
<file path=[Content_Types].xml><?xml version="1.0" encoding="utf-8"?>
<Types xmlns="http://schemas.openxmlformats.org/package/2006/content-types">
  <Default Extension="png" ContentType="image/png"/>
  <Default Extension="bin" ContentType="application/vnd.openxmlformats-officedocument.oleObject"/>
  <Default Extension="svg" ContentType="image/svg+xml"/>
  <Default Extension="emf" ContentType="image/x-emf"/>
  <Default Extension="rels" ContentType="application/vnd.openxmlformats-package.relationships+xml"/>
  <Default Extension="xml" ContentType="application/xml"/>
  <Default Extension="wdp" ContentType="image/vnd.ms-photo"/>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7"/>
  </p:notesMasterIdLst>
  <p:sldIdLst>
    <p:sldId id="391" r:id="rId2"/>
    <p:sldId id="374" r:id="rId3"/>
    <p:sldId id="373" r:id="rId4"/>
    <p:sldId id="376" r:id="rId5"/>
    <p:sldId id="265" r:id="rId6"/>
    <p:sldId id="375" r:id="rId7"/>
    <p:sldId id="405" r:id="rId8"/>
    <p:sldId id="406" r:id="rId9"/>
    <p:sldId id="407" r:id="rId10"/>
    <p:sldId id="408" r:id="rId11"/>
    <p:sldId id="409" r:id="rId12"/>
    <p:sldId id="410" r:id="rId13"/>
    <p:sldId id="411" r:id="rId14"/>
    <p:sldId id="444" r:id="rId15"/>
    <p:sldId id="412" r:id="rId16"/>
    <p:sldId id="443" r:id="rId17"/>
    <p:sldId id="413" r:id="rId18"/>
    <p:sldId id="414" r:id="rId19"/>
    <p:sldId id="415" r:id="rId20"/>
    <p:sldId id="416" r:id="rId21"/>
    <p:sldId id="417" r:id="rId22"/>
    <p:sldId id="418" r:id="rId23"/>
    <p:sldId id="419" r:id="rId24"/>
    <p:sldId id="420" r:id="rId25"/>
    <p:sldId id="421" r:id="rId26"/>
    <p:sldId id="422" r:id="rId27"/>
    <p:sldId id="423" r:id="rId28"/>
    <p:sldId id="424" r:id="rId29"/>
    <p:sldId id="425" r:id="rId30"/>
    <p:sldId id="426" r:id="rId31"/>
    <p:sldId id="427" r:id="rId32"/>
    <p:sldId id="428" r:id="rId33"/>
    <p:sldId id="429" r:id="rId34"/>
    <p:sldId id="430" r:id="rId35"/>
    <p:sldId id="432" r:id="rId36"/>
    <p:sldId id="433" r:id="rId37"/>
    <p:sldId id="434" r:id="rId38"/>
    <p:sldId id="435" r:id="rId39"/>
    <p:sldId id="436" r:id="rId40"/>
    <p:sldId id="437" r:id="rId41"/>
    <p:sldId id="438" r:id="rId42"/>
    <p:sldId id="439" r:id="rId43"/>
    <p:sldId id="440" r:id="rId44"/>
    <p:sldId id="441" r:id="rId45"/>
    <p:sldId id="442" r:id="rId46"/>
  </p:sldIdLst>
  <p:sldSz cx="12192000" cy="6858000"/>
  <p:notesSz cx="12192000" cy="6858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sé Luis Alcantara Vázquez" initials="JLAV" lastIdx="1" clrIdx="0">
    <p:extLst>
      <p:ext uri="{19B8F6BF-5375-455C-9EA6-DF929625EA0E}">
        <p15:presenceInfo xmlns:p15="http://schemas.microsoft.com/office/powerpoint/2012/main" userId="S-1-5-21-3273369897-92407257-1697637366-141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C0"/>
    <a:srgbClr val="FF9900"/>
    <a:srgbClr val="FFFFFF"/>
    <a:srgbClr val="00A9F4"/>
    <a:srgbClr val="CC0000"/>
    <a:srgbClr val="E30613"/>
    <a:srgbClr val="D4DEF3"/>
    <a:srgbClr val="B3A2C7"/>
    <a:srgbClr val="CBE3AD"/>
    <a:srgbClr val="B9CD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5394" autoAdjust="0"/>
  </p:normalViewPr>
  <p:slideViewPr>
    <p:cSldViewPr>
      <p:cViewPr varScale="1">
        <p:scale>
          <a:sx n="85" d="100"/>
          <a:sy n="85" d="100"/>
        </p:scale>
        <p:origin x="490" y="72"/>
      </p:cViewPr>
      <p:guideLst>
        <p:guide orient="horz" pos="2880"/>
        <p:guide pos="3840"/>
      </p:guideLst>
    </p:cSldViewPr>
  </p:slideViewPr>
  <p:notesTextViewPr>
    <p:cViewPr>
      <p:scale>
        <a:sx n="100" d="100"/>
        <a:sy n="100" d="100"/>
      </p:scale>
      <p:origin x="0" y="0"/>
    </p:cViewPr>
  </p:notesTextViewPr>
  <p:notesViewPr>
    <p:cSldViewPr showGuides="1">
      <p:cViewPr varScale="1">
        <p:scale>
          <a:sx n="86" d="100"/>
          <a:sy n="86" d="100"/>
        </p:scale>
        <p:origin x="1190" y="5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5283200" cy="34448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6905625" y="0"/>
            <a:ext cx="5283200" cy="344488"/>
          </a:xfrm>
          <a:prstGeom prst="rect">
            <a:avLst/>
          </a:prstGeom>
        </p:spPr>
        <p:txBody>
          <a:bodyPr vert="horz" lIns="91440" tIns="45720" rIns="91440" bIns="45720" rtlCol="0"/>
          <a:lstStyle>
            <a:lvl1pPr algn="r">
              <a:defRPr sz="1200"/>
            </a:lvl1pPr>
          </a:lstStyle>
          <a:p>
            <a:fld id="{DDAFCD26-5876-4C23-A323-305E0AA40773}" type="datetimeFigureOut">
              <a:rPr lang="es-MX" smtClean="0"/>
              <a:t>21/05/2020</a:t>
            </a:fld>
            <a:endParaRPr lang="es-MX"/>
          </a:p>
        </p:txBody>
      </p:sp>
      <p:sp>
        <p:nvSpPr>
          <p:cNvPr id="4" name="Marcador de imagen de diapositiva 3"/>
          <p:cNvSpPr>
            <a:spLocks noGrp="1" noRot="1" noChangeAspect="1"/>
          </p:cNvSpPr>
          <p:nvPr>
            <p:ph type="sldImg" idx="2"/>
          </p:nvPr>
        </p:nvSpPr>
        <p:spPr>
          <a:xfrm>
            <a:off x="4038600" y="857250"/>
            <a:ext cx="4114800" cy="2314575"/>
          </a:xfrm>
          <a:prstGeom prst="rect">
            <a:avLst/>
          </a:prstGeom>
          <a:noFill/>
          <a:ln w="12700">
            <a:solidFill>
              <a:prstClr val="black"/>
            </a:solidFill>
          </a:ln>
        </p:spPr>
        <p:txBody>
          <a:bodyPr vert="horz" lIns="91440" tIns="45720" rIns="91440" bIns="45720" rtlCol="0" anchor="ctr"/>
          <a:lstStyle/>
          <a:p>
            <a:r>
              <a:rPr lang="es-MX" dirty="0" smtClean="0"/>
              <a:t>|</a:t>
            </a:r>
            <a:endParaRPr lang="es-MX" dirty="0"/>
          </a:p>
        </p:txBody>
      </p:sp>
      <p:sp>
        <p:nvSpPr>
          <p:cNvPr id="5" name="Marcador de notas 4"/>
          <p:cNvSpPr>
            <a:spLocks noGrp="1"/>
          </p:cNvSpPr>
          <p:nvPr>
            <p:ph type="body" sz="quarter" idx="3"/>
          </p:nvPr>
        </p:nvSpPr>
        <p:spPr>
          <a:xfrm>
            <a:off x="1219200" y="3300413"/>
            <a:ext cx="9753600" cy="2700337"/>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Marcador de pie de página 5"/>
          <p:cNvSpPr>
            <a:spLocks noGrp="1"/>
          </p:cNvSpPr>
          <p:nvPr>
            <p:ph type="ftr" sz="quarter" idx="4"/>
          </p:nvPr>
        </p:nvSpPr>
        <p:spPr>
          <a:xfrm>
            <a:off x="0" y="6513513"/>
            <a:ext cx="5283200" cy="34448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6905625" y="6513513"/>
            <a:ext cx="5283200" cy="344487"/>
          </a:xfrm>
          <a:prstGeom prst="rect">
            <a:avLst/>
          </a:prstGeom>
        </p:spPr>
        <p:txBody>
          <a:bodyPr vert="horz" lIns="91440" tIns="45720" rIns="91440" bIns="45720" rtlCol="0" anchor="b"/>
          <a:lstStyle>
            <a:lvl1pPr algn="r">
              <a:defRPr sz="1200"/>
            </a:lvl1pPr>
          </a:lstStyle>
          <a:p>
            <a:fld id="{013C0C62-677D-4217-996A-4B00C0F4A9A2}" type="slidenum">
              <a:rPr lang="es-MX" smtClean="0"/>
              <a:t>‹Nº›</a:t>
            </a:fld>
            <a:endParaRPr lang="es-MX"/>
          </a:p>
        </p:txBody>
      </p:sp>
    </p:spTree>
    <p:extLst>
      <p:ext uri="{BB962C8B-B14F-4D97-AF65-F5344CB8AC3E}">
        <p14:creationId xmlns:p14="http://schemas.microsoft.com/office/powerpoint/2010/main" val="25560725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MX" dirty="0"/>
          </a:p>
        </p:txBody>
      </p:sp>
      <p:sp>
        <p:nvSpPr>
          <p:cNvPr id="4" name="Slide Number Placeholder 3"/>
          <p:cNvSpPr>
            <a:spLocks noGrp="1"/>
          </p:cNvSpPr>
          <p:nvPr>
            <p:ph type="sldNum" sz="quarter" idx="5"/>
          </p:nvPr>
        </p:nvSpPr>
        <p:spPr/>
        <p:txBody>
          <a:bodyPr/>
          <a:lstStyle/>
          <a:p>
            <a:fld id="{DACFAB6C-B265-4816-9C94-56434DA63008}" type="slidenum">
              <a:rPr lang="es-MX" smtClean="0"/>
              <a:t>44</a:t>
            </a:fld>
            <a:endParaRPr lang="es-MX" dirty="0"/>
          </a:p>
        </p:txBody>
      </p:sp>
    </p:spTree>
    <p:extLst>
      <p:ext uri="{BB962C8B-B14F-4D97-AF65-F5344CB8AC3E}">
        <p14:creationId xmlns:p14="http://schemas.microsoft.com/office/powerpoint/2010/main" val="31079522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2125980"/>
            <a:ext cx="103632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828800" y="3840480"/>
            <a:ext cx="8534400" cy="1714500"/>
          </a:xfrm>
          <a:prstGeom prst="rect">
            <a:avLst/>
          </a:prstGeom>
        </p:spPr>
        <p:txBody>
          <a:bodyPr wrap="square" lIns="0" tIns="0" rIns="0" bIns="0">
            <a:spAutoFit/>
          </a:bodyPr>
          <a:lstStyle>
            <a:lvl1pPr>
              <a:defRPr/>
            </a:lvl1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500" b="1" i="0">
                <a:solidFill>
                  <a:schemeClr val="tx1"/>
                </a:solidFill>
                <a:latin typeface="Georgia"/>
                <a:cs typeface="Georgia"/>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Two Content">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500" b="1" i="0">
                <a:solidFill>
                  <a:schemeClr val="tx1"/>
                </a:solidFill>
                <a:latin typeface="Georgia"/>
                <a:cs typeface="Georgia"/>
              </a:defRPr>
            </a:lvl1pPr>
          </a:lstStyle>
          <a:p>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endParaRPr/>
          </a:p>
        </p:txBody>
      </p:sp>
      <p:sp>
        <p:nvSpPr>
          <p:cNvPr id="6" name="Rectángulo 5"/>
          <p:cNvSpPr/>
          <p:nvPr userDrawn="1"/>
        </p:nvSpPr>
        <p:spPr>
          <a:xfrm>
            <a:off x="152400" y="6324600"/>
            <a:ext cx="762000" cy="45720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900" dirty="0" smtClean="0"/>
              <a:t>LOGO DE LA EMPRESA</a:t>
            </a:r>
            <a:endParaRPr lang="es-MX" sz="900"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Only">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0"/>
            <a:ext cx="12192000" cy="6858000"/>
          </a:xfrm>
          <a:custGeom>
            <a:avLst/>
            <a:gdLst/>
            <a:ahLst/>
            <a:cxnLst/>
            <a:rect l="l" t="t" r="r" b="b"/>
            <a:pathLst>
              <a:path w="12192000" h="6858000">
                <a:moveTo>
                  <a:pt x="0" y="6858000"/>
                </a:moveTo>
                <a:lnTo>
                  <a:pt x="12192000" y="6858000"/>
                </a:lnTo>
                <a:lnTo>
                  <a:pt x="12192000" y="0"/>
                </a:lnTo>
                <a:lnTo>
                  <a:pt x="0" y="0"/>
                </a:lnTo>
                <a:lnTo>
                  <a:pt x="0" y="6858000"/>
                </a:lnTo>
                <a:close/>
              </a:path>
            </a:pathLst>
          </a:custGeom>
          <a:solidFill>
            <a:srgbClr val="0070C0"/>
          </a:solidFill>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2500" b="1" i="0">
                <a:solidFill>
                  <a:schemeClr val="tx1"/>
                </a:solidFill>
                <a:latin typeface="Georgia"/>
                <a:cs typeface="Georgia"/>
              </a:defRPr>
            </a:lvl1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7830311" y="0"/>
            <a:ext cx="4361815" cy="6858000"/>
          </a:xfrm>
          <a:custGeom>
            <a:avLst/>
            <a:gdLst/>
            <a:ahLst/>
            <a:cxnLst/>
            <a:rect l="l" t="t" r="r" b="b"/>
            <a:pathLst>
              <a:path w="4361815" h="6858000">
                <a:moveTo>
                  <a:pt x="0" y="6858000"/>
                </a:moveTo>
                <a:lnTo>
                  <a:pt x="4361688" y="6858000"/>
                </a:lnTo>
                <a:lnTo>
                  <a:pt x="4361688" y="0"/>
                </a:lnTo>
                <a:lnTo>
                  <a:pt x="0" y="0"/>
                </a:lnTo>
                <a:lnTo>
                  <a:pt x="0" y="6858000"/>
                </a:lnTo>
                <a:close/>
              </a:path>
            </a:pathLst>
          </a:custGeom>
          <a:solidFill>
            <a:srgbClr val="0070C0"/>
          </a:solidFill>
        </p:spPr>
        <p:txBody>
          <a:bodyPr wrap="square" lIns="0" tIns="0" rIns="0" bIns="0" rtlCol="0"/>
          <a:lstStyle/>
          <a:p>
            <a:endParaRPr/>
          </a:p>
        </p:txBody>
      </p:sp>
      <p:sp>
        <p:nvSpPr>
          <p:cNvPr id="2" name="Holder 2"/>
          <p:cNvSpPr>
            <a:spLocks noGrp="1"/>
          </p:cNvSpPr>
          <p:nvPr>
            <p:ph type="title"/>
          </p:nvPr>
        </p:nvSpPr>
        <p:spPr>
          <a:xfrm>
            <a:off x="542036" y="118998"/>
            <a:ext cx="10057765" cy="406400"/>
          </a:xfrm>
          <a:prstGeom prst="rect">
            <a:avLst/>
          </a:prstGeom>
        </p:spPr>
        <p:txBody>
          <a:bodyPr wrap="square" lIns="0" tIns="0" rIns="0" bIns="0">
            <a:spAutoFit/>
          </a:bodyPr>
          <a:lstStyle>
            <a:lvl1pPr>
              <a:defRPr sz="2500" b="1" i="0">
                <a:solidFill>
                  <a:schemeClr val="tx1"/>
                </a:solidFill>
                <a:latin typeface="Georgia"/>
                <a:cs typeface="Georgia"/>
              </a:defRPr>
            </a:lvl1pPr>
          </a:lstStyle>
          <a:p>
            <a:endParaRPr/>
          </a:p>
        </p:txBody>
      </p:sp>
      <p:sp>
        <p:nvSpPr>
          <p:cNvPr id="3" name="Holder 3"/>
          <p:cNvSpPr>
            <a:spLocks noGrp="1"/>
          </p:cNvSpPr>
          <p:nvPr>
            <p:ph type="body" idx="1"/>
          </p:nvPr>
        </p:nvSpPr>
        <p:spPr>
          <a:xfrm>
            <a:off x="542036" y="3196208"/>
            <a:ext cx="11107927" cy="1778000"/>
          </a:xfrm>
          <a:prstGeom prst="rect">
            <a:avLst/>
          </a:prstGeom>
        </p:spPr>
        <p:txBody>
          <a:bodyPr wrap="square" lIns="0" tIns="0" rIns="0" bIns="0">
            <a:spAutoFit/>
          </a:bodyPr>
          <a:lstStyle>
            <a:lvl1pPr>
              <a:defRPr b="0" i="0">
                <a:solidFill>
                  <a:schemeClr val="tx1"/>
                </a:solidFill>
              </a:defRPr>
            </a:lvl1pPr>
          </a:lstStyle>
          <a:p>
            <a:endParaRPr/>
          </a:p>
        </p:txBody>
      </p:sp>
      <p:sp>
        <p:nvSpPr>
          <p:cNvPr id="6" name="Rectángulo 5"/>
          <p:cNvSpPr/>
          <p:nvPr userDrawn="1"/>
        </p:nvSpPr>
        <p:spPr>
          <a:xfrm>
            <a:off x="152400" y="6324600"/>
            <a:ext cx="762000" cy="45720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900" dirty="0" smtClean="0"/>
              <a:t>LOGO DE LA EMPRESA</a:t>
            </a:r>
            <a:endParaRPr lang="es-MX" sz="900"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17.svg"/><Relationship Id="rId13" Type="http://schemas.openxmlformats.org/officeDocument/2006/relationships/image" Target="../media/image6.png"/><Relationship Id="rId3" Type="http://schemas.openxmlformats.org/officeDocument/2006/relationships/tags" Target="../tags/tag2.xml"/><Relationship Id="rId7" Type="http://schemas.openxmlformats.org/officeDocument/2006/relationships/image" Target="../media/image3.png"/><Relationship Id="rId12" Type="http://schemas.openxmlformats.org/officeDocument/2006/relationships/image" Target="../media/image21.svg"/><Relationship Id="rId17" Type="http://schemas.openxmlformats.org/officeDocument/2006/relationships/image" Target="../media/image8.png"/><Relationship Id="rId2" Type="http://schemas.openxmlformats.org/officeDocument/2006/relationships/tags" Target="../tags/tag1.xml"/><Relationship Id="rId16" Type="http://schemas.openxmlformats.org/officeDocument/2006/relationships/image" Target="../media/image25.svg"/><Relationship Id="rId1" Type="http://schemas.openxmlformats.org/officeDocument/2006/relationships/vmlDrawing" Target="../drawings/vmlDrawing1.vml"/><Relationship Id="rId6" Type="http://schemas.openxmlformats.org/officeDocument/2006/relationships/image" Target="../media/image2.emf"/><Relationship Id="rId11" Type="http://schemas.openxmlformats.org/officeDocument/2006/relationships/image" Target="../media/image5.png"/><Relationship Id="rId5" Type="http://schemas.openxmlformats.org/officeDocument/2006/relationships/oleObject" Target="../embeddings/oleObject1.bin"/><Relationship Id="rId15" Type="http://schemas.openxmlformats.org/officeDocument/2006/relationships/image" Target="../media/image7.png"/><Relationship Id="rId10" Type="http://schemas.openxmlformats.org/officeDocument/2006/relationships/image" Target="../media/image19.svg"/><Relationship Id="rId4" Type="http://schemas.openxmlformats.org/officeDocument/2006/relationships/slideLayout" Target="../slideLayouts/slideLayout3.xml"/><Relationship Id="rId9" Type="http://schemas.openxmlformats.org/officeDocument/2006/relationships/image" Target="../media/image4.png"/><Relationship Id="rId14" Type="http://schemas.openxmlformats.org/officeDocument/2006/relationships/image" Target="../media/image23.svg"/></Relationships>
</file>

<file path=ppt/slides/_rels/slide3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www.imss.gob.mx/covid-19/EPP"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8" Type="http://schemas.openxmlformats.org/officeDocument/2006/relationships/image" Target="../media/image41.svg"/><Relationship Id="rId13" Type="http://schemas.openxmlformats.org/officeDocument/2006/relationships/image" Target="../media/image12.png"/><Relationship Id="rId3" Type="http://schemas.openxmlformats.org/officeDocument/2006/relationships/tags" Target="../tags/tag4.xml"/><Relationship Id="rId7" Type="http://schemas.openxmlformats.org/officeDocument/2006/relationships/image" Target="../media/image9.png"/><Relationship Id="rId12" Type="http://schemas.openxmlformats.org/officeDocument/2006/relationships/image" Target="../media/image45.svg"/><Relationship Id="rId2" Type="http://schemas.openxmlformats.org/officeDocument/2006/relationships/tags" Target="../tags/tag3.xml"/><Relationship Id="rId1" Type="http://schemas.openxmlformats.org/officeDocument/2006/relationships/vmlDrawing" Target="../drawings/vmlDrawing2.vml"/><Relationship Id="rId6" Type="http://schemas.openxmlformats.org/officeDocument/2006/relationships/image" Target="../media/image2.emf"/><Relationship Id="rId11" Type="http://schemas.openxmlformats.org/officeDocument/2006/relationships/image" Target="../media/image11.png"/><Relationship Id="rId5" Type="http://schemas.openxmlformats.org/officeDocument/2006/relationships/oleObject" Target="../embeddings/oleObject2.bin"/><Relationship Id="rId10" Type="http://schemas.openxmlformats.org/officeDocument/2006/relationships/image" Target="../media/image43.svg"/><Relationship Id="rId4" Type="http://schemas.openxmlformats.org/officeDocument/2006/relationships/slideLayout" Target="../slideLayouts/slideLayout3.xml"/><Relationship Id="rId9" Type="http://schemas.openxmlformats.org/officeDocument/2006/relationships/image" Target="../media/image10.png"/><Relationship Id="rId14" Type="http://schemas.openxmlformats.org/officeDocument/2006/relationships/image" Target="../media/image47.svg"/></Relationships>
</file>

<file path=ppt/slides/_rels/slide4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8" Type="http://schemas.microsoft.com/office/2007/relationships/hdphoto" Target="../media/hdphoto1.wdp"/><Relationship Id="rId13" Type="http://schemas.openxmlformats.org/officeDocument/2006/relationships/image" Target="../media/image33.svg"/><Relationship Id="rId3" Type="http://schemas.openxmlformats.org/officeDocument/2006/relationships/tags" Target="../tags/tag6.xml"/><Relationship Id="rId7" Type="http://schemas.openxmlformats.org/officeDocument/2006/relationships/image" Target="../media/image16.png"/><Relationship Id="rId12" Type="http://schemas.openxmlformats.org/officeDocument/2006/relationships/image" Target="../media/image19.png"/><Relationship Id="rId2" Type="http://schemas.openxmlformats.org/officeDocument/2006/relationships/tags" Target="../tags/tag5.xml"/><Relationship Id="rId1" Type="http://schemas.openxmlformats.org/officeDocument/2006/relationships/vmlDrawing" Target="../drawings/vmlDrawing3.vml"/><Relationship Id="rId6" Type="http://schemas.openxmlformats.org/officeDocument/2006/relationships/image" Target="../media/image2.emf"/><Relationship Id="rId11" Type="http://schemas.openxmlformats.org/officeDocument/2006/relationships/image" Target="../media/image31.svg"/><Relationship Id="rId5" Type="http://schemas.openxmlformats.org/officeDocument/2006/relationships/oleObject" Target="../embeddings/oleObject3.bin"/><Relationship Id="rId15" Type="http://schemas.openxmlformats.org/officeDocument/2006/relationships/image" Target="../media/image35.svg"/><Relationship Id="rId10" Type="http://schemas.openxmlformats.org/officeDocument/2006/relationships/image" Target="../media/image18.png"/><Relationship Id="rId4" Type="http://schemas.openxmlformats.org/officeDocument/2006/relationships/slideLayout" Target="../slideLayouts/slideLayout3.xml"/><Relationship Id="rId9" Type="http://schemas.openxmlformats.org/officeDocument/2006/relationships/image" Target="../media/image17.png"/><Relationship Id="rId14" Type="http://schemas.openxmlformats.org/officeDocument/2006/relationships/image" Target="../media/image20.png"/></Relationships>
</file>

<file path=ppt/slides/_rels/slide44.xml.rels><?xml version="1.0" encoding="UTF-8" standalone="yes"?>
<Relationships xmlns="http://schemas.openxmlformats.org/package/2006/relationships"><Relationship Id="rId8" Type="http://schemas.openxmlformats.org/officeDocument/2006/relationships/image" Target="../media/image5.png"/><Relationship Id="rId13" Type="http://schemas.openxmlformats.org/officeDocument/2006/relationships/image" Target="../media/image37.svg"/><Relationship Id="rId3" Type="http://schemas.openxmlformats.org/officeDocument/2006/relationships/tags" Target="../tags/tag8.xml"/><Relationship Id="rId7" Type="http://schemas.openxmlformats.org/officeDocument/2006/relationships/image" Target="../media/image2.emf"/><Relationship Id="rId12" Type="http://schemas.openxmlformats.org/officeDocument/2006/relationships/image" Target="../media/image21.png"/><Relationship Id="rId2" Type="http://schemas.openxmlformats.org/officeDocument/2006/relationships/tags" Target="../tags/tag7.xml"/><Relationship Id="rId1" Type="http://schemas.openxmlformats.org/officeDocument/2006/relationships/vmlDrawing" Target="../drawings/vmlDrawing4.vml"/><Relationship Id="rId6" Type="http://schemas.openxmlformats.org/officeDocument/2006/relationships/oleObject" Target="../embeddings/oleObject4.bin"/><Relationship Id="rId11" Type="http://schemas.openxmlformats.org/officeDocument/2006/relationships/image" Target="../media/image25.svg"/><Relationship Id="rId5" Type="http://schemas.openxmlformats.org/officeDocument/2006/relationships/notesSlide" Target="../notesSlides/notesSlide1.xml"/><Relationship Id="rId15" Type="http://schemas.openxmlformats.org/officeDocument/2006/relationships/image" Target="../media/image22.png"/><Relationship Id="rId10" Type="http://schemas.openxmlformats.org/officeDocument/2006/relationships/image" Target="../media/image7.png"/><Relationship Id="rId4" Type="http://schemas.openxmlformats.org/officeDocument/2006/relationships/slideLayout" Target="../slideLayouts/slideLayout3.xml"/><Relationship Id="rId9" Type="http://schemas.openxmlformats.org/officeDocument/2006/relationships/image" Target="../media/image21.svg"/><Relationship Id="rId14" Type="http://schemas.openxmlformats.org/officeDocument/2006/relationships/image" Target="../media/image8.png"/></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www.imss.gob.mx/covid-19/cursos" TargetMode="Externa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p:nvPr/>
        </p:nvSpPr>
        <p:spPr>
          <a:xfrm>
            <a:off x="304800" y="152400"/>
            <a:ext cx="6394908" cy="3855543"/>
          </a:xfrm>
          <a:prstGeom prst="rect">
            <a:avLst/>
          </a:prstGeom>
        </p:spPr>
        <p:txBody>
          <a:bodyPr vert="horz" wrap="square" lIns="0" tIns="13335" rIns="0" bIns="0" rtlCol="0">
            <a:spAutoFit/>
          </a:bodyPr>
          <a:lstStyle/>
          <a:p>
            <a:pPr marL="12700">
              <a:lnSpc>
                <a:spcPct val="100000"/>
              </a:lnSpc>
              <a:spcBef>
                <a:spcPts val="105"/>
              </a:spcBef>
            </a:pPr>
            <a:r>
              <a:rPr lang="es-MX" sz="4400" b="1" spc="-5" dirty="0" smtClean="0">
                <a:solidFill>
                  <a:srgbClr val="051626"/>
                </a:solidFill>
                <a:latin typeface="Georgia"/>
                <a:cs typeface="Georgia"/>
              </a:rPr>
              <a:t>Protocolo de Regreso Seguro y Contención de  Propagación COVID-19</a:t>
            </a:r>
          </a:p>
          <a:p>
            <a:pPr marL="12700">
              <a:lnSpc>
                <a:spcPct val="100000"/>
              </a:lnSpc>
              <a:spcBef>
                <a:spcPts val="105"/>
              </a:spcBef>
            </a:pPr>
            <a:endParaRPr lang="es-ES" sz="3600" b="1" spc="-5" dirty="0">
              <a:solidFill>
                <a:srgbClr val="051626"/>
              </a:solidFill>
              <a:latin typeface="Georgia"/>
              <a:cs typeface="Georgia"/>
            </a:endParaRPr>
          </a:p>
          <a:p>
            <a:pPr marL="12700">
              <a:lnSpc>
                <a:spcPct val="100000"/>
              </a:lnSpc>
              <a:spcBef>
                <a:spcPts val="105"/>
              </a:spcBef>
            </a:pPr>
            <a:r>
              <a:rPr lang="es-ES" sz="3600" dirty="0" smtClean="0">
                <a:solidFill>
                  <a:srgbClr val="051626"/>
                </a:solidFill>
                <a:latin typeface="Georgia"/>
                <a:cs typeface="Georgia"/>
              </a:rPr>
              <a:t>[NOMBRE DE LA EMPRESA]</a:t>
            </a:r>
            <a:endParaRPr sz="3600" dirty="0">
              <a:solidFill>
                <a:srgbClr val="051626"/>
              </a:solidFill>
              <a:latin typeface="Georgia"/>
              <a:cs typeface="Georgia"/>
            </a:endParaRPr>
          </a:p>
        </p:txBody>
      </p:sp>
    </p:spTree>
    <p:extLst>
      <p:ext uri="{BB962C8B-B14F-4D97-AF65-F5344CB8AC3E}">
        <p14:creationId xmlns:p14="http://schemas.microsoft.com/office/powerpoint/2010/main" val="11674738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33045" y="316385"/>
            <a:ext cx="5862955" cy="396904"/>
          </a:xfrm>
          <a:prstGeom prst="rect">
            <a:avLst/>
          </a:prstGeom>
        </p:spPr>
        <p:txBody>
          <a:bodyPr vert="horz" wrap="square" lIns="0" tIns="12065" rIns="0" bIns="0" rtlCol="0">
            <a:spAutoFit/>
          </a:bodyPr>
          <a:lstStyle/>
          <a:p>
            <a:pPr marL="12700" marR="5080">
              <a:lnSpc>
                <a:spcPct val="100000"/>
              </a:lnSpc>
              <a:spcBef>
                <a:spcPts val="95"/>
              </a:spcBef>
            </a:pPr>
            <a:r>
              <a:rPr lang="es-MX" spc="-10" dirty="0" smtClean="0"/>
              <a:t>Síntomas de COVID-19</a:t>
            </a:r>
            <a:endParaRPr spc="-10" dirty="0"/>
          </a:p>
        </p:txBody>
      </p:sp>
      <p:sp>
        <p:nvSpPr>
          <p:cNvPr id="6" name="object 6"/>
          <p:cNvSpPr/>
          <p:nvPr/>
        </p:nvSpPr>
        <p:spPr>
          <a:xfrm>
            <a:off x="8173211" y="1182624"/>
            <a:ext cx="3465829" cy="0"/>
          </a:xfrm>
          <a:custGeom>
            <a:avLst/>
            <a:gdLst/>
            <a:ahLst/>
            <a:cxnLst/>
            <a:rect l="l" t="t" r="r" b="b"/>
            <a:pathLst>
              <a:path w="3465829">
                <a:moveTo>
                  <a:pt x="0" y="0"/>
                </a:moveTo>
                <a:lnTo>
                  <a:pt x="3465576" y="0"/>
                </a:lnTo>
              </a:path>
            </a:pathLst>
          </a:custGeom>
          <a:ln w="6096">
            <a:solidFill>
              <a:srgbClr val="FFFFFF"/>
            </a:solidFill>
          </a:ln>
        </p:spPr>
        <p:txBody>
          <a:bodyPr wrap="square" lIns="0" tIns="0" rIns="0" bIns="0" rtlCol="0"/>
          <a:lstStyle/>
          <a:p>
            <a:endParaRPr/>
          </a:p>
        </p:txBody>
      </p:sp>
      <p:sp>
        <p:nvSpPr>
          <p:cNvPr id="7" name="object 7"/>
          <p:cNvSpPr txBox="1"/>
          <p:nvPr/>
        </p:nvSpPr>
        <p:spPr>
          <a:xfrm>
            <a:off x="8157464" y="1475994"/>
            <a:ext cx="3729736" cy="4026743"/>
          </a:xfrm>
          <a:prstGeom prst="rect">
            <a:avLst/>
          </a:prstGeom>
        </p:spPr>
        <p:txBody>
          <a:bodyPr vert="horz" wrap="square" lIns="0" tIns="12700" rIns="0" bIns="0" rtlCol="0">
            <a:spAutoFit/>
          </a:bodyPr>
          <a:lstStyle/>
          <a:p>
            <a:pPr marL="12700" marR="899794">
              <a:lnSpc>
                <a:spcPct val="100000"/>
              </a:lnSpc>
              <a:spcBef>
                <a:spcPts val="100"/>
              </a:spcBef>
            </a:pPr>
            <a:r>
              <a:rPr lang="es-MX" sz="1800" b="1" spc="-5" dirty="0" smtClean="0">
                <a:solidFill>
                  <a:srgbClr val="FFFFFF"/>
                </a:solidFill>
                <a:latin typeface="Arial"/>
                <a:cs typeface="Arial"/>
              </a:rPr>
              <a:t>Acciones</a:t>
            </a:r>
          </a:p>
          <a:p>
            <a:pPr marL="12700" marR="146685">
              <a:lnSpc>
                <a:spcPct val="100000"/>
              </a:lnSpc>
              <a:spcBef>
                <a:spcPts val="1085"/>
              </a:spcBef>
            </a:pPr>
            <a:r>
              <a:rPr lang="es-MX" sz="1300" spc="-10" dirty="0" smtClean="0">
                <a:solidFill>
                  <a:srgbClr val="FFFFFF"/>
                </a:solidFill>
                <a:latin typeface="Arial"/>
                <a:cs typeface="Arial"/>
              </a:rPr>
              <a:t>En caso de que a un empleado se le haya confirmado el diagnóstico de COVID-19 el </a:t>
            </a:r>
            <a:r>
              <a:rPr lang="es-MX" sz="1200" spc="-5" dirty="0">
                <a:solidFill>
                  <a:srgbClr val="FFFFFF"/>
                </a:solidFill>
                <a:latin typeface="Arial"/>
                <a:cs typeface="Arial"/>
              </a:rPr>
              <a:t>COMITÉ DE SEGURIDAD Y SALUD FRENTE AL </a:t>
            </a:r>
            <a:r>
              <a:rPr lang="es-MX" sz="1200" spc="-5" dirty="0" smtClean="0">
                <a:solidFill>
                  <a:srgbClr val="FFFFFF"/>
                </a:solidFill>
                <a:latin typeface="Arial"/>
                <a:cs typeface="Arial"/>
              </a:rPr>
              <a:t>COVID-19</a:t>
            </a:r>
            <a:r>
              <a:rPr lang="es-MX" sz="1300" spc="-10" dirty="0" smtClean="0">
                <a:solidFill>
                  <a:srgbClr val="FFFFFF"/>
                </a:solidFill>
                <a:latin typeface="Arial"/>
                <a:cs typeface="Arial"/>
              </a:rPr>
              <a:t> se encargarán de propiciar que el paciente:</a:t>
            </a:r>
          </a:p>
          <a:p>
            <a:pPr marL="298450" marR="146685" indent="-285750">
              <a:lnSpc>
                <a:spcPct val="100000"/>
              </a:lnSpc>
              <a:spcBef>
                <a:spcPts val="1085"/>
              </a:spcBef>
              <a:buFont typeface="Arial" panose="020B0604020202020204" pitchFamily="34" charset="0"/>
              <a:buChar char="•"/>
            </a:pPr>
            <a:r>
              <a:rPr lang="es-MX" sz="1300" spc="-10" dirty="0" smtClean="0">
                <a:solidFill>
                  <a:srgbClr val="FFFFFF"/>
                </a:solidFill>
                <a:latin typeface="Arial"/>
                <a:cs typeface="Arial"/>
              </a:rPr>
              <a:t>Se mantenga en </a:t>
            </a:r>
            <a:r>
              <a:rPr lang="es-MX" sz="1300" spc="-10" dirty="0">
                <a:solidFill>
                  <a:srgbClr val="FFFFFF"/>
                </a:solidFill>
                <a:latin typeface="Arial"/>
                <a:cs typeface="Arial"/>
              </a:rPr>
              <a:t>casa, </a:t>
            </a:r>
            <a:r>
              <a:rPr lang="es-MX" sz="1300" spc="-10" dirty="0" smtClean="0">
                <a:solidFill>
                  <a:srgbClr val="FFFFFF"/>
                </a:solidFill>
                <a:latin typeface="Arial"/>
                <a:cs typeface="Arial"/>
              </a:rPr>
              <a:t>se aísle </a:t>
            </a:r>
            <a:r>
              <a:rPr lang="es-MX" sz="1300" spc="-10" dirty="0">
                <a:solidFill>
                  <a:srgbClr val="FFFFFF"/>
                </a:solidFill>
                <a:latin typeface="Arial"/>
                <a:cs typeface="Arial"/>
              </a:rPr>
              <a:t>y vigile sus síntomas. </a:t>
            </a:r>
            <a:endParaRPr lang="es-MX" sz="1300" spc="-10" dirty="0" smtClean="0">
              <a:solidFill>
                <a:srgbClr val="FFFFFF"/>
              </a:solidFill>
              <a:latin typeface="Arial"/>
              <a:cs typeface="Arial"/>
            </a:endParaRPr>
          </a:p>
          <a:p>
            <a:pPr marL="298450" marR="146685" indent="-285750">
              <a:lnSpc>
                <a:spcPct val="100000"/>
              </a:lnSpc>
              <a:spcBef>
                <a:spcPts val="1085"/>
              </a:spcBef>
              <a:buFont typeface="Arial" panose="020B0604020202020204" pitchFamily="34" charset="0"/>
              <a:buChar char="•"/>
            </a:pPr>
            <a:r>
              <a:rPr lang="es-MX" sz="1300" spc="-10" dirty="0" smtClean="0">
                <a:solidFill>
                  <a:srgbClr val="FFFFFF"/>
                </a:solidFill>
                <a:latin typeface="Arial"/>
                <a:cs typeface="Arial"/>
              </a:rPr>
              <a:t>Se le apoyará para qua siga </a:t>
            </a:r>
            <a:r>
              <a:rPr lang="es-MX" sz="1300" spc="-10" dirty="0">
                <a:solidFill>
                  <a:srgbClr val="FFFFFF"/>
                </a:solidFill>
                <a:latin typeface="Arial"/>
                <a:cs typeface="Arial"/>
              </a:rPr>
              <a:t>las orientaciones </a:t>
            </a:r>
            <a:r>
              <a:rPr lang="es-MX" sz="1300" spc="-10" dirty="0" smtClean="0">
                <a:solidFill>
                  <a:srgbClr val="FFFFFF"/>
                </a:solidFill>
                <a:latin typeface="Arial"/>
                <a:cs typeface="Arial"/>
              </a:rPr>
              <a:t>gubernamentales sobre </a:t>
            </a:r>
            <a:r>
              <a:rPr lang="es-MX" sz="1300" spc="-10" dirty="0">
                <a:solidFill>
                  <a:srgbClr val="FFFFFF"/>
                </a:solidFill>
                <a:latin typeface="Arial"/>
                <a:cs typeface="Arial"/>
              </a:rPr>
              <a:t>el autoaislamiento</a:t>
            </a:r>
            <a:r>
              <a:rPr lang="es-MX" sz="1300" spc="-10" dirty="0" smtClean="0">
                <a:solidFill>
                  <a:srgbClr val="FFFFFF"/>
                </a:solidFill>
                <a:latin typeface="Arial"/>
                <a:cs typeface="Arial"/>
              </a:rPr>
              <a:t>.</a:t>
            </a:r>
          </a:p>
          <a:p>
            <a:pPr marL="298450" marR="146685" indent="-285750">
              <a:lnSpc>
                <a:spcPct val="100000"/>
              </a:lnSpc>
              <a:spcBef>
                <a:spcPts val="1085"/>
              </a:spcBef>
              <a:buFont typeface="Arial" panose="020B0604020202020204" pitchFamily="34" charset="0"/>
              <a:buChar char="•"/>
            </a:pPr>
            <a:r>
              <a:rPr lang="es-MX" sz="1300" spc="-10" dirty="0" smtClean="0">
                <a:solidFill>
                  <a:srgbClr val="FFFFFF"/>
                </a:solidFill>
                <a:latin typeface="Arial"/>
                <a:cs typeface="Arial"/>
              </a:rPr>
              <a:t>Mantenerse en constante comunicación con el empleado a efecto de apoyarle en lo necesario. </a:t>
            </a:r>
          </a:p>
          <a:p>
            <a:pPr marL="298450" marR="146685" indent="-285750">
              <a:lnSpc>
                <a:spcPct val="100000"/>
              </a:lnSpc>
              <a:spcBef>
                <a:spcPts val="1085"/>
              </a:spcBef>
              <a:buFont typeface="Arial" panose="020B0604020202020204" pitchFamily="34" charset="0"/>
              <a:buChar char="•"/>
            </a:pPr>
            <a:r>
              <a:rPr lang="es-MX" sz="1300" spc="-10" dirty="0" smtClean="0">
                <a:solidFill>
                  <a:srgbClr val="FFFFFF"/>
                </a:solidFill>
                <a:latin typeface="Arial"/>
                <a:cs typeface="Arial"/>
              </a:rPr>
              <a:t>Apoyarle en la búsqueda de atención </a:t>
            </a:r>
            <a:r>
              <a:rPr lang="es-MX" sz="1300" spc="-10" dirty="0">
                <a:solidFill>
                  <a:srgbClr val="FFFFFF"/>
                </a:solidFill>
                <a:latin typeface="Arial"/>
                <a:cs typeface="Arial"/>
              </a:rPr>
              <a:t>médica </a:t>
            </a:r>
            <a:r>
              <a:rPr lang="es-MX" sz="1300" spc="-10" dirty="0" smtClean="0">
                <a:solidFill>
                  <a:srgbClr val="FFFFFF"/>
                </a:solidFill>
                <a:latin typeface="Arial"/>
                <a:cs typeface="Arial"/>
              </a:rPr>
              <a:t>en caso de que lo síntomas se agraven.</a:t>
            </a:r>
            <a:endParaRPr sz="1300" dirty="0">
              <a:latin typeface="Arial"/>
              <a:cs typeface="Arial"/>
            </a:endParaRPr>
          </a:p>
        </p:txBody>
      </p:sp>
      <p:sp>
        <p:nvSpPr>
          <p:cNvPr id="23" name="object 14"/>
          <p:cNvSpPr/>
          <p:nvPr/>
        </p:nvSpPr>
        <p:spPr>
          <a:xfrm>
            <a:off x="8638031" y="842772"/>
            <a:ext cx="0" cy="184785"/>
          </a:xfrm>
          <a:custGeom>
            <a:avLst/>
            <a:gdLst/>
            <a:ahLst/>
            <a:cxnLst/>
            <a:rect l="l" t="t" r="r" b="b"/>
            <a:pathLst>
              <a:path h="184784">
                <a:moveTo>
                  <a:pt x="0" y="0"/>
                </a:moveTo>
                <a:lnTo>
                  <a:pt x="0" y="184657"/>
                </a:lnTo>
              </a:path>
            </a:pathLst>
          </a:custGeom>
          <a:ln w="6096">
            <a:solidFill>
              <a:srgbClr val="FFFFFF"/>
            </a:solidFill>
          </a:ln>
        </p:spPr>
        <p:txBody>
          <a:bodyPr wrap="square" lIns="0" tIns="0" rIns="0" bIns="0" rtlCol="0"/>
          <a:lstStyle/>
          <a:p>
            <a:endParaRPr/>
          </a:p>
        </p:txBody>
      </p:sp>
      <p:sp>
        <p:nvSpPr>
          <p:cNvPr id="24" name="object 15"/>
          <p:cNvSpPr txBox="1"/>
          <p:nvPr/>
        </p:nvSpPr>
        <p:spPr>
          <a:xfrm>
            <a:off x="8162924" y="533400"/>
            <a:ext cx="3311017" cy="492443"/>
          </a:xfrm>
          <a:prstGeom prst="rect">
            <a:avLst/>
          </a:prstGeom>
        </p:spPr>
        <p:txBody>
          <a:bodyPr vert="horz" wrap="square" lIns="0" tIns="12700" rIns="0" bIns="0" rtlCol="0">
            <a:spAutoFit/>
          </a:bodyPr>
          <a:lstStyle/>
          <a:p>
            <a:pPr>
              <a:lnSpc>
                <a:spcPct val="100000"/>
              </a:lnSpc>
              <a:spcBef>
                <a:spcPts val="100"/>
              </a:spcBef>
              <a:tabLst>
                <a:tab pos="836294" algn="l"/>
                <a:tab pos="1703070" algn="l"/>
              </a:tabLst>
            </a:pPr>
            <a:r>
              <a:rPr lang="es-MX" sz="1200" b="1" dirty="0" smtClean="0">
                <a:solidFill>
                  <a:srgbClr val="FFFFFF"/>
                </a:solidFill>
                <a:latin typeface="Arial"/>
                <a:cs typeface="Arial"/>
              </a:rPr>
              <a:t>Sana Distancia</a:t>
            </a:r>
            <a:endParaRPr sz="1200" dirty="0">
              <a:latin typeface="Arial"/>
              <a:cs typeface="Arial"/>
            </a:endParaRPr>
          </a:p>
          <a:p>
            <a:pPr marL="19685">
              <a:lnSpc>
                <a:spcPct val="100000"/>
              </a:lnSpc>
              <a:spcBef>
                <a:spcPts val="1110"/>
              </a:spcBef>
              <a:tabLst>
                <a:tab pos="618490" algn="l"/>
              </a:tabLst>
            </a:pPr>
            <a:r>
              <a:rPr sz="1000" dirty="0" smtClean="0">
                <a:solidFill>
                  <a:srgbClr val="FFFFFF"/>
                </a:solidFill>
                <a:latin typeface="Arial"/>
                <a:cs typeface="Arial"/>
              </a:rPr>
              <a:t>Of</a:t>
            </a:r>
            <a:r>
              <a:rPr lang="es-MX" sz="1000" dirty="0" err="1" smtClean="0">
                <a:solidFill>
                  <a:srgbClr val="FFFFFF"/>
                </a:solidFill>
                <a:latin typeface="Arial"/>
                <a:cs typeface="Arial"/>
              </a:rPr>
              <a:t>icina</a:t>
            </a:r>
            <a:r>
              <a:rPr lang="es-MX" sz="1000" dirty="0" smtClean="0">
                <a:solidFill>
                  <a:srgbClr val="FFFFFF"/>
                </a:solidFill>
                <a:latin typeface="Arial"/>
                <a:cs typeface="Arial"/>
              </a:rPr>
              <a:t>    Obra: </a:t>
            </a:r>
            <a:r>
              <a:rPr lang="es-MX" sz="1000" spc="-5" dirty="0">
                <a:solidFill>
                  <a:srgbClr val="FFFFFF"/>
                </a:solidFill>
                <a:latin typeface="Arial"/>
                <a:cs typeface="Arial"/>
              </a:rPr>
              <a:t>Cielo Abierto - Edificación</a:t>
            </a:r>
            <a:endParaRPr sz="1000" dirty="0">
              <a:latin typeface="Arial"/>
              <a:cs typeface="Arial"/>
            </a:endParaRPr>
          </a:p>
        </p:txBody>
      </p:sp>
      <p:sp>
        <p:nvSpPr>
          <p:cNvPr id="17" name="object 57"/>
          <p:cNvSpPr/>
          <p:nvPr/>
        </p:nvSpPr>
        <p:spPr>
          <a:xfrm>
            <a:off x="9659111" y="179831"/>
            <a:ext cx="777240" cy="231775"/>
          </a:xfrm>
          <a:custGeom>
            <a:avLst/>
            <a:gdLst/>
            <a:ahLst/>
            <a:cxnLst/>
            <a:rect l="l" t="t" r="r" b="b"/>
            <a:pathLst>
              <a:path w="777240" h="231775">
                <a:moveTo>
                  <a:pt x="0" y="0"/>
                </a:moveTo>
                <a:lnTo>
                  <a:pt x="714629" y="0"/>
                </a:lnTo>
                <a:lnTo>
                  <a:pt x="777240" y="115823"/>
                </a:lnTo>
                <a:lnTo>
                  <a:pt x="714629" y="231647"/>
                </a:lnTo>
                <a:lnTo>
                  <a:pt x="0" y="231647"/>
                </a:lnTo>
                <a:lnTo>
                  <a:pt x="62611" y="115823"/>
                </a:lnTo>
                <a:lnTo>
                  <a:pt x="0" y="0"/>
                </a:lnTo>
                <a:close/>
              </a:path>
            </a:pathLst>
          </a:custGeom>
          <a:ln w="6096">
            <a:solidFill>
              <a:srgbClr val="FFFFFF"/>
            </a:solidFill>
          </a:ln>
        </p:spPr>
        <p:txBody>
          <a:bodyPr wrap="square" lIns="0" tIns="0" rIns="0" bIns="0" rtlCol="0"/>
          <a:lstStyle/>
          <a:p>
            <a:endParaRPr/>
          </a:p>
        </p:txBody>
      </p:sp>
      <p:sp>
        <p:nvSpPr>
          <p:cNvPr id="18" name="object 58"/>
          <p:cNvSpPr txBox="1"/>
          <p:nvPr/>
        </p:nvSpPr>
        <p:spPr>
          <a:xfrm>
            <a:off x="9755505" y="219583"/>
            <a:ext cx="611758" cy="135935"/>
          </a:xfrm>
          <a:prstGeom prst="rect">
            <a:avLst/>
          </a:prstGeom>
        </p:spPr>
        <p:txBody>
          <a:bodyPr vert="horz" wrap="square" lIns="0" tIns="12700" rIns="0" bIns="0" rtlCol="0">
            <a:spAutoFit/>
          </a:bodyPr>
          <a:lstStyle/>
          <a:p>
            <a:pPr marL="12700">
              <a:lnSpc>
                <a:spcPct val="100000"/>
              </a:lnSpc>
              <a:spcBef>
                <a:spcPts val="100"/>
              </a:spcBef>
            </a:pPr>
            <a:r>
              <a:rPr lang="es-MX" sz="800" dirty="0" smtClean="0">
                <a:solidFill>
                  <a:srgbClr val="FFFFFF"/>
                </a:solidFill>
                <a:latin typeface="Arial"/>
                <a:cs typeface="Arial"/>
              </a:rPr>
              <a:t>En el trabajo</a:t>
            </a:r>
            <a:endParaRPr sz="800" dirty="0">
              <a:latin typeface="Arial"/>
              <a:cs typeface="Arial"/>
            </a:endParaRPr>
          </a:p>
        </p:txBody>
      </p:sp>
      <p:sp>
        <p:nvSpPr>
          <p:cNvPr id="19" name="object 59"/>
          <p:cNvSpPr/>
          <p:nvPr/>
        </p:nvSpPr>
        <p:spPr>
          <a:xfrm>
            <a:off x="10395204" y="179831"/>
            <a:ext cx="883919" cy="231775"/>
          </a:xfrm>
          <a:custGeom>
            <a:avLst/>
            <a:gdLst/>
            <a:ahLst/>
            <a:cxnLst/>
            <a:rect l="l" t="t" r="r" b="b"/>
            <a:pathLst>
              <a:path w="883920" h="231775">
                <a:moveTo>
                  <a:pt x="0" y="0"/>
                </a:moveTo>
                <a:lnTo>
                  <a:pt x="821309" y="0"/>
                </a:lnTo>
                <a:lnTo>
                  <a:pt x="883919" y="115823"/>
                </a:lnTo>
                <a:lnTo>
                  <a:pt x="821309" y="231647"/>
                </a:lnTo>
                <a:lnTo>
                  <a:pt x="0" y="231647"/>
                </a:lnTo>
                <a:lnTo>
                  <a:pt x="62611" y="115823"/>
                </a:lnTo>
                <a:lnTo>
                  <a:pt x="0" y="0"/>
                </a:lnTo>
                <a:close/>
              </a:path>
            </a:pathLst>
          </a:custGeom>
          <a:ln w="6095">
            <a:solidFill>
              <a:srgbClr val="FFFFFF"/>
            </a:solidFill>
          </a:ln>
        </p:spPr>
        <p:txBody>
          <a:bodyPr wrap="square" lIns="0" tIns="0" rIns="0" bIns="0" rtlCol="0"/>
          <a:lstStyle/>
          <a:p>
            <a:endParaRPr/>
          </a:p>
        </p:txBody>
      </p:sp>
      <p:sp>
        <p:nvSpPr>
          <p:cNvPr id="20" name="object 60"/>
          <p:cNvSpPr txBox="1"/>
          <p:nvPr/>
        </p:nvSpPr>
        <p:spPr>
          <a:xfrm>
            <a:off x="10476992" y="219583"/>
            <a:ext cx="830072" cy="135935"/>
          </a:xfrm>
          <a:prstGeom prst="rect">
            <a:avLst/>
          </a:prstGeom>
        </p:spPr>
        <p:txBody>
          <a:bodyPr vert="horz" wrap="square" lIns="0" tIns="12700" rIns="0" bIns="0" rtlCol="0">
            <a:spAutoFit/>
          </a:bodyPr>
          <a:lstStyle/>
          <a:p>
            <a:pPr marL="12700">
              <a:lnSpc>
                <a:spcPct val="100000"/>
              </a:lnSpc>
              <a:spcBef>
                <a:spcPts val="100"/>
              </a:spcBef>
            </a:pPr>
            <a:r>
              <a:rPr lang="es-MX" sz="800" dirty="0" smtClean="0">
                <a:solidFill>
                  <a:srgbClr val="FFFFFF"/>
                </a:solidFill>
                <a:latin typeface="Arial"/>
                <a:cs typeface="Arial"/>
              </a:rPr>
              <a:t>Áreas comunes</a:t>
            </a:r>
            <a:endParaRPr sz="800" dirty="0">
              <a:latin typeface="Arial"/>
              <a:cs typeface="Arial"/>
            </a:endParaRPr>
          </a:p>
        </p:txBody>
      </p:sp>
      <p:sp>
        <p:nvSpPr>
          <p:cNvPr id="21" name="object 63"/>
          <p:cNvSpPr/>
          <p:nvPr/>
        </p:nvSpPr>
        <p:spPr>
          <a:xfrm>
            <a:off x="8185404" y="179831"/>
            <a:ext cx="779145" cy="231775"/>
          </a:xfrm>
          <a:custGeom>
            <a:avLst/>
            <a:gdLst/>
            <a:ahLst/>
            <a:cxnLst/>
            <a:rect l="l" t="t" r="r" b="b"/>
            <a:pathLst>
              <a:path w="779145" h="231775">
                <a:moveTo>
                  <a:pt x="713105" y="0"/>
                </a:moveTo>
                <a:lnTo>
                  <a:pt x="0" y="0"/>
                </a:lnTo>
                <a:lnTo>
                  <a:pt x="0" y="231647"/>
                </a:lnTo>
                <a:lnTo>
                  <a:pt x="713105" y="231647"/>
                </a:lnTo>
                <a:lnTo>
                  <a:pt x="778764" y="115823"/>
                </a:lnTo>
                <a:lnTo>
                  <a:pt x="713105" y="0"/>
                </a:lnTo>
                <a:close/>
              </a:path>
            </a:pathLst>
          </a:custGeom>
          <a:solidFill>
            <a:srgbClr val="FFFFFF"/>
          </a:solidFill>
        </p:spPr>
        <p:txBody>
          <a:bodyPr wrap="square" lIns="0" tIns="0" rIns="0" bIns="0" rtlCol="0"/>
          <a:lstStyle/>
          <a:p>
            <a:endParaRPr/>
          </a:p>
        </p:txBody>
      </p:sp>
      <p:sp>
        <p:nvSpPr>
          <p:cNvPr id="22" name="object 64"/>
          <p:cNvSpPr/>
          <p:nvPr/>
        </p:nvSpPr>
        <p:spPr>
          <a:xfrm>
            <a:off x="8185404" y="179831"/>
            <a:ext cx="779145" cy="231775"/>
          </a:xfrm>
          <a:custGeom>
            <a:avLst/>
            <a:gdLst/>
            <a:ahLst/>
            <a:cxnLst/>
            <a:rect l="l" t="t" r="r" b="b"/>
            <a:pathLst>
              <a:path w="779145" h="231775">
                <a:moveTo>
                  <a:pt x="0" y="0"/>
                </a:moveTo>
                <a:lnTo>
                  <a:pt x="713105" y="0"/>
                </a:lnTo>
                <a:lnTo>
                  <a:pt x="778764" y="115823"/>
                </a:lnTo>
                <a:lnTo>
                  <a:pt x="713105" y="231647"/>
                </a:lnTo>
                <a:lnTo>
                  <a:pt x="0" y="231647"/>
                </a:lnTo>
                <a:lnTo>
                  <a:pt x="0" y="0"/>
                </a:lnTo>
                <a:close/>
              </a:path>
            </a:pathLst>
          </a:custGeom>
          <a:ln w="6096">
            <a:solidFill>
              <a:srgbClr val="FFFFFF"/>
            </a:solidFill>
          </a:ln>
        </p:spPr>
        <p:txBody>
          <a:bodyPr wrap="square" lIns="0" tIns="0" rIns="0" bIns="0" rtlCol="0"/>
          <a:lstStyle/>
          <a:p>
            <a:endParaRPr/>
          </a:p>
        </p:txBody>
      </p:sp>
      <p:sp>
        <p:nvSpPr>
          <p:cNvPr id="29" name="object 65"/>
          <p:cNvSpPr/>
          <p:nvPr/>
        </p:nvSpPr>
        <p:spPr>
          <a:xfrm>
            <a:off x="8921495" y="179831"/>
            <a:ext cx="779145" cy="231775"/>
          </a:xfrm>
          <a:custGeom>
            <a:avLst/>
            <a:gdLst/>
            <a:ahLst/>
            <a:cxnLst/>
            <a:rect l="l" t="t" r="r" b="b"/>
            <a:pathLst>
              <a:path w="779145" h="231775">
                <a:moveTo>
                  <a:pt x="0" y="0"/>
                </a:moveTo>
                <a:lnTo>
                  <a:pt x="716153" y="0"/>
                </a:lnTo>
                <a:lnTo>
                  <a:pt x="778764" y="115823"/>
                </a:lnTo>
                <a:lnTo>
                  <a:pt x="716153" y="231647"/>
                </a:lnTo>
                <a:lnTo>
                  <a:pt x="0" y="231647"/>
                </a:lnTo>
                <a:lnTo>
                  <a:pt x="62611" y="115823"/>
                </a:lnTo>
                <a:lnTo>
                  <a:pt x="0" y="0"/>
                </a:lnTo>
                <a:close/>
              </a:path>
            </a:pathLst>
          </a:custGeom>
          <a:ln w="6096">
            <a:solidFill>
              <a:srgbClr val="FFFFFF"/>
            </a:solidFill>
          </a:ln>
        </p:spPr>
        <p:txBody>
          <a:bodyPr wrap="square" lIns="0" tIns="0" rIns="0" bIns="0" rtlCol="0"/>
          <a:lstStyle/>
          <a:p>
            <a:endParaRPr/>
          </a:p>
        </p:txBody>
      </p:sp>
      <p:sp>
        <p:nvSpPr>
          <p:cNvPr id="30" name="object 67"/>
          <p:cNvSpPr txBox="1"/>
          <p:nvPr/>
        </p:nvSpPr>
        <p:spPr>
          <a:xfrm>
            <a:off x="8229600" y="219583"/>
            <a:ext cx="662939" cy="135935"/>
          </a:xfrm>
          <a:prstGeom prst="rect">
            <a:avLst/>
          </a:prstGeom>
        </p:spPr>
        <p:txBody>
          <a:bodyPr vert="horz" wrap="square" lIns="0" tIns="12700" rIns="0" bIns="0" rtlCol="0">
            <a:spAutoFit/>
          </a:bodyPr>
          <a:lstStyle/>
          <a:p>
            <a:pPr>
              <a:lnSpc>
                <a:spcPct val="100000"/>
              </a:lnSpc>
              <a:spcBef>
                <a:spcPts val="100"/>
              </a:spcBef>
              <a:tabLst>
                <a:tab pos="836294" algn="l"/>
              </a:tabLst>
            </a:pPr>
            <a:r>
              <a:rPr lang="es-MX" sz="800" b="1" spc="-5" dirty="0" smtClean="0">
                <a:latin typeface="Arial"/>
                <a:cs typeface="Arial"/>
              </a:rPr>
              <a:t>Previo</a:t>
            </a:r>
            <a:endParaRPr sz="1000" dirty="0">
              <a:latin typeface="Arial"/>
              <a:cs typeface="Arial"/>
            </a:endParaRPr>
          </a:p>
        </p:txBody>
      </p:sp>
      <p:sp>
        <p:nvSpPr>
          <p:cNvPr id="36" name="object 58"/>
          <p:cNvSpPr txBox="1"/>
          <p:nvPr/>
        </p:nvSpPr>
        <p:spPr>
          <a:xfrm>
            <a:off x="9065642" y="228600"/>
            <a:ext cx="611758" cy="135935"/>
          </a:xfrm>
          <a:prstGeom prst="rect">
            <a:avLst/>
          </a:prstGeom>
        </p:spPr>
        <p:txBody>
          <a:bodyPr vert="horz" wrap="square" lIns="0" tIns="12700" rIns="0" bIns="0" rtlCol="0">
            <a:spAutoFit/>
          </a:bodyPr>
          <a:lstStyle/>
          <a:p>
            <a:pPr marL="12700">
              <a:lnSpc>
                <a:spcPct val="100000"/>
              </a:lnSpc>
              <a:spcBef>
                <a:spcPts val="100"/>
              </a:spcBef>
            </a:pPr>
            <a:r>
              <a:rPr lang="es-MX" sz="800" dirty="0" smtClean="0">
                <a:solidFill>
                  <a:srgbClr val="FFFFFF"/>
                </a:solidFill>
                <a:latin typeface="Arial"/>
                <a:cs typeface="Arial"/>
              </a:rPr>
              <a:t>Traslados</a:t>
            </a:r>
            <a:endParaRPr sz="800" dirty="0">
              <a:latin typeface="Arial"/>
              <a:cs typeface="Arial"/>
            </a:endParaRPr>
          </a:p>
        </p:txBody>
      </p:sp>
      <p:pic>
        <p:nvPicPr>
          <p:cNvPr id="5" name="Imagen 4"/>
          <p:cNvPicPr>
            <a:picLocks noChangeAspect="1"/>
          </p:cNvPicPr>
          <p:nvPr/>
        </p:nvPicPr>
        <p:blipFill>
          <a:blip r:embed="rId2"/>
          <a:stretch>
            <a:fillRect/>
          </a:stretch>
        </p:blipFill>
        <p:spPr>
          <a:xfrm>
            <a:off x="158115" y="1738801"/>
            <a:ext cx="7538085" cy="3671399"/>
          </a:xfrm>
          <a:prstGeom prst="rect">
            <a:avLst/>
          </a:prstGeom>
        </p:spPr>
      </p:pic>
      <p:sp>
        <p:nvSpPr>
          <p:cNvPr id="25" name="object 2"/>
          <p:cNvSpPr txBox="1">
            <a:spLocks/>
          </p:cNvSpPr>
          <p:nvPr/>
        </p:nvSpPr>
        <p:spPr>
          <a:xfrm>
            <a:off x="228600" y="1341796"/>
            <a:ext cx="5862955" cy="258404"/>
          </a:xfrm>
          <a:prstGeom prst="rect">
            <a:avLst/>
          </a:prstGeom>
        </p:spPr>
        <p:txBody>
          <a:bodyPr vert="horz" wrap="square" lIns="0" tIns="12065" rIns="0" bIns="0" rtlCol="0">
            <a:spAutoFit/>
          </a:bodyPr>
          <a:lstStyle>
            <a:lvl1pPr>
              <a:defRPr sz="2500" b="1" i="0">
                <a:solidFill>
                  <a:schemeClr val="tx1"/>
                </a:solidFill>
                <a:latin typeface="Georgia"/>
                <a:ea typeface="+mj-ea"/>
                <a:cs typeface="Georgia"/>
              </a:defRPr>
            </a:lvl1pPr>
          </a:lstStyle>
          <a:p>
            <a:pPr marL="12700" marR="5080">
              <a:spcBef>
                <a:spcPts val="95"/>
              </a:spcBef>
            </a:pPr>
            <a:r>
              <a:rPr lang="es-MX" sz="1600" kern="0" spc="-10" smtClean="0"/>
              <a:t>Cuadro clínico</a:t>
            </a:r>
            <a:endParaRPr lang="es-MX" sz="1600" kern="0" spc="-10" dirty="0"/>
          </a:p>
        </p:txBody>
      </p:sp>
      <p:sp>
        <p:nvSpPr>
          <p:cNvPr id="8" name="CuadroTexto 7"/>
          <p:cNvSpPr txBox="1"/>
          <p:nvPr/>
        </p:nvSpPr>
        <p:spPr>
          <a:xfrm>
            <a:off x="152400" y="5558135"/>
            <a:ext cx="5074210" cy="461665"/>
          </a:xfrm>
          <a:prstGeom prst="rect">
            <a:avLst/>
          </a:prstGeom>
          <a:noFill/>
        </p:spPr>
        <p:txBody>
          <a:bodyPr wrap="none" rtlCol="0">
            <a:spAutoFit/>
          </a:bodyPr>
          <a:lstStyle/>
          <a:p>
            <a:r>
              <a:rPr lang="es-MX" sz="1200" i="1" dirty="0" smtClean="0"/>
              <a:t>Fuente: CLIMSS</a:t>
            </a:r>
          </a:p>
          <a:p>
            <a:r>
              <a:rPr lang="es-ES" sz="1200" i="1" dirty="0"/>
              <a:t>RECOMENDACIONES PARA UN RETORNO SEGURO AL TRABAJO ANTE COVID </a:t>
            </a:r>
            <a:r>
              <a:rPr lang="es-ES" sz="1200" i="1" dirty="0" smtClean="0"/>
              <a:t>19</a:t>
            </a:r>
            <a:endParaRPr lang="es-MX" sz="1200" i="1" dirty="0"/>
          </a:p>
        </p:txBody>
      </p:sp>
      <p:grpSp>
        <p:nvGrpSpPr>
          <p:cNvPr id="26" name="Grupo 25"/>
          <p:cNvGrpSpPr/>
          <p:nvPr/>
        </p:nvGrpSpPr>
        <p:grpSpPr>
          <a:xfrm>
            <a:off x="8153400" y="515470"/>
            <a:ext cx="1600200" cy="304800"/>
            <a:chOff x="6153150" y="82890"/>
            <a:chExt cx="1600200" cy="304800"/>
          </a:xfrm>
        </p:grpSpPr>
        <p:sp>
          <p:nvSpPr>
            <p:cNvPr id="27" name="Rectángulo redondeado 26"/>
            <p:cNvSpPr/>
            <p:nvPr/>
          </p:nvSpPr>
          <p:spPr>
            <a:xfrm>
              <a:off x="6153150" y="82890"/>
              <a:ext cx="1600200" cy="304800"/>
            </a:xfrm>
            <a:prstGeom prst="roundRect">
              <a:avLst/>
            </a:prstGeom>
            <a:solidFill>
              <a:srgbClr val="CC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sz="1400" dirty="0" smtClean="0"/>
                <a:t>Administrativas</a:t>
              </a:r>
              <a:endParaRPr lang="es-MX" sz="1400" dirty="0"/>
            </a:p>
          </p:txBody>
        </p:sp>
        <p:pic>
          <p:nvPicPr>
            <p:cNvPr id="28" name="Imagen 2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84462" y="90014"/>
              <a:ext cx="202364" cy="269818"/>
            </a:xfrm>
            <a:prstGeom prst="rect">
              <a:avLst/>
            </a:prstGeom>
          </p:spPr>
        </p:pic>
      </p:grpSp>
    </p:spTree>
    <p:extLst>
      <p:ext uri="{BB962C8B-B14F-4D97-AF65-F5344CB8AC3E}">
        <p14:creationId xmlns:p14="http://schemas.microsoft.com/office/powerpoint/2010/main" val="17456690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04800" y="334948"/>
            <a:ext cx="6934200" cy="396904"/>
          </a:xfrm>
          <a:prstGeom prst="rect">
            <a:avLst/>
          </a:prstGeom>
        </p:spPr>
        <p:txBody>
          <a:bodyPr vert="horz" wrap="square" lIns="0" tIns="12065" rIns="0" bIns="0" rtlCol="0">
            <a:spAutoFit/>
          </a:bodyPr>
          <a:lstStyle/>
          <a:p>
            <a:pPr marL="12700" marR="5080">
              <a:lnSpc>
                <a:spcPct val="100000"/>
              </a:lnSpc>
              <a:spcBef>
                <a:spcPts val="95"/>
              </a:spcBef>
            </a:pPr>
            <a:r>
              <a:rPr lang="es-MX" spc="-10" dirty="0" smtClean="0"/>
              <a:t>Protocolo para manejo de casos  COVID-19</a:t>
            </a:r>
            <a:endParaRPr spc="-10" dirty="0"/>
          </a:p>
        </p:txBody>
      </p:sp>
      <p:sp>
        <p:nvSpPr>
          <p:cNvPr id="6" name="object 6"/>
          <p:cNvSpPr/>
          <p:nvPr/>
        </p:nvSpPr>
        <p:spPr>
          <a:xfrm>
            <a:off x="8173211" y="1182624"/>
            <a:ext cx="3465829" cy="0"/>
          </a:xfrm>
          <a:custGeom>
            <a:avLst/>
            <a:gdLst/>
            <a:ahLst/>
            <a:cxnLst/>
            <a:rect l="l" t="t" r="r" b="b"/>
            <a:pathLst>
              <a:path w="3465829">
                <a:moveTo>
                  <a:pt x="0" y="0"/>
                </a:moveTo>
                <a:lnTo>
                  <a:pt x="3465576" y="0"/>
                </a:lnTo>
              </a:path>
            </a:pathLst>
          </a:custGeom>
          <a:ln w="6096">
            <a:solidFill>
              <a:srgbClr val="FFFFFF"/>
            </a:solidFill>
          </a:ln>
        </p:spPr>
        <p:txBody>
          <a:bodyPr wrap="square" lIns="0" tIns="0" rIns="0" bIns="0" rtlCol="0"/>
          <a:lstStyle/>
          <a:p>
            <a:endParaRPr/>
          </a:p>
        </p:txBody>
      </p:sp>
      <p:sp>
        <p:nvSpPr>
          <p:cNvPr id="7" name="object 7"/>
          <p:cNvSpPr txBox="1"/>
          <p:nvPr/>
        </p:nvSpPr>
        <p:spPr>
          <a:xfrm>
            <a:off x="8229600" y="1505347"/>
            <a:ext cx="3729736" cy="2054409"/>
          </a:xfrm>
          <a:prstGeom prst="rect">
            <a:avLst/>
          </a:prstGeom>
        </p:spPr>
        <p:txBody>
          <a:bodyPr vert="horz" wrap="square" lIns="0" tIns="12700" rIns="0" bIns="0" rtlCol="0">
            <a:spAutoFit/>
          </a:bodyPr>
          <a:lstStyle/>
          <a:p>
            <a:pPr marL="12700" marR="899794">
              <a:lnSpc>
                <a:spcPct val="100000"/>
              </a:lnSpc>
              <a:spcBef>
                <a:spcPts val="100"/>
              </a:spcBef>
            </a:pPr>
            <a:r>
              <a:rPr lang="es-MX" sz="1800" b="1" spc="-5" dirty="0" smtClean="0">
                <a:solidFill>
                  <a:srgbClr val="FFFFFF"/>
                </a:solidFill>
                <a:latin typeface="Arial"/>
                <a:cs typeface="Arial"/>
              </a:rPr>
              <a:t>Acciones</a:t>
            </a:r>
          </a:p>
          <a:p>
            <a:pPr marL="12700" marR="146685">
              <a:lnSpc>
                <a:spcPct val="100000"/>
              </a:lnSpc>
              <a:spcBef>
                <a:spcPts val="1085"/>
              </a:spcBef>
            </a:pPr>
            <a:r>
              <a:rPr lang="es-MX" sz="1300" spc="-10" dirty="0" smtClean="0">
                <a:solidFill>
                  <a:srgbClr val="FFFFFF"/>
                </a:solidFill>
                <a:latin typeface="Arial"/>
                <a:cs typeface="Arial"/>
              </a:rPr>
              <a:t>Contar con la información básica para identificar los tres posibles casos para el manejo de casos COVID-19:</a:t>
            </a:r>
          </a:p>
          <a:p>
            <a:pPr marL="298450" marR="146685" indent="-285750">
              <a:lnSpc>
                <a:spcPct val="100000"/>
              </a:lnSpc>
              <a:spcBef>
                <a:spcPts val="1085"/>
              </a:spcBef>
              <a:buFont typeface="Arial" panose="020B0604020202020204" pitchFamily="34" charset="0"/>
              <a:buChar char="•"/>
            </a:pPr>
            <a:r>
              <a:rPr lang="es-MX" sz="1300" spc="-10" dirty="0" smtClean="0">
                <a:solidFill>
                  <a:srgbClr val="FFFFFF"/>
                </a:solidFill>
                <a:latin typeface="Arial"/>
                <a:cs typeface="Arial"/>
              </a:rPr>
              <a:t>Contacto de trabajo</a:t>
            </a:r>
          </a:p>
          <a:p>
            <a:pPr marL="298450" marR="146685" indent="-285750">
              <a:lnSpc>
                <a:spcPct val="100000"/>
              </a:lnSpc>
              <a:spcBef>
                <a:spcPts val="1085"/>
              </a:spcBef>
              <a:buFont typeface="Arial" panose="020B0604020202020204" pitchFamily="34" charset="0"/>
              <a:buChar char="•"/>
            </a:pPr>
            <a:r>
              <a:rPr lang="es-MX" sz="1300" spc="-10" dirty="0" smtClean="0">
                <a:solidFill>
                  <a:srgbClr val="FFFFFF"/>
                </a:solidFill>
                <a:latin typeface="Arial"/>
                <a:cs typeface="Arial"/>
              </a:rPr>
              <a:t>Caso sospechoso</a:t>
            </a:r>
          </a:p>
          <a:p>
            <a:pPr marL="298450" marR="146685" indent="-285750">
              <a:lnSpc>
                <a:spcPct val="100000"/>
              </a:lnSpc>
              <a:spcBef>
                <a:spcPts val="1085"/>
              </a:spcBef>
              <a:buFont typeface="Arial" panose="020B0604020202020204" pitchFamily="34" charset="0"/>
              <a:buChar char="•"/>
            </a:pPr>
            <a:r>
              <a:rPr lang="es-MX" sz="1300" spc="-10" dirty="0" smtClean="0">
                <a:solidFill>
                  <a:srgbClr val="FFFFFF"/>
                </a:solidFill>
                <a:latin typeface="Arial"/>
                <a:cs typeface="Arial"/>
              </a:rPr>
              <a:t>Caso confirmado</a:t>
            </a:r>
            <a:endParaRPr sz="1300" dirty="0">
              <a:latin typeface="Arial"/>
              <a:cs typeface="Arial"/>
            </a:endParaRPr>
          </a:p>
        </p:txBody>
      </p:sp>
      <p:sp>
        <p:nvSpPr>
          <p:cNvPr id="23" name="object 14"/>
          <p:cNvSpPr/>
          <p:nvPr/>
        </p:nvSpPr>
        <p:spPr>
          <a:xfrm>
            <a:off x="8638031" y="842772"/>
            <a:ext cx="0" cy="184785"/>
          </a:xfrm>
          <a:custGeom>
            <a:avLst/>
            <a:gdLst/>
            <a:ahLst/>
            <a:cxnLst/>
            <a:rect l="l" t="t" r="r" b="b"/>
            <a:pathLst>
              <a:path h="184784">
                <a:moveTo>
                  <a:pt x="0" y="0"/>
                </a:moveTo>
                <a:lnTo>
                  <a:pt x="0" y="184657"/>
                </a:lnTo>
              </a:path>
            </a:pathLst>
          </a:custGeom>
          <a:ln w="6096">
            <a:solidFill>
              <a:srgbClr val="FFFFFF"/>
            </a:solidFill>
          </a:ln>
        </p:spPr>
        <p:txBody>
          <a:bodyPr wrap="square" lIns="0" tIns="0" rIns="0" bIns="0" rtlCol="0"/>
          <a:lstStyle/>
          <a:p>
            <a:endParaRPr/>
          </a:p>
        </p:txBody>
      </p:sp>
      <p:sp>
        <p:nvSpPr>
          <p:cNvPr id="24" name="object 15"/>
          <p:cNvSpPr txBox="1"/>
          <p:nvPr/>
        </p:nvSpPr>
        <p:spPr>
          <a:xfrm>
            <a:off x="8162924" y="533400"/>
            <a:ext cx="3311017" cy="492443"/>
          </a:xfrm>
          <a:prstGeom prst="rect">
            <a:avLst/>
          </a:prstGeom>
        </p:spPr>
        <p:txBody>
          <a:bodyPr vert="horz" wrap="square" lIns="0" tIns="12700" rIns="0" bIns="0" rtlCol="0">
            <a:spAutoFit/>
          </a:bodyPr>
          <a:lstStyle/>
          <a:p>
            <a:pPr>
              <a:lnSpc>
                <a:spcPct val="100000"/>
              </a:lnSpc>
              <a:spcBef>
                <a:spcPts val="100"/>
              </a:spcBef>
              <a:tabLst>
                <a:tab pos="836294" algn="l"/>
                <a:tab pos="1703070" algn="l"/>
              </a:tabLst>
            </a:pPr>
            <a:r>
              <a:rPr lang="es-MX" sz="1200" b="1" dirty="0" smtClean="0">
                <a:solidFill>
                  <a:srgbClr val="FFFFFF"/>
                </a:solidFill>
                <a:latin typeface="Arial"/>
                <a:cs typeface="Arial"/>
              </a:rPr>
              <a:t>Sana Distancia</a:t>
            </a:r>
            <a:endParaRPr sz="1200" dirty="0">
              <a:latin typeface="Arial"/>
              <a:cs typeface="Arial"/>
            </a:endParaRPr>
          </a:p>
          <a:p>
            <a:pPr marL="19685">
              <a:lnSpc>
                <a:spcPct val="100000"/>
              </a:lnSpc>
              <a:spcBef>
                <a:spcPts val="1110"/>
              </a:spcBef>
              <a:tabLst>
                <a:tab pos="618490" algn="l"/>
              </a:tabLst>
            </a:pPr>
            <a:r>
              <a:rPr sz="1000" dirty="0" smtClean="0">
                <a:solidFill>
                  <a:srgbClr val="FFFFFF"/>
                </a:solidFill>
                <a:latin typeface="Arial"/>
                <a:cs typeface="Arial"/>
              </a:rPr>
              <a:t>Of</a:t>
            </a:r>
            <a:r>
              <a:rPr lang="es-MX" sz="1000" dirty="0" err="1" smtClean="0">
                <a:solidFill>
                  <a:srgbClr val="FFFFFF"/>
                </a:solidFill>
                <a:latin typeface="Arial"/>
                <a:cs typeface="Arial"/>
              </a:rPr>
              <a:t>icina</a:t>
            </a:r>
            <a:r>
              <a:rPr lang="es-MX" sz="1000" dirty="0" smtClean="0">
                <a:solidFill>
                  <a:srgbClr val="FFFFFF"/>
                </a:solidFill>
                <a:latin typeface="Arial"/>
                <a:cs typeface="Arial"/>
              </a:rPr>
              <a:t>    Obra: </a:t>
            </a:r>
            <a:r>
              <a:rPr lang="es-MX" sz="1000" spc="-5" dirty="0">
                <a:solidFill>
                  <a:srgbClr val="FFFFFF"/>
                </a:solidFill>
                <a:latin typeface="Arial"/>
                <a:cs typeface="Arial"/>
              </a:rPr>
              <a:t>Cielo Abierto - Edificación</a:t>
            </a:r>
            <a:endParaRPr sz="1000" dirty="0">
              <a:latin typeface="Arial"/>
              <a:cs typeface="Arial"/>
            </a:endParaRPr>
          </a:p>
        </p:txBody>
      </p:sp>
      <p:sp>
        <p:nvSpPr>
          <p:cNvPr id="17" name="object 57"/>
          <p:cNvSpPr/>
          <p:nvPr/>
        </p:nvSpPr>
        <p:spPr>
          <a:xfrm>
            <a:off x="9659111" y="179831"/>
            <a:ext cx="777240" cy="231775"/>
          </a:xfrm>
          <a:custGeom>
            <a:avLst/>
            <a:gdLst/>
            <a:ahLst/>
            <a:cxnLst/>
            <a:rect l="l" t="t" r="r" b="b"/>
            <a:pathLst>
              <a:path w="777240" h="231775">
                <a:moveTo>
                  <a:pt x="0" y="0"/>
                </a:moveTo>
                <a:lnTo>
                  <a:pt x="714629" y="0"/>
                </a:lnTo>
                <a:lnTo>
                  <a:pt x="777240" y="115823"/>
                </a:lnTo>
                <a:lnTo>
                  <a:pt x="714629" y="231647"/>
                </a:lnTo>
                <a:lnTo>
                  <a:pt x="0" y="231647"/>
                </a:lnTo>
                <a:lnTo>
                  <a:pt x="62611" y="115823"/>
                </a:lnTo>
                <a:lnTo>
                  <a:pt x="0" y="0"/>
                </a:lnTo>
                <a:close/>
              </a:path>
            </a:pathLst>
          </a:custGeom>
          <a:ln w="6096">
            <a:solidFill>
              <a:srgbClr val="FFFFFF"/>
            </a:solidFill>
          </a:ln>
        </p:spPr>
        <p:txBody>
          <a:bodyPr wrap="square" lIns="0" tIns="0" rIns="0" bIns="0" rtlCol="0"/>
          <a:lstStyle/>
          <a:p>
            <a:endParaRPr/>
          </a:p>
        </p:txBody>
      </p:sp>
      <p:sp>
        <p:nvSpPr>
          <p:cNvPr id="18" name="object 58"/>
          <p:cNvSpPr txBox="1"/>
          <p:nvPr/>
        </p:nvSpPr>
        <p:spPr>
          <a:xfrm>
            <a:off x="9755505" y="219583"/>
            <a:ext cx="611758" cy="135935"/>
          </a:xfrm>
          <a:prstGeom prst="rect">
            <a:avLst/>
          </a:prstGeom>
        </p:spPr>
        <p:txBody>
          <a:bodyPr vert="horz" wrap="square" lIns="0" tIns="12700" rIns="0" bIns="0" rtlCol="0">
            <a:spAutoFit/>
          </a:bodyPr>
          <a:lstStyle/>
          <a:p>
            <a:pPr marL="12700">
              <a:lnSpc>
                <a:spcPct val="100000"/>
              </a:lnSpc>
              <a:spcBef>
                <a:spcPts val="100"/>
              </a:spcBef>
            </a:pPr>
            <a:r>
              <a:rPr lang="es-MX" sz="800" dirty="0" smtClean="0">
                <a:solidFill>
                  <a:srgbClr val="FFFFFF"/>
                </a:solidFill>
                <a:latin typeface="Arial"/>
                <a:cs typeface="Arial"/>
              </a:rPr>
              <a:t>En el trabajo</a:t>
            </a:r>
            <a:endParaRPr sz="800" dirty="0">
              <a:latin typeface="Arial"/>
              <a:cs typeface="Arial"/>
            </a:endParaRPr>
          </a:p>
        </p:txBody>
      </p:sp>
      <p:sp>
        <p:nvSpPr>
          <p:cNvPr id="19" name="object 59"/>
          <p:cNvSpPr/>
          <p:nvPr/>
        </p:nvSpPr>
        <p:spPr>
          <a:xfrm>
            <a:off x="10395204" y="179831"/>
            <a:ext cx="883919" cy="231775"/>
          </a:xfrm>
          <a:custGeom>
            <a:avLst/>
            <a:gdLst/>
            <a:ahLst/>
            <a:cxnLst/>
            <a:rect l="l" t="t" r="r" b="b"/>
            <a:pathLst>
              <a:path w="883920" h="231775">
                <a:moveTo>
                  <a:pt x="0" y="0"/>
                </a:moveTo>
                <a:lnTo>
                  <a:pt x="821309" y="0"/>
                </a:lnTo>
                <a:lnTo>
                  <a:pt x="883919" y="115823"/>
                </a:lnTo>
                <a:lnTo>
                  <a:pt x="821309" y="231647"/>
                </a:lnTo>
                <a:lnTo>
                  <a:pt x="0" y="231647"/>
                </a:lnTo>
                <a:lnTo>
                  <a:pt x="62611" y="115823"/>
                </a:lnTo>
                <a:lnTo>
                  <a:pt x="0" y="0"/>
                </a:lnTo>
                <a:close/>
              </a:path>
            </a:pathLst>
          </a:custGeom>
          <a:ln w="6095">
            <a:solidFill>
              <a:srgbClr val="FFFFFF"/>
            </a:solidFill>
          </a:ln>
        </p:spPr>
        <p:txBody>
          <a:bodyPr wrap="square" lIns="0" tIns="0" rIns="0" bIns="0" rtlCol="0"/>
          <a:lstStyle/>
          <a:p>
            <a:endParaRPr/>
          </a:p>
        </p:txBody>
      </p:sp>
      <p:sp>
        <p:nvSpPr>
          <p:cNvPr id="20" name="object 60"/>
          <p:cNvSpPr txBox="1"/>
          <p:nvPr/>
        </p:nvSpPr>
        <p:spPr>
          <a:xfrm>
            <a:off x="10476992" y="219583"/>
            <a:ext cx="830072" cy="135935"/>
          </a:xfrm>
          <a:prstGeom prst="rect">
            <a:avLst/>
          </a:prstGeom>
        </p:spPr>
        <p:txBody>
          <a:bodyPr vert="horz" wrap="square" lIns="0" tIns="12700" rIns="0" bIns="0" rtlCol="0">
            <a:spAutoFit/>
          </a:bodyPr>
          <a:lstStyle/>
          <a:p>
            <a:pPr marL="12700">
              <a:lnSpc>
                <a:spcPct val="100000"/>
              </a:lnSpc>
              <a:spcBef>
                <a:spcPts val="100"/>
              </a:spcBef>
            </a:pPr>
            <a:r>
              <a:rPr lang="es-MX" sz="800" dirty="0" smtClean="0">
                <a:solidFill>
                  <a:srgbClr val="FFFFFF"/>
                </a:solidFill>
                <a:latin typeface="Arial"/>
                <a:cs typeface="Arial"/>
              </a:rPr>
              <a:t>Áreas comunes</a:t>
            </a:r>
            <a:endParaRPr sz="800" dirty="0">
              <a:latin typeface="Arial"/>
              <a:cs typeface="Arial"/>
            </a:endParaRPr>
          </a:p>
        </p:txBody>
      </p:sp>
      <p:sp>
        <p:nvSpPr>
          <p:cNvPr id="21" name="object 63"/>
          <p:cNvSpPr/>
          <p:nvPr/>
        </p:nvSpPr>
        <p:spPr>
          <a:xfrm>
            <a:off x="8185404" y="179831"/>
            <a:ext cx="779145" cy="231775"/>
          </a:xfrm>
          <a:custGeom>
            <a:avLst/>
            <a:gdLst/>
            <a:ahLst/>
            <a:cxnLst/>
            <a:rect l="l" t="t" r="r" b="b"/>
            <a:pathLst>
              <a:path w="779145" h="231775">
                <a:moveTo>
                  <a:pt x="713105" y="0"/>
                </a:moveTo>
                <a:lnTo>
                  <a:pt x="0" y="0"/>
                </a:lnTo>
                <a:lnTo>
                  <a:pt x="0" y="231647"/>
                </a:lnTo>
                <a:lnTo>
                  <a:pt x="713105" y="231647"/>
                </a:lnTo>
                <a:lnTo>
                  <a:pt x="778764" y="115823"/>
                </a:lnTo>
                <a:lnTo>
                  <a:pt x="713105" y="0"/>
                </a:lnTo>
                <a:close/>
              </a:path>
            </a:pathLst>
          </a:custGeom>
          <a:solidFill>
            <a:srgbClr val="FFFFFF"/>
          </a:solidFill>
        </p:spPr>
        <p:txBody>
          <a:bodyPr wrap="square" lIns="0" tIns="0" rIns="0" bIns="0" rtlCol="0"/>
          <a:lstStyle/>
          <a:p>
            <a:endParaRPr/>
          </a:p>
        </p:txBody>
      </p:sp>
      <p:sp>
        <p:nvSpPr>
          <p:cNvPr id="22" name="object 64"/>
          <p:cNvSpPr/>
          <p:nvPr/>
        </p:nvSpPr>
        <p:spPr>
          <a:xfrm>
            <a:off x="8185404" y="179831"/>
            <a:ext cx="779145" cy="231775"/>
          </a:xfrm>
          <a:custGeom>
            <a:avLst/>
            <a:gdLst/>
            <a:ahLst/>
            <a:cxnLst/>
            <a:rect l="l" t="t" r="r" b="b"/>
            <a:pathLst>
              <a:path w="779145" h="231775">
                <a:moveTo>
                  <a:pt x="0" y="0"/>
                </a:moveTo>
                <a:lnTo>
                  <a:pt x="713105" y="0"/>
                </a:lnTo>
                <a:lnTo>
                  <a:pt x="778764" y="115823"/>
                </a:lnTo>
                <a:lnTo>
                  <a:pt x="713105" y="231647"/>
                </a:lnTo>
                <a:lnTo>
                  <a:pt x="0" y="231647"/>
                </a:lnTo>
                <a:lnTo>
                  <a:pt x="0" y="0"/>
                </a:lnTo>
                <a:close/>
              </a:path>
            </a:pathLst>
          </a:custGeom>
          <a:ln w="6096">
            <a:solidFill>
              <a:srgbClr val="FFFFFF"/>
            </a:solidFill>
          </a:ln>
        </p:spPr>
        <p:txBody>
          <a:bodyPr wrap="square" lIns="0" tIns="0" rIns="0" bIns="0" rtlCol="0"/>
          <a:lstStyle/>
          <a:p>
            <a:endParaRPr/>
          </a:p>
        </p:txBody>
      </p:sp>
      <p:sp>
        <p:nvSpPr>
          <p:cNvPr id="29" name="object 65"/>
          <p:cNvSpPr/>
          <p:nvPr/>
        </p:nvSpPr>
        <p:spPr>
          <a:xfrm>
            <a:off x="8921495" y="179831"/>
            <a:ext cx="779145" cy="231775"/>
          </a:xfrm>
          <a:custGeom>
            <a:avLst/>
            <a:gdLst/>
            <a:ahLst/>
            <a:cxnLst/>
            <a:rect l="l" t="t" r="r" b="b"/>
            <a:pathLst>
              <a:path w="779145" h="231775">
                <a:moveTo>
                  <a:pt x="0" y="0"/>
                </a:moveTo>
                <a:lnTo>
                  <a:pt x="716153" y="0"/>
                </a:lnTo>
                <a:lnTo>
                  <a:pt x="778764" y="115823"/>
                </a:lnTo>
                <a:lnTo>
                  <a:pt x="716153" y="231647"/>
                </a:lnTo>
                <a:lnTo>
                  <a:pt x="0" y="231647"/>
                </a:lnTo>
                <a:lnTo>
                  <a:pt x="62611" y="115823"/>
                </a:lnTo>
                <a:lnTo>
                  <a:pt x="0" y="0"/>
                </a:lnTo>
                <a:close/>
              </a:path>
            </a:pathLst>
          </a:custGeom>
          <a:ln w="6096">
            <a:solidFill>
              <a:srgbClr val="FFFFFF"/>
            </a:solidFill>
          </a:ln>
        </p:spPr>
        <p:txBody>
          <a:bodyPr wrap="square" lIns="0" tIns="0" rIns="0" bIns="0" rtlCol="0"/>
          <a:lstStyle/>
          <a:p>
            <a:endParaRPr/>
          </a:p>
        </p:txBody>
      </p:sp>
      <p:sp>
        <p:nvSpPr>
          <p:cNvPr id="30" name="object 67"/>
          <p:cNvSpPr txBox="1"/>
          <p:nvPr/>
        </p:nvSpPr>
        <p:spPr>
          <a:xfrm>
            <a:off x="8229600" y="219583"/>
            <a:ext cx="662939" cy="135935"/>
          </a:xfrm>
          <a:prstGeom prst="rect">
            <a:avLst/>
          </a:prstGeom>
        </p:spPr>
        <p:txBody>
          <a:bodyPr vert="horz" wrap="square" lIns="0" tIns="12700" rIns="0" bIns="0" rtlCol="0">
            <a:spAutoFit/>
          </a:bodyPr>
          <a:lstStyle/>
          <a:p>
            <a:pPr>
              <a:lnSpc>
                <a:spcPct val="100000"/>
              </a:lnSpc>
              <a:spcBef>
                <a:spcPts val="100"/>
              </a:spcBef>
              <a:tabLst>
                <a:tab pos="836294" algn="l"/>
              </a:tabLst>
            </a:pPr>
            <a:r>
              <a:rPr lang="es-MX" sz="800" b="1" spc="-5" dirty="0" smtClean="0">
                <a:latin typeface="Arial"/>
                <a:cs typeface="Arial"/>
              </a:rPr>
              <a:t>Previo</a:t>
            </a:r>
            <a:endParaRPr sz="1000" dirty="0">
              <a:latin typeface="Arial"/>
              <a:cs typeface="Arial"/>
            </a:endParaRPr>
          </a:p>
        </p:txBody>
      </p:sp>
      <p:sp>
        <p:nvSpPr>
          <p:cNvPr id="36" name="object 58"/>
          <p:cNvSpPr txBox="1"/>
          <p:nvPr/>
        </p:nvSpPr>
        <p:spPr>
          <a:xfrm>
            <a:off x="9065642" y="228600"/>
            <a:ext cx="611758" cy="135935"/>
          </a:xfrm>
          <a:prstGeom prst="rect">
            <a:avLst/>
          </a:prstGeom>
        </p:spPr>
        <p:txBody>
          <a:bodyPr vert="horz" wrap="square" lIns="0" tIns="12700" rIns="0" bIns="0" rtlCol="0">
            <a:spAutoFit/>
          </a:bodyPr>
          <a:lstStyle/>
          <a:p>
            <a:pPr marL="12700">
              <a:lnSpc>
                <a:spcPct val="100000"/>
              </a:lnSpc>
              <a:spcBef>
                <a:spcPts val="100"/>
              </a:spcBef>
            </a:pPr>
            <a:r>
              <a:rPr lang="es-MX" sz="800" dirty="0" smtClean="0">
                <a:solidFill>
                  <a:srgbClr val="FFFFFF"/>
                </a:solidFill>
                <a:latin typeface="Arial"/>
                <a:cs typeface="Arial"/>
              </a:rPr>
              <a:t>Traslados</a:t>
            </a:r>
            <a:endParaRPr sz="800" dirty="0">
              <a:latin typeface="Arial"/>
              <a:cs typeface="Arial"/>
            </a:endParaRPr>
          </a:p>
        </p:txBody>
      </p:sp>
      <p:sp>
        <p:nvSpPr>
          <p:cNvPr id="3" name="Rectángulo 2"/>
          <p:cNvSpPr/>
          <p:nvPr/>
        </p:nvSpPr>
        <p:spPr>
          <a:xfrm>
            <a:off x="304800" y="1143000"/>
            <a:ext cx="7162800" cy="5078313"/>
          </a:xfrm>
          <a:prstGeom prst="rect">
            <a:avLst/>
          </a:prstGeom>
        </p:spPr>
        <p:txBody>
          <a:bodyPr wrap="square">
            <a:spAutoFit/>
          </a:bodyPr>
          <a:lstStyle/>
          <a:p>
            <a:r>
              <a:rPr lang="es-ES" b="1" dirty="0">
                <a:solidFill>
                  <a:srgbClr val="212121"/>
                </a:solidFill>
                <a:latin typeface="Gotham Book Regular"/>
              </a:rPr>
              <a:t>¿Qué es un Contacto de trabajo?</a:t>
            </a:r>
            <a:r>
              <a:rPr lang="es-ES" dirty="0"/>
              <a:t/>
            </a:r>
            <a:br>
              <a:rPr lang="es-ES" dirty="0"/>
            </a:br>
            <a:r>
              <a:rPr lang="es-ES" dirty="0"/>
              <a:t/>
            </a:r>
            <a:br>
              <a:rPr lang="es-ES" dirty="0"/>
            </a:br>
            <a:r>
              <a:rPr lang="es-ES" dirty="0">
                <a:solidFill>
                  <a:srgbClr val="212121"/>
                </a:solidFill>
                <a:latin typeface="Gotham Book Regular"/>
              </a:rPr>
              <a:t>Aquella persona que ha compartido el mismo espacio laboral con una persona confirmada o sospechosa de COVID-19, bajo las siguientes condiciones</a:t>
            </a:r>
            <a:r>
              <a:rPr lang="es-ES" dirty="0" smtClean="0">
                <a:solidFill>
                  <a:srgbClr val="212121"/>
                </a:solidFill>
                <a:latin typeface="Gotham Book Regular"/>
              </a:rPr>
              <a:t>:</a:t>
            </a:r>
          </a:p>
          <a:p>
            <a:endParaRPr lang="es-ES" dirty="0">
              <a:solidFill>
                <a:srgbClr val="212121"/>
              </a:solidFill>
              <a:latin typeface="Gotham Book Regular"/>
            </a:endParaRPr>
          </a:p>
          <a:p>
            <a:pPr marL="285750" indent="-285750">
              <a:buFont typeface="Arial" panose="020B0604020202020204" pitchFamily="34" charset="0"/>
              <a:buChar char="•"/>
            </a:pPr>
            <a:r>
              <a:rPr lang="es-ES" dirty="0"/>
              <a:t>Por un periodo de 10 minutos o más a una distancia menor a 1.5 metros y sin haber usado el equipo de protección personal adecuado (sin </a:t>
            </a:r>
            <a:r>
              <a:rPr lang="es-ES" dirty="0" err="1"/>
              <a:t>cubrebocas</a:t>
            </a:r>
            <a:r>
              <a:rPr lang="es-ES" dirty="0"/>
              <a:t>, careta o </a:t>
            </a:r>
            <a:r>
              <a:rPr lang="es-ES" dirty="0" err="1" smtClean="0"/>
              <a:t>gogles</a:t>
            </a:r>
            <a:r>
              <a:rPr lang="es-ES" dirty="0" smtClean="0"/>
              <a:t>).</a:t>
            </a:r>
          </a:p>
          <a:p>
            <a:pPr marL="285750" indent="-285750">
              <a:buFont typeface="Arial" panose="020B0604020202020204" pitchFamily="34" charset="0"/>
              <a:buChar char="•"/>
            </a:pPr>
            <a:endParaRPr lang="es-ES" dirty="0" smtClean="0"/>
          </a:p>
          <a:p>
            <a:pPr marL="285750" indent="-285750">
              <a:buFont typeface="Arial" panose="020B0604020202020204" pitchFamily="34" charset="0"/>
              <a:buChar char="•"/>
            </a:pPr>
            <a:r>
              <a:rPr lang="es-ES" dirty="0" smtClean="0"/>
              <a:t>Haber </a:t>
            </a:r>
            <a:r>
              <a:rPr lang="es-ES" dirty="0"/>
              <a:t>tenido exposición directa con las secreciones, </a:t>
            </a:r>
            <a:r>
              <a:rPr lang="es-ES" dirty="0" err="1"/>
              <a:t>gotículas</a:t>
            </a:r>
            <a:r>
              <a:rPr lang="es-ES" dirty="0"/>
              <a:t> y/o aerosoles de un trabajador infectado o sospechoso (por ejemplo, si estornudan o tosen frente al contacto sin taparse la nariz y la boca) o contacto directo con superficies contaminadas por el trabajador infectado</a:t>
            </a:r>
            <a:r>
              <a:rPr lang="es-ES" dirty="0" smtClean="0"/>
              <a:t>.</a:t>
            </a:r>
          </a:p>
          <a:p>
            <a:pPr marL="285750" indent="-285750">
              <a:buFont typeface="Arial" panose="020B0604020202020204" pitchFamily="34" charset="0"/>
              <a:buChar char="•"/>
            </a:pPr>
            <a:endParaRPr lang="es-ES" dirty="0"/>
          </a:p>
          <a:p>
            <a:pPr marL="285750" indent="-285750">
              <a:buFont typeface="Arial" panose="020B0604020202020204" pitchFamily="34" charset="0"/>
              <a:buChar char="•"/>
            </a:pPr>
            <a:r>
              <a:rPr lang="es-ES" dirty="0"/>
              <a:t>El contacto de trabajo debe haber ocurrido en promedio cinco días anteriores al inicio de los síntomas.</a:t>
            </a:r>
            <a:endParaRPr lang="es-MX" dirty="0"/>
          </a:p>
        </p:txBody>
      </p:sp>
      <p:sp>
        <p:nvSpPr>
          <p:cNvPr id="25" name="CuadroTexto 24"/>
          <p:cNvSpPr txBox="1"/>
          <p:nvPr/>
        </p:nvSpPr>
        <p:spPr>
          <a:xfrm>
            <a:off x="1828800" y="6396335"/>
            <a:ext cx="5074210" cy="461665"/>
          </a:xfrm>
          <a:prstGeom prst="rect">
            <a:avLst/>
          </a:prstGeom>
          <a:noFill/>
        </p:spPr>
        <p:txBody>
          <a:bodyPr wrap="none" rtlCol="0">
            <a:spAutoFit/>
          </a:bodyPr>
          <a:lstStyle/>
          <a:p>
            <a:r>
              <a:rPr lang="es-MX" sz="1200" i="1" dirty="0" smtClean="0"/>
              <a:t>Fuente: CLIMSS</a:t>
            </a:r>
          </a:p>
          <a:p>
            <a:r>
              <a:rPr lang="es-ES" sz="1200" i="1" dirty="0"/>
              <a:t>RECOMENDACIONES PARA UN RETORNO SEGURO AL TRABAJO ANTE COVID </a:t>
            </a:r>
            <a:r>
              <a:rPr lang="es-ES" sz="1200" i="1" dirty="0" smtClean="0"/>
              <a:t>19</a:t>
            </a:r>
            <a:endParaRPr lang="es-MX" sz="1200" i="1" dirty="0"/>
          </a:p>
        </p:txBody>
      </p:sp>
      <p:grpSp>
        <p:nvGrpSpPr>
          <p:cNvPr id="26" name="Grupo 25"/>
          <p:cNvGrpSpPr/>
          <p:nvPr/>
        </p:nvGrpSpPr>
        <p:grpSpPr>
          <a:xfrm>
            <a:off x="8153400" y="515470"/>
            <a:ext cx="1600200" cy="304800"/>
            <a:chOff x="6153150" y="82890"/>
            <a:chExt cx="1600200" cy="304800"/>
          </a:xfrm>
        </p:grpSpPr>
        <p:sp>
          <p:nvSpPr>
            <p:cNvPr id="27" name="Rectángulo redondeado 26"/>
            <p:cNvSpPr/>
            <p:nvPr/>
          </p:nvSpPr>
          <p:spPr>
            <a:xfrm>
              <a:off x="6153150" y="82890"/>
              <a:ext cx="1600200" cy="304800"/>
            </a:xfrm>
            <a:prstGeom prst="roundRect">
              <a:avLst/>
            </a:prstGeom>
            <a:solidFill>
              <a:srgbClr val="CC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sz="1400" dirty="0" smtClean="0"/>
                <a:t>Administrativas</a:t>
              </a:r>
              <a:endParaRPr lang="es-MX" sz="1400" dirty="0"/>
            </a:p>
          </p:txBody>
        </p:sp>
        <p:pic>
          <p:nvPicPr>
            <p:cNvPr id="28" name="Imagen 2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84462" y="90014"/>
              <a:ext cx="202364" cy="269818"/>
            </a:xfrm>
            <a:prstGeom prst="rect">
              <a:avLst/>
            </a:prstGeom>
          </p:spPr>
        </p:pic>
      </p:grpSp>
    </p:spTree>
    <p:extLst>
      <p:ext uri="{BB962C8B-B14F-4D97-AF65-F5344CB8AC3E}">
        <p14:creationId xmlns:p14="http://schemas.microsoft.com/office/powerpoint/2010/main" val="24576204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04800" y="334948"/>
            <a:ext cx="6934200" cy="396904"/>
          </a:xfrm>
          <a:prstGeom prst="rect">
            <a:avLst/>
          </a:prstGeom>
        </p:spPr>
        <p:txBody>
          <a:bodyPr vert="horz" wrap="square" lIns="0" tIns="12065" rIns="0" bIns="0" rtlCol="0">
            <a:spAutoFit/>
          </a:bodyPr>
          <a:lstStyle/>
          <a:p>
            <a:pPr marL="12700" marR="5080">
              <a:lnSpc>
                <a:spcPct val="100000"/>
              </a:lnSpc>
              <a:spcBef>
                <a:spcPts val="95"/>
              </a:spcBef>
            </a:pPr>
            <a:r>
              <a:rPr lang="es-MX" spc="-10" dirty="0" smtClean="0"/>
              <a:t>Protocolo para manejo de casos  COVID-19</a:t>
            </a:r>
            <a:endParaRPr spc="-10" dirty="0"/>
          </a:p>
        </p:txBody>
      </p:sp>
      <p:sp>
        <p:nvSpPr>
          <p:cNvPr id="6" name="object 6"/>
          <p:cNvSpPr/>
          <p:nvPr/>
        </p:nvSpPr>
        <p:spPr>
          <a:xfrm>
            <a:off x="8173211" y="1182624"/>
            <a:ext cx="3465829" cy="0"/>
          </a:xfrm>
          <a:custGeom>
            <a:avLst/>
            <a:gdLst/>
            <a:ahLst/>
            <a:cxnLst/>
            <a:rect l="l" t="t" r="r" b="b"/>
            <a:pathLst>
              <a:path w="3465829">
                <a:moveTo>
                  <a:pt x="0" y="0"/>
                </a:moveTo>
                <a:lnTo>
                  <a:pt x="3465576" y="0"/>
                </a:lnTo>
              </a:path>
            </a:pathLst>
          </a:custGeom>
          <a:ln w="6096">
            <a:solidFill>
              <a:srgbClr val="FFFFFF"/>
            </a:solidFill>
          </a:ln>
        </p:spPr>
        <p:txBody>
          <a:bodyPr wrap="square" lIns="0" tIns="0" rIns="0" bIns="0" rtlCol="0"/>
          <a:lstStyle/>
          <a:p>
            <a:endParaRPr/>
          </a:p>
        </p:txBody>
      </p:sp>
      <p:sp>
        <p:nvSpPr>
          <p:cNvPr id="7" name="object 7"/>
          <p:cNvSpPr txBox="1"/>
          <p:nvPr/>
        </p:nvSpPr>
        <p:spPr>
          <a:xfrm>
            <a:off x="8142087" y="1335215"/>
            <a:ext cx="3729736" cy="2054409"/>
          </a:xfrm>
          <a:prstGeom prst="rect">
            <a:avLst/>
          </a:prstGeom>
        </p:spPr>
        <p:txBody>
          <a:bodyPr vert="horz" wrap="square" lIns="0" tIns="12700" rIns="0" bIns="0" rtlCol="0">
            <a:spAutoFit/>
          </a:bodyPr>
          <a:lstStyle/>
          <a:p>
            <a:pPr marL="12700" marR="899794">
              <a:lnSpc>
                <a:spcPct val="100000"/>
              </a:lnSpc>
              <a:spcBef>
                <a:spcPts val="100"/>
              </a:spcBef>
            </a:pPr>
            <a:r>
              <a:rPr lang="es-MX" sz="1800" b="1" spc="-5" dirty="0" smtClean="0">
                <a:solidFill>
                  <a:srgbClr val="FFFFFF"/>
                </a:solidFill>
                <a:latin typeface="Arial"/>
                <a:cs typeface="Arial"/>
              </a:rPr>
              <a:t>Acciones</a:t>
            </a:r>
          </a:p>
          <a:p>
            <a:pPr marL="12700" marR="146685">
              <a:lnSpc>
                <a:spcPct val="100000"/>
              </a:lnSpc>
              <a:spcBef>
                <a:spcPts val="1085"/>
              </a:spcBef>
            </a:pPr>
            <a:r>
              <a:rPr lang="es-MX" sz="1300" spc="-10" dirty="0" smtClean="0">
                <a:solidFill>
                  <a:srgbClr val="FFFFFF"/>
                </a:solidFill>
                <a:latin typeface="Arial"/>
                <a:cs typeface="Arial"/>
              </a:rPr>
              <a:t>Contar con la información básica para identificar los tres posibles casos para el manejo de casos COVID-19:</a:t>
            </a:r>
          </a:p>
          <a:p>
            <a:pPr marL="298450" marR="146685" indent="-285750">
              <a:lnSpc>
                <a:spcPct val="100000"/>
              </a:lnSpc>
              <a:spcBef>
                <a:spcPts val="1085"/>
              </a:spcBef>
              <a:buFont typeface="Arial" panose="020B0604020202020204" pitchFamily="34" charset="0"/>
              <a:buChar char="•"/>
            </a:pPr>
            <a:r>
              <a:rPr lang="es-MX" sz="1300" spc="-10" dirty="0" smtClean="0">
                <a:solidFill>
                  <a:srgbClr val="FFFFFF"/>
                </a:solidFill>
                <a:latin typeface="Arial"/>
                <a:cs typeface="Arial"/>
              </a:rPr>
              <a:t>Contacto de trabajo</a:t>
            </a:r>
          </a:p>
          <a:p>
            <a:pPr marL="298450" marR="146685" indent="-285750">
              <a:lnSpc>
                <a:spcPct val="100000"/>
              </a:lnSpc>
              <a:spcBef>
                <a:spcPts val="1085"/>
              </a:spcBef>
              <a:buFont typeface="Arial" panose="020B0604020202020204" pitchFamily="34" charset="0"/>
              <a:buChar char="•"/>
            </a:pPr>
            <a:r>
              <a:rPr lang="es-MX" sz="1300" spc="-10" dirty="0" smtClean="0">
                <a:solidFill>
                  <a:srgbClr val="FFFFFF"/>
                </a:solidFill>
                <a:latin typeface="Arial"/>
                <a:cs typeface="Arial"/>
              </a:rPr>
              <a:t>Caso sospechoso</a:t>
            </a:r>
          </a:p>
          <a:p>
            <a:pPr marL="298450" marR="146685" indent="-285750">
              <a:lnSpc>
                <a:spcPct val="100000"/>
              </a:lnSpc>
              <a:spcBef>
                <a:spcPts val="1085"/>
              </a:spcBef>
              <a:buFont typeface="Arial" panose="020B0604020202020204" pitchFamily="34" charset="0"/>
              <a:buChar char="•"/>
            </a:pPr>
            <a:r>
              <a:rPr lang="es-MX" sz="1300" spc="-10" dirty="0" smtClean="0">
                <a:solidFill>
                  <a:srgbClr val="FFFFFF"/>
                </a:solidFill>
                <a:latin typeface="Arial"/>
                <a:cs typeface="Arial"/>
              </a:rPr>
              <a:t>Caso confirmado</a:t>
            </a:r>
            <a:endParaRPr sz="1300" dirty="0">
              <a:latin typeface="Arial"/>
              <a:cs typeface="Arial"/>
            </a:endParaRPr>
          </a:p>
        </p:txBody>
      </p:sp>
      <p:sp>
        <p:nvSpPr>
          <p:cNvPr id="23" name="object 14"/>
          <p:cNvSpPr/>
          <p:nvPr/>
        </p:nvSpPr>
        <p:spPr>
          <a:xfrm>
            <a:off x="8638031" y="842772"/>
            <a:ext cx="0" cy="184785"/>
          </a:xfrm>
          <a:custGeom>
            <a:avLst/>
            <a:gdLst/>
            <a:ahLst/>
            <a:cxnLst/>
            <a:rect l="l" t="t" r="r" b="b"/>
            <a:pathLst>
              <a:path h="184784">
                <a:moveTo>
                  <a:pt x="0" y="0"/>
                </a:moveTo>
                <a:lnTo>
                  <a:pt x="0" y="184657"/>
                </a:lnTo>
              </a:path>
            </a:pathLst>
          </a:custGeom>
          <a:ln w="6096">
            <a:solidFill>
              <a:srgbClr val="FFFFFF"/>
            </a:solidFill>
          </a:ln>
        </p:spPr>
        <p:txBody>
          <a:bodyPr wrap="square" lIns="0" tIns="0" rIns="0" bIns="0" rtlCol="0"/>
          <a:lstStyle/>
          <a:p>
            <a:endParaRPr/>
          </a:p>
        </p:txBody>
      </p:sp>
      <p:sp>
        <p:nvSpPr>
          <p:cNvPr id="24" name="object 15"/>
          <p:cNvSpPr txBox="1"/>
          <p:nvPr/>
        </p:nvSpPr>
        <p:spPr>
          <a:xfrm>
            <a:off x="8162924" y="533400"/>
            <a:ext cx="3311017" cy="492443"/>
          </a:xfrm>
          <a:prstGeom prst="rect">
            <a:avLst/>
          </a:prstGeom>
        </p:spPr>
        <p:txBody>
          <a:bodyPr vert="horz" wrap="square" lIns="0" tIns="12700" rIns="0" bIns="0" rtlCol="0">
            <a:spAutoFit/>
          </a:bodyPr>
          <a:lstStyle/>
          <a:p>
            <a:pPr>
              <a:lnSpc>
                <a:spcPct val="100000"/>
              </a:lnSpc>
              <a:spcBef>
                <a:spcPts val="100"/>
              </a:spcBef>
              <a:tabLst>
                <a:tab pos="836294" algn="l"/>
                <a:tab pos="1703070" algn="l"/>
              </a:tabLst>
            </a:pPr>
            <a:r>
              <a:rPr lang="es-MX" sz="1200" b="1" dirty="0" smtClean="0">
                <a:solidFill>
                  <a:srgbClr val="FFFFFF"/>
                </a:solidFill>
                <a:latin typeface="Arial"/>
                <a:cs typeface="Arial"/>
              </a:rPr>
              <a:t>Sana Distancia</a:t>
            </a:r>
            <a:endParaRPr sz="1200" dirty="0">
              <a:latin typeface="Arial"/>
              <a:cs typeface="Arial"/>
            </a:endParaRPr>
          </a:p>
          <a:p>
            <a:pPr marL="19685">
              <a:lnSpc>
                <a:spcPct val="100000"/>
              </a:lnSpc>
              <a:spcBef>
                <a:spcPts val="1110"/>
              </a:spcBef>
              <a:tabLst>
                <a:tab pos="618490" algn="l"/>
              </a:tabLst>
            </a:pPr>
            <a:r>
              <a:rPr sz="1000" dirty="0" smtClean="0">
                <a:solidFill>
                  <a:srgbClr val="FFFFFF"/>
                </a:solidFill>
                <a:latin typeface="Arial"/>
                <a:cs typeface="Arial"/>
              </a:rPr>
              <a:t>Of</a:t>
            </a:r>
            <a:r>
              <a:rPr lang="es-MX" sz="1000" dirty="0" err="1" smtClean="0">
                <a:solidFill>
                  <a:srgbClr val="FFFFFF"/>
                </a:solidFill>
                <a:latin typeface="Arial"/>
                <a:cs typeface="Arial"/>
              </a:rPr>
              <a:t>icina</a:t>
            </a:r>
            <a:r>
              <a:rPr lang="es-MX" sz="1000" dirty="0" smtClean="0">
                <a:solidFill>
                  <a:srgbClr val="FFFFFF"/>
                </a:solidFill>
                <a:latin typeface="Arial"/>
                <a:cs typeface="Arial"/>
              </a:rPr>
              <a:t>    Obra: </a:t>
            </a:r>
            <a:r>
              <a:rPr lang="es-MX" sz="1000" spc="-5" dirty="0">
                <a:solidFill>
                  <a:srgbClr val="FFFFFF"/>
                </a:solidFill>
                <a:latin typeface="Arial"/>
                <a:cs typeface="Arial"/>
              </a:rPr>
              <a:t>Cielo Abierto - Edificación</a:t>
            </a:r>
            <a:endParaRPr sz="1000" dirty="0">
              <a:latin typeface="Arial"/>
              <a:cs typeface="Arial"/>
            </a:endParaRPr>
          </a:p>
        </p:txBody>
      </p:sp>
      <p:sp>
        <p:nvSpPr>
          <p:cNvPr id="17" name="object 57"/>
          <p:cNvSpPr/>
          <p:nvPr/>
        </p:nvSpPr>
        <p:spPr>
          <a:xfrm>
            <a:off x="9659111" y="179831"/>
            <a:ext cx="777240" cy="231775"/>
          </a:xfrm>
          <a:custGeom>
            <a:avLst/>
            <a:gdLst/>
            <a:ahLst/>
            <a:cxnLst/>
            <a:rect l="l" t="t" r="r" b="b"/>
            <a:pathLst>
              <a:path w="777240" h="231775">
                <a:moveTo>
                  <a:pt x="0" y="0"/>
                </a:moveTo>
                <a:lnTo>
                  <a:pt x="714629" y="0"/>
                </a:lnTo>
                <a:lnTo>
                  <a:pt x="777240" y="115823"/>
                </a:lnTo>
                <a:lnTo>
                  <a:pt x="714629" y="231647"/>
                </a:lnTo>
                <a:lnTo>
                  <a:pt x="0" y="231647"/>
                </a:lnTo>
                <a:lnTo>
                  <a:pt x="62611" y="115823"/>
                </a:lnTo>
                <a:lnTo>
                  <a:pt x="0" y="0"/>
                </a:lnTo>
                <a:close/>
              </a:path>
            </a:pathLst>
          </a:custGeom>
          <a:ln w="6096">
            <a:solidFill>
              <a:srgbClr val="FFFFFF"/>
            </a:solidFill>
          </a:ln>
        </p:spPr>
        <p:txBody>
          <a:bodyPr wrap="square" lIns="0" tIns="0" rIns="0" bIns="0" rtlCol="0"/>
          <a:lstStyle/>
          <a:p>
            <a:endParaRPr/>
          </a:p>
        </p:txBody>
      </p:sp>
      <p:sp>
        <p:nvSpPr>
          <p:cNvPr id="18" name="object 58"/>
          <p:cNvSpPr txBox="1"/>
          <p:nvPr/>
        </p:nvSpPr>
        <p:spPr>
          <a:xfrm>
            <a:off x="9755505" y="219583"/>
            <a:ext cx="611758" cy="135935"/>
          </a:xfrm>
          <a:prstGeom prst="rect">
            <a:avLst/>
          </a:prstGeom>
        </p:spPr>
        <p:txBody>
          <a:bodyPr vert="horz" wrap="square" lIns="0" tIns="12700" rIns="0" bIns="0" rtlCol="0">
            <a:spAutoFit/>
          </a:bodyPr>
          <a:lstStyle/>
          <a:p>
            <a:pPr marL="12700">
              <a:lnSpc>
                <a:spcPct val="100000"/>
              </a:lnSpc>
              <a:spcBef>
                <a:spcPts val="100"/>
              </a:spcBef>
            </a:pPr>
            <a:r>
              <a:rPr lang="es-MX" sz="800" dirty="0" smtClean="0">
                <a:solidFill>
                  <a:srgbClr val="FFFFFF"/>
                </a:solidFill>
                <a:latin typeface="Arial"/>
                <a:cs typeface="Arial"/>
              </a:rPr>
              <a:t>En el trabajo</a:t>
            </a:r>
            <a:endParaRPr sz="800" dirty="0">
              <a:latin typeface="Arial"/>
              <a:cs typeface="Arial"/>
            </a:endParaRPr>
          </a:p>
        </p:txBody>
      </p:sp>
      <p:sp>
        <p:nvSpPr>
          <p:cNvPr id="19" name="object 59"/>
          <p:cNvSpPr/>
          <p:nvPr/>
        </p:nvSpPr>
        <p:spPr>
          <a:xfrm>
            <a:off x="10395204" y="179831"/>
            <a:ext cx="883919" cy="231775"/>
          </a:xfrm>
          <a:custGeom>
            <a:avLst/>
            <a:gdLst/>
            <a:ahLst/>
            <a:cxnLst/>
            <a:rect l="l" t="t" r="r" b="b"/>
            <a:pathLst>
              <a:path w="883920" h="231775">
                <a:moveTo>
                  <a:pt x="0" y="0"/>
                </a:moveTo>
                <a:lnTo>
                  <a:pt x="821309" y="0"/>
                </a:lnTo>
                <a:lnTo>
                  <a:pt x="883919" y="115823"/>
                </a:lnTo>
                <a:lnTo>
                  <a:pt x="821309" y="231647"/>
                </a:lnTo>
                <a:lnTo>
                  <a:pt x="0" y="231647"/>
                </a:lnTo>
                <a:lnTo>
                  <a:pt x="62611" y="115823"/>
                </a:lnTo>
                <a:lnTo>
                  <a:pt x="0" y="0"/>
                </a:lnTo>
                <a:close/>
              </a:path>
            </a:pathLst>
          </a:custGeom>
          <a:ln w="6095">
            <a:solidFill>
              <a:srgbClr val="FFFFFF"/>
            </a:solidFill>
          </a:ln>
        </p:spPr>
        <p:txBody>
          <a:bodyPr wrap="square" lIns="0" tIns="0" rIns="0" bIns="0" rtlCol="0"/>
          <a:lstStyle/>
          <a:p>
            <a:endParaRPr/>
          </a:p>
        </p:txBody>
      </p:sp>
      <p:sp>
        <p:nvSpPr>
          <p:cNvPr id="20" name="object 60"/>
          <p:cNvSpPr txBox="1"/>
          <p:nvPr/>
        </p:nvSpPr>
        <p:spPr>
          <a:xfrm>
            <a:off x="10476992" y="219583"/>
            <a:ext cx="830072" cy="135935"/>
          </a:xfrm>
          <a:prstGeom prst="rect">
            <a:avLst/>
          </a:prstGeom>
        </p:spPr>
        <p:txBody>
          <a:bodyPr vert="horz" wrap="square" lIns="0" tIns="12700" rIns="0" bIns="0" rtlCol="0">
            <a:spAutoFit/>
          </a:bodyPr>
          <a:lstStyle/>
          <a:p>
            <a:pPr marL="12700">
              <a:lnSpc>
                <a:spcPct val="100000"/>
              </a:lnSpc>
              <a:spcBef>
                <a:spcPts val="100"/>
              </a:spcBef>
            </a:pPr>
            <a:r>
              <a:rPr lang="es-MX" sz="800" dirty="0" smtClean="0">
                <a:solidFill>
                  <a:srgbClr val="FFFFFF"/>
                </a:solidFill>
                <a:latin typeface="Arial"/>
                <a:cs typeface="Arial"/>
              </a:rPr>
              <a:t>Áreas comunes</a:t>
            </a:r>
            <a:endParaRPr sz="800" dirty="0">
              <a:latin typeface="Arial"/>
              <a:cs typeface="Arial"/>
            </a:endParaRPr>
          </a:p>
        </p:txBody>
      </p:sp>
      <p:sp>
        <p:nvSpPr>
          <p:cNvPr id="21" name="object 63"/>
          <p:cNvSpPr/>
          <p:nvPr/>
        </p:nvSpPr>
        <p:spPr>
          <a:xfrm>
            <a:off x="8185404" y="179831"/>
            <a:ext cx="779145" cy="231775"/>
          </a:xfrm>
          <a:custGeom>
            <a:avLst/>
            <a:gdLst/>
            <a:ahLst/>
            <a:cxnLst/>
            <a:rect l="l" t="t" r="r" b="b"/>
            <a:pathLst>
              <a:path w="779145" h="231775">
                <a:moveTo>
                  <a:pt x="713105" y="0"/>
                </a:moveTo>
                <a:lnTo>
                  <a:pt x="0" y="0"/>
                </a:lnTo>
                <a:lnTo>
                  <a:pt x="0" y="231647"/>
                </a:lnTo>
                <a:lnTo>
                  <a:pt x="713105" y="231647"/>
                </a:lnTo>
                <a:lnTo>
                  <a:pt x="778764" y="115823"/>
                </a:lnTo>
                <a:lnTo>
                  <a:pt x="713105" y="0"/>
                </a:lnTo>
                <a:close/>
              </a:path>
            </a:pathLst>
          </a:custGeom>
          <a:solidFill>
            <a:srgbClr val="FFFFFF"/>
          </a:solidFill>
        </p:spPr>
        <p:txBody>
          <a:bodyPr wrap="square" lIns="0" tIns="0" rIns="0" bIns="0" rtlCol="0"/>
          <a:lstStyle/>
          <a:p>
            <a:endParaRPr/>
          </a:p>
        </p:txBody>
      </p:sp>
      <p:sp>
        <p:nvSpPr>
          <p:cNvPr id="22" name="object 64"/>
          <p:cNvSpPr/>
          <p:nvPr/>
        </p:nvSpPr>
        <p:spPr>
          <a:xfrm>
            <a:off x="8185404" y="179831"/>
            <a:ext cx="779145" cy="231775"/>
          </a:xfrm>
          <a:custGeom>
            <a:avLst/>
            <a:gdLst/>
            <a:ahLst/>
            <a:cxnLst/>
            <a:rect l="l" t="t" r="r" b="b"/>
            <a:pathLst>
              <a:path w="779145" h="231775">
                <a:moveTo>
                  <a:pt x="0" y="0"/>
                </a:moveTo>
                <a:lnTo>
                  <a:pt x="713105" y="0"/>
                </a:lnTo>
                <a:lnTo>
                  <a:pt x="778764" y="115823"/>
                </a:lnTo>
                <a:lnTo>
                  <a:pt x="713105" y="231647"/>
                </a:lnTo>
                <a:lnTo>
                  <a:pt x="0" y="231647"/>
                </a:lnTo>
                <a:lnTo>
                  <a:pt x="0" y="0"/>
                </a:lnTo>
                <a:close/>
              </a:path>
            </a:pathLst>
          </a:custGeom>
          <a:ln w="6096">
            <a:solidFill>
              <a:srgbClr val="FFFFFF"/>
            </a:solidFill>
          </a:ln>
        </p:spPr>
        <p:txBody>
          <a:bodyPr wrap="square" lIns="0" tIns="0" rIns="0" bIns="0" rtlCol="0"/>
          <a:lstStyle/>
          <a:p>
            <a:endParaRPr/>
          </a:p>
        </p:txBody>
      </p:sp>
      <p:sp>
        <p:nvSpPr>
          <p:cNvPr id="29" name="object 65"/>
          <p:cNvSpPr/>
          <p:nvPr/>
        </p:nvSpPr>
        <p:spPr>
          <a:xfrm>
            <a:off x="8921495" y="179831"/>
            <a:ext cx="779145" cy="231775"/>
          </a:xfrm>
          <a:custGeom>
            <a:avLst/>
            <a:gdLst/>
            <a:ahLst/>
            <a:cxnLst/>
            <a:rect l="l" t="t" r="r" b="b"/>
            <a:pathLst>
              <a:path w="779145" h="231775">
                <a:moveTo>
                  <a:pt x="0" y="0"/>
                </a:moveTo>
                <a:lnTo>
                  <a:pt x="716153" y="0"/>
                </a:lnTo>
                <a:lnTo>
                  <a:pt x="778764" y="115823"/>
                </a:lnTo>
                <a:lnTo>
                  <a:pt x="716153" y="231647"/>
                </a:lnTo>
                <a:lnTo>
                  <a:pt x="0" y="231647"/>
                </a:lnTo>
                <a:lnTo>
                  <a:pt x="62611" y="115823"/>
                </a:lnTo>
                <a:lnTo>
                  <a:pt x="0" y="0"/>
                </a:lnTo>
                <a:close/>
              </a:path>
            </a:pathLst>
          </a:custGeom>
          <a:ln w="6096">
            <a:solidFill>
              <a:srgbClr val="FFFFFF"/>
            </a:solidFill>
          </a:ln>
        </p:spPr>
        <p:txBody>
          <a:bodyPr wrap="square" lIns="0" tIns="0" rIns="0" bIns="0" rtlCol="0"/>
          <a:lstStyle/>
          <a:p>
            <a:endParaRPr/>
          </a:p>
        </p:txBody>
      </p:sp>
      <p:sp>
        <p:nvSpPr>
          <p:cNvPr id="30" name="object 67"/>
          <p:cNvSpPr txBox="1"/>
          <p:nvPr/>
        </p:nvSpPr>
        <p:spPr>
          <a:xfrm>
            <a:off x="8229600" y="219583"/>
            <a:ext cx="662939" cy="135935"/>
          </a:xfrm>
          <a:prstGeom prst="rect">
            <a:avLst/>
          </a:prstGeom>
        </p:spPr>
        <p:txBody>
          <a:bodyPr vert="horz" wrap="square" lIns="0" tIns="12700" rIns="0" bIns="0" rtlCol="0">
            <a:spAutoFit/>
          </a:bodyPr>
          <a:lstStyle/>
          <a:p>
            <a:pPr>
              <a:lnSpc>
                <a:spcPct val="100000"/>
              </a:lnSpc>
              <a:spcBef>
                <a:spcPts val="100"/>
              </a:spcBef>
              <a:tabLst>
                <a:tab pos="836294" algn="l"/>
              </a:tabLst>
            </a:pPr>
            <a:r>
              <a:rPr lang="es-MX" sz="800" b="1" spc="-5" dirty="0" smtClean="0">
                <a:latin typeface="Arial"/>
                <a:cs typeface="Arial"/>
              </a:rPr>
              <a:t>Previo</a:t>
            </a:r>
            <a:endParaRPr sz="1000" dirty="0">
              <a:latin typeface="Arial"/>
              <a:cs typeface="Arial"/>
            </a:endParaRPr>
          </a:p>
        </p:txBody>
      </p:sp>
      <p:sp>
        <p:nvSpPr>
          <p:cNvPr id="36" name="object 58"/>
          <p:cNvSpPr txBox="1"/>
          <p:nvPr/>
        </p:nvSpPr>
        <p:spPr>
          <a:xfrm>
            <a:off x="9065642" y="228600"/>
            <a:ext cx="611758" cy="135935"/>
          </a:xfrm>
          <a:prstGeom prst="rect">
            <a:avLst/>
          </a:prstGeom>
        </p:spPr>
        <p:txBody>
          <a:bodyPr vert="horz" wrap="square" lIns="0" tIns="12700" rIns="0" bIns="0" rtlCol="0">
            <a:spAutoFit/>
          </a:bodyPr>
          <a:lstStyle/>
          <a:p>
            <a:pPr marL="12700">
              <a:lnSpc>
                <a:spcPct val="100000"/>
              </a:lnSpc>
              <a:spcBef>
                <a:spcPts val="100"/>
              </a:spcBef>
            </a:pPr>
            <a:r>
              <a:rPr lang="es-MX" sz="800" dirty="0" smtClean="0">
                <a:solidFill>
                  <a:srgbClr val="FFFFFF"/>
                </a:solidFill>
                <a:latin typeface="Arial"/>
                <a:cs typeface="Arial"/>
              </a:rPr>
              <a:t>Traslados</a:t>
            </a:r>
            <a:endParaRPr sz="800" dirty="0">
              <a:latin typeface="Arial"/>
              <a:cs typeface="Arial"/>
            </a:endParaRPr>
          </a:p>
        </p:txBody>
      </p:sp>
      <p:sp>
        <p:nvSpPr>
          <p:cNvPr id="4" name="Rectángulo 3"/>
          <p:cNvSpPr/>
          <p:nvPr/>
        </p:nvSpPr>
        <p:spPr>
          <a:xfrm>
            <a:off x="304800" y="1162090"/>
            <a:ext cx="6096000" cy="1200329"/>
          </a:xfrm>
          <a:prstGeom prst="rect">
            <a:avLst/>
          </a:prstGeom>
        </p:spPr>
        <p:txBody>
          <a:bodyPr>
            <a:spAutoFit/>
          </a:bodyPr>
          <a:lstStyle/>
          <a:p>
            <a:r>
              <a:rPr lang="es-ES" b="1" dirty="0">
                <a:solidFill>
                  <a:srgbClr val="212121"/>
                </a:solidFill>
                <a:latin typeface="Gotham Book Regular"/>
              </a:rPr>
              <a:t>Caso Sospechoso</a:t>
            </a:r>
            <a:r>
              <a:rPr lang="es-ES" dirty="0"/>
              <a:t/>
            </a:r>
            <a:br>
              <a:rPr lang="es-ES" dirty="0"/>
            </a:br>
            <a:r>
              <a:rPr lang="es-ES" dirty="0">
                <a:solidFill>
                  <a:srgbClr val="212121"/>
                </a:solidFill>
                <a:latin typeface="Gotham Book Regular"/>
              </a:rPr>
              <a:t>Persona de cualquier edad que en los últimos 7 días haya presentado al menos dos de los siguientes signos y síntomas:</a:t>
            </a:r>
            <a:endParaRPr lang="es-MX" dirty="0"/>
          </a:p>
        </p:txBody>
      </p:sp>
      <p:pic>
        <p:nvPicPr>
          <p:cNvPr id="5" name="Imagen 4"/>
          <p:cNvPicPr>
            <a:picLocks noChangeAspect="1"/>
          </p:cNvPicPr>
          <p:nvPr/>
        </p:nvPicPr>
        <p:blipFill>
          <a:blip r:embed="rId2"/>
          <a:stretch>
            <a:fillRect/>
          </a:stretch>
        </p:blipFill>
        <p:spPr>
          <a:xfrm>
            <a:off x="352425" y="2792657"/>
            <a:ext cx="3419475" cy="1924050"/>
          </a:xfrm>
          <a:prstGeom prst="rect">
            <a:avLst/>
          </a:prstGeom>
        </p:spPr>
      </p:pic>
      <p:sp>
        <p:nvSpPr>
          <p:cNvPr id="8" name="Rectángulo 7"/>
          <p:cNvSpPr/>
          <p:nvPr/>
        </p:nvSpPr>
        <p:spPr>
          <a:xfrm>
            <a:off x="4114800" y="2792657"/>
            <a:ext cx="3352800" cy="3139321"/>
          </a:xfrm>
          <a:prstGeom prst="rect">
            <a:avLst/>
          </a:prstGeom>
        </p:spPr>
        <p:txBody>
          <a:bodyPr wrap="square">
            <a:spAutoFit/>
          </a:bodyPr>
          <a:lstStyle/>
          <a:p>
            <a:pPr>
              <a:buFont typeface="Arial" panose="020B0604020202020204" pitchFamily="34" charset="0"/>
              <a:buChar char="•"/>
            </a:pPr>
            <a:r>
              <a:rPr lang="es-ES" b="1" dirty="0">
                <a:solidFill>
                  <a:srgbClr val="212121"/>
                </a:solidFill>
                <a:latin typeface="Gotham Book Regular"/>
              </a:rPr>
              <a:t>Acompañadas de al menos uno de los siguientes signos o síntomas:</a:t>
            </a:r>
            <a:r>
              <a:rPr lang="es-ES" dirty="0"/>
              <a:t/>
            </a:r>
            <a:br>
              <a:rPr lang="es-ES" dirty="0"/>
            </a:br>
            <a:r>
              <a:rPr lang="es-ES" dirty="0">
                <a:solidFill>
                  <a:srgbClr val="212121"/>
                </a:solidFill>
                <a:latin typeface="Gotham Book Regular"/>
              </a:rPr>
              <a:t>Dificultad para respirar (caso grave)</a:t>
            </a:r>
          </a:p>
          <a:p>
            <a:pPr algn="just">
              <a:buFont typeface="Arial" panose="020B0604020202020204" pitchFamily="34" charset="0"/>
              <a:buChar char="•"/>
            </a:pPr>
            <a:r>
              <a:rPr lang="es-ES" dirty="0">
                <a:solidFill>
                  <a:srgbClr val="212121"/>
                </a:solidFill>
                <a:latin typeface="Gotham Book Regular"/>
              </a:rPr>
              <a:t>Artralgias</a:t>
            </a:r>
          </a:p>
          <a:p>
            <a:pPr algn="just">
              <a:buFont typeface="Arial" panose="020B0604020202020204" pitchFamily="34" charset="0"/>
              <a:buChar char="•"/>
            </a:pPr>
            <a:r>
              <a:rPr lang="es-ES" dirty="0">
                <a:solidFill>
                  <a:srgbClr val="212121"/>
                </a:solidFill>
                <a:latin typeface="Gotham Book Regular"/>
              </a:rPr>
              <a:t>Mialgias</a:t>
            </a:r>
          </a:p>
          <a:p>
            <a:pPr algn="just">
              <a:buFont typeface="Arial" panose="020B0604020202020204" pitchFamily="34" charset="0"/>
              <a:buChar char="•"/>
            </a:pPr>
            <a:r>
              <a:rPr lang="es-ES" dirty="0" err="1">
                <a:solidFill>
                  <a:srgbClr val="212121"/>
                </a:solidFill>
                <a:latin typeface="Gotham Book Regular"/>
              </a:rPr>
              <a:t>Odinofagia</a:t>
            </a:r>
            <a:r>
              <a:rPr lang="es-ES" dirty="0">
                <a:solidFill>
                  <a:srgbClr val="212121"/>
                </a:solidFill>
                <a:latin typeface="Gotham Book Regular"/>
              </a:rPr>
              <a:t>/ardor faríngeo</a:t>
            </a:r>
          </a:p>
          <a:p>
            <a:pPr algn="just">
              <a:buFont typeface="Arial" panose="020B0604020202020204" pitchFamily="34" charset="0"/>
              <a:buChar char="•"/>
            </a:pPr>
            <a:r>
              <a:rPr lang="es-ES" dirty="0" err="1">
                <a:solidFill>
                  <a:srgbClr val="212121"/>
                </a:solidFill>
                <a:latin typeface="Gotham Book Regular"/>
              </a:rPr>
              <a:t>Rinorrea</a:t>
            </a:r>
            <a:endParaRPr lang="es-ES" dirty="0">
              <a:solidFill>
                <a:srgbClr val="212121"/>
              </a:solidFill>
              <a:latin typeface="Gotham Book Regular"/>
            </a:endParaRPr>
          </a:p>
          <a:p>
            <a:pPr algn="just">
              <a:buFont typeface="Arial" panose="020B0604020202020204" pitchFamily="34" charset="0"/>
              <a:buChar char="•"/>
            </a:pPr>
            <a:r>
              <a:rPr lang="es-ES" dirty="0">
                <a:solidFill>
                  <a:srgbClr val="212121"/>
                </a:solidFill>
                <a:latin typeface="Gotham Book Regular"/>
              </a:rPr>
              <a:t>Conjuntivitis</a:t>
            </a:r>
          </a:p>
          <a:p>
            <a:pPr algn="just">
              <a:buFont typeface="Arial" panose="020B0604020202020204" pitchFamily="34" charset="0"/>
              <a:buChar char="•"/>
            </a:pPr>
            <a:r>
              <a:rPr lang="es-ES" dirty="0">
                <a:solidFill>
                  <a:srgbClr val="212121"/>
                </a:solidFill>
                <a:latin typeface="Gotham Book Regular"/>
              </a:rPr>
              <a:t>Dolor torácico</a:t>
            </a:r>
            <a:endParaRPr lang="es-ES" b="0" i="0" dirty="0">
              <a:solidFill>
                <a:srgbClr val="212121"/>
              </a:solidFill>
              <a:effectLst/>
              <a:latin typeface="Gotham Book Regular"/>
            </a:endParaRPr>
          </a:p>
        </p:txBody>
      </p:sp>
      <p:sp>
        <p:nvSpPr>
          <p:cNvPr id="25" name="CuadroTexto 24"/>
          <p:cNvSpPr txBox="1"/>
          <p:nvPr/>
        </p:nvSpPr>
        <p:spPr>
          <a:xfrm>
            <a:off x="1447800" y="6131383"/>
            <a:ext cx="5074210" cy="461665"/>
          </a:xfrm>
          <a:prstGeom prst="rect">
            <a:avLst/>
          </a:prstGeom>
          <a:noFill/>
        </p:spPr>
        <p:txBody>
          <a:bodyPr wrap="none" rtlCol="0">
            <a:spAutoFit/>
          </a:bodyPr>
          <a:lstStyle/>
          <a:p>
            <a:r>
              <a:rPr lang="es-MX" sz="1200" i="1" dirty="0" smtClean="0"/>
              <a:t>Fuente: CLIMSS</a:t>
            </a:r>
          </a:p>
          <a:p>
            <a:r>
              <a:rPr lang="es-ES" sz="1200" i="1" dirty="0"/>
              <a:t>RECOMENDACIONES PARA UN RETORNO SEGURO AL TRABAJO ANTE COVID </a:t>
            </a:r>
            <a:r>
              <a:rPr lang="es-ES" sz="1200" i="1" dirty="0" smtClean="0"/>
              <a:t>19</a:t>
            </a:r>
            <a:endParaRPr lang="es-MX" sz="1200" i="1" dirty="0"/>
          </a:p>
        </p:txBody>
      </p:sp>
      <p:grpSp>
        <p:nvGrpSpPr>
          <p:cNvPr id="26" name="Grupo 25"/>
          <p:cNvGrpSpPr/>
          <p:nvPr/>
        </p:nvGrpSpPr>
        <p:grpSpPr>
          <a:xfrm>
            <a:off x="8153400" y="515470"/>
            <a:ext cx="1600200" cy="304800"/>
            <a:chOff x="6153150" y="82890"/>
            <a:chExt cx="1600200" cy="304800"/>
          </a:xfrm>
        </p:grpSpPr>
        <p:sp>
          <p:nvSpPr>
            <p:cNvPr id="27" name="Rectángulo redondeado 26"/>
            <p:cNvSpPr/>
            <p:nvPr/>
          </p:nvSpPr>
          <p:spPr>
            <a:xfrm>
              <a:off x="6153150" y="82890"/>
              <a:ext cx="1600200" cy="304800"/>
            </a:xfrm>
            <a:prstGeom prst="roundRect">
              <a:avLst/>
            </a:prstGeom>
            <a:solidFill>
              <a:srgbClr val="CC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sz="1400" dirty="0" smtClean="0"/>
                <a:t>Administrativas</a:t>
              </a:r>
              <a:endParaRPr lang="es-MX" sz="1400" dirty="0"/>
            </a:p>
          </p:txBody>
        </p:sp>
        <p:pic>
          <p:nvPicPr>
            <p:cNvPr id="28" name="Imagen 2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84462" y="90014"/>
              <a:ext cx="202364" cy="269818"/>
            </a:xfrm>
            <a:prstGeom prst="rect">
              <a:avLst/>
            </a:prstGeom>
          </p:spPr>
        </p:pic>
      </p:grpSp>
    </p:spTree>
    <p:extLst>
      <p:ext uri="{BB962C8B-B14F-4D97-AF65-F5344CB8AC3E}">
        <p14:creationId xmlns:p14="http://schemas.microsoft.com/office/powerpoint/2010/main" val="4041220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04800" y="334948"/>
            <a:ext cx="6934200" cy="396904"/>
          </a:xfrm>
          <a:prstGeom prst="rect">
            <a:avLst/>
          </a:prstGeom>
        </p:spPr>
        <p:txBody>
          <a:bodyPr vert="horz" wrap="square" lIns="0" tIns="12065" rIns="0" bIns="0" rtlCol="0">
            <a:spAutoFit/>
          </a:bodyPr>
          <a:lstStyle/>
          <a:p>
            <a:pPr marL="12700" marR="5080">
              <a:lnSpc>
                <a:spcPct val="100000"/>
              </a:lnSpc>
              <a:spcBef>
                <a:spcPts val="95"/>
              </a:spcBef>
            </a:pPr>
            <a:r>
              <a:rPr lang="es-MX" spc="-10" dirty="0" smtClean="0"/>
              <a:t>Protocolo para manejo de casos  COVID-19</a:t>
            </a:r>
            <a:endParaRPr spc="-10" dirty="0"/>
          </a:p>
        </p:txBody>
      </p:sp>
      <p:sp>
        <p:nvSpPr>
          <p:cNvPr id="6" name="object 6"/>
          <p:cNvSpPr/>
          <p:nvPr/>
        </p:nvSpPr>
        <p:spPr>
          <a:xfrm>
            <a:off x="8173211" y="1182624"/>
            <a:ext cx="3465829" cy="0"/>
          </a:xfrm>
          <a:custGeom>
            <a:avLst/>
            <a:gdLst/>
            <a:ahLst/>
            <a:cxnLst/>
            <a:rect l="l" t="t" r="r" b="b"/>
            <a:pathLst>
              <a:path w="3465829">
                <a:moveTo>
                  <a:pt x="0" y="0"/>
                </a:moveTo>
                <a:lnTo>
                  <a:pt x="3465576" y="0"/>
                </a:lnTo>
              </a:path>
            </a:pathLst>
          </a:custGeom>
          <a:ln w="6096">
            <a:solidFill>
              <a:srgbClr val="FFFFFF"/>
            </a:solidFill>
          </a:ln>
        </p:spPr>
        <p:txBody>
          <a:bodyPr wrap="square" lIns="0" tIns="0" rIns="0" bIns="0" rtlCol="0"/>
          <a:lstStyle/>
          <a:p>
            <a:endParaRPr/>
          </a:p>
        </p:txBody>
      </p:sp>
      <p:sp>
        <p:nvSpPr>
          <p:cNvPr id="7" name="object 7"/>
          <p:cNvSpPr txBox="1"/>
          <p:nvPr/>
        </p:nvSpPr>
        <p:spPr>
          <a:xfrm>
            <a:off x="8142087" y="1335215"/>
            <a:ext cx="3729736" cy="5255285"/>
          </a:xfrm>
          <a:prstGeom prst="rect">
            <a:avLst/>
          </a:prstGeom>
        </p:spPr>
        <p:txBody>
          <a:bodyPr vert="horz" wrap="square" lIns="0" tIns="12700" rIns="0" bIns="0" rtlCol="0">
            <a:spAutoFit/>
          </a:bodyPr>
          <a:lstStyle/>
          <a:p>
            <a:pPr marL="12700" marR="899794">
              <a:lnSpc>
                <a:spcPct val="100000"/>
              </a:lnSpc>
              <a:spcBef>
                <a:spcPts val="100"/>
              </a:spcBef>
            </a:pPr>
            <a:r>
              <a:rPr lang="es-MX" sz="1800" b="1" spc="-5" dirty="0" smtClean="0">
                <a:solidFill>
                  <a:srgbClr val="FFFFFF"/>
                </a:solidFill>
                <a:latin typeface="Arial"/>
                <a:cs typeface="Arial"/>
              </a:rPr>
              <a:t>Acciones</a:t>
            </a:r>
          </a:p>
          <a:p>
            <a:pPr marL="12700" marR="146685">
              <a:lnSpc>
                <a:spcPct val="100000"/>
              </a:lnSpc>
              <a:spcBef>
                <a:spcPts val="1085"/>
              </a:spcBef>
            </a:pPr>
            <a:r>
              <a:rPr lang="es-MX" sz="1300" spc="-10" dirty="0" smtClean="0">
                <a:solidFill>
                  <a:srgbClr val="FFFFFF"/>
                </a:solidFill>
                <a:latin typeface="Arial"/>
                <a:cs typeface="Arial"/>
              </a:rPr>
              <a:t>Si el empleado es sospechoso o se le ha diagnosticado Covid-19:</a:t>
            </a:r>
          </a:p>
          <a:p>
            <a:pPr marL="298450" marR="146685" indent="-285750">
              <a:lnSpc>
                <a:spcPct val="100000"/>
              </a:lnSpc>
              <a:spcBef>
                <a:spcPts val="1085"/>
              </a:spcBef>
              <a:buFont typeface="Arial" panose="020B0604020202020204" pitchFamily="34" charset="0"/>
              <a:buChar char="•"/>
            </a:pPr>
            <a:r>
              <a:rPr lang="es-MX" sz="1300" spc="-10" dirty="0" smtClean="0">
                <a:solidFill>
                  <a:srgbClr val="FFFFFF"/>
                </a:solidFill>
                <a:latin typeface="Arial"/>
                <a:cs typeface="Arial"/>
              </a:rPr>
              <a:t>Si presentan sintomatología COVID-19 durante la jornada deberán ser separados de los demás compañeros y remitirlos a recibir atención médica.</a:t>
            </a:r>
            <a:endParaRPr lang="es-MX" sz="1300" spc="-10" dirty="0">
              <a:solidFill>
                <a:srgbClr val="FFFFFF"/>
              </a:solidFill>
              <a:latin typeface="Arial"/>
              <a:cs typeface="Arial"/>
            </a:endParaRPr>
          </a:p>
          <a:p>
            <a:pPr marL="298450" marR="146685" indent="-285750">
              <a:lnSpc>
                <a:spcPct val="100000"/>
              </a:lnSpc>
              <a:spcBef>
                <a:spcPts val="1085"/>
              </a:spcBef>
              <a:buFont typeface="Arial" panose="020B0604020202020204" pitchFamily="34" charset="0"/>
              <a:buChar char="•"/>
            </a:pPr>
            <a:r>
              <a:rPr lang="es-ES" sz="1300" spc="-10" dirty="0" smtClean="0">
                <a:solidFill>
                  <a:srgbClr val="FFFFFF"/>
                </a:solidFill>
                <a:latin typeface="Arial"/>
                <a:cs typeface="Arial"/>
              </a:rPr>
              <a:t>Informar a </a:t>
            </a:r>
            <a:r>
              <a:rPr lang="es-ES" sz="1300" spc="-10" dirty="0">
                <a:solidFill>
                  <a:srgbClr val="FFFFFF"/>
                </a:solidFill>
                <a:latin typeface="Arial"/>
                <a:cs typeface="Arial"/>
              </a:rPr>
              <a:t>los compañeros de trabajo acerca de su posible exposición a la COVID-19 en el lugar de trabajo</a:t>
            </a:r>
            <a:r>
              <a:rPr lang="es-ES" sz="1300" spc="-10" dirty="0" smtClean="0">
                <a:solidFill>
                  <a:srgbClr val="FFFFFF"/>
                </a:solidFill>
                <a:latin typeface="Arial"/>
                <a:cs typeface="Arial"/>
              </a:rPr>
              <a:t>;. </a:t>
            </a:r>
            <a:r>
              <a:rPr lang="es-ES" sz="1300" spc="-10" dirty="0">
                <a:solidFill>
                  <a:srgbClr val="FFFFFF"/>
                </a:solidFill>
                <a:latin typeface="Arial"/>
                <a:cs typeface="Arial"/>
              </a:rPr>
              <a:t>Los empleados que hayan tenido contacto con un compañero de trabajo enfermo deberán estar pendientes de la presentación de síntomas relacionados a COVID-19. </a:t>
            </a:r>
            <a:endParaRPr lang="es-ES" sz="1300" spc="-10" dirty="0" smtClean="0">
              <a:solidFill>
                <a:srgbClr val="FFFFFF"/>
              </a:solidFill>
              <a:latin typeface="Arial"/>
              <a:cs typeface="Arial"/>
            </a:endParaRPr>
          </a:p>
          <a:p>
            <a:pPr marL="298450" marR="146685" indent="-285750">
              <a:lnSpc>
                <a:spcPct val="100000"/>
              </a:lnSpc>
              <a:spcBef>
                <a:spcPts val="1085"/>
              </a:spcBef>
              <a:buFont typeface="Arial" panose="020B0604020202020204" pitchFamily="34" charset="0"/>
              <a:buChar char="•"/>
            </a:pPr>
            <a:r>
              <a:rPr lang="es-ES" sz="1300" spc="-10" dirty="0" smtClean="0">
                <a:solidFill>
                  <a:srgbClr val="FFFFFF"/>
                </a:solidFill>
                <a:latin typeface="Arial"/>
                <a:cs typeface="Arial"/>
              </a:rPr>
              <a:t>Cuando </a:t>
            </a:r>
            <a:r>
              <a:rPr lang="es-ES" sz="1300" spc="-10" dirty="0">
                <a:solidFill>
                  <a:srgbClr val="FFFFFF"/>
                </a:solidFill>
                <a:latin typeface="Arial"/>
                <a:cs typeface="Arial"/>
              </a:rPr>
              <a:t>alguno de los trabajadores cumpla con la definición de “Contacto en el Trabajo” o haya sido contacto en la comunidad (convivencia en el mismo domicilio) con un caso sospechoso o confirmado, es conveniente que se otorguen las facilidades para implementar un distanciamiento preventivo de cinco </a:t>
            </a:r>
            <a:r>
              <a:rPr lang="es-ES" sz="1300" spc="-10" dirty="0" smtClean="0">
                <a:solidFill>
                  <a:srgbClr val="FFFFFF"/>
                </a:solidFill>
                <a:latin typeface="Arial"/>
                <a:cs typeface="Arial"/>
              </a:rPr>
              <a:t>días a efecto de observar la posible presencia de síntomas.</a:t>
            </a:r>
            <a:endParaRPr sz="1300" spc="-10" dirty="0">
              <a:solidFill>
                <a:srgbClr val="FFFFFF"/>
              </a:solidFill>
              <a:latin typeface="Arial"/>
              <a:cs typeface="Arial"/>
            </a:endParaRPr>
          </a:p>
        </p:txBody>
      </p:sp>
      <p:sp>
        <p:nvSpPr>
          <p:cNvPr id="23" name="object 14"/>
          <p:cNvSpPr/>
          <p:nvPr/>
        </p:nvSpPr>
        <p:spPr>
          <a:xfrm>
            <a:off x="8638031" y="842772"/>
            <a:ext cx="0" cy="184785"/>
          </a:xfrm>
          <a:custGeom>
            <a:avLst/>
            <a:gdLst/>
            <a:ahLst/>
            <a:cxnLst/>
            <a:rect l="l" t="t" r="r" b="b"/>
            <a:pathLst>
              <a:path h="184784">
                <a:moveTo>
                  <a:pt x="0" y="0"/>
                </a:moveTo>
                <a:lnTo>
                  <a:pt x="0" y="184657"/>
                </a:lnTo>
              </a:path>
            </a:pathLst>
          </a:custGeom>
          <a:ln w="6096">
            <a:solidFill>
              <a:srgbClr val="FFFFFF"/>
            </a:solidFill>
          </a:ln>
        </p:spPr>
        <p:txBody>
          <a:bodyPr wrap="square" lIns="0" tIns="0" rIns="0" bIns="0" rtlCol="0"/>
          <a:lstStyle/>
          <a:p>
            <a:endParaRPr/>
          </a:p>
        </p:txBody>
      </p:sp>
      <p:sp>
        <p:nvSpPr>
          <p:cNvPr id="24" name="object 15"/>
          <p:cNvSpPr txBox="1"/>
          <p:nvPr/>
        </p:nvSpPr>
        <p:spPr>
          <a:xfrm>
            <a:off x="8162924" y="533400"/>
            <a:ext cx="3311017" cy="492443"/>
          </a:xfrm>
          <a:prstGeom prst="rect">
            <a:avLst/>
          </a:prstGeom>
        </p:spPr>
        <p:txBody>
          <a:bodyPr vert="horz" wrap="square" lIns="0" tIns="12700" rIns="0" bIns="0" rtlCol="0">
            <a:spAutoFit/>
          </a:bodyPr>
          <a:lstStyle/>
          <a:p>
            <a:pPr>
              <a:lnSpc>
                <a:spcPct val="100000"/>
              </a:lnSpc>
              <a:spcBef>
                <a:spcPts val="100"/>
              </a:spcBef>
              <a:tabLst>
                <a:tab pos="836294" algn="l"/>
                <a:tab pos="1703070" algn="l"/>
              </a:tabLst>
            </a:pPr>
            <a:r>
              <a:rPr lang="es-MX" sz="1200" b="1" dirty="0" smtClean="0">
                <a:solidFill>
                  <a:srgbClr val="FFFFFF"/>
                </a:solidFill>
                <a:latin typeface="Arial"/>
                <a:cs typeface="Arial"/>
              </a:rPr>
              <a:t>Sana Distancia</a:t>
            </a:r>
            <a:endParaRPr sz="1200" dirty="0">
              <a:latin typeface="Arial"/>
              <a:cs typeface="Arial"/>
            </a:endParaRPr>
          </a:p>
          <a:p>
            <a:pPr marL="19685">
              <a:lnSpc>
                <a:spcPct val="100000"/>
              </a:lnSpc>
              <a:spcBef>
                <a:spcPts val="1110"/>
              </a:spcBef>
              <a:tabLst>
                <a:tab pos="618490" algn="l"/>
              </a:tabLst>
            </a:pPr>
            <a:r>
              <a:rPr sz="1000" dirty="0" smtClean="0">
                <a:solidFill>
                  <a:srgbClr val="FFFFFF"/>
                </a:solidFill>
                <a:latin typeface="Arial"/>
                <a:cs typeface="Arial"/>
              </a:rPr>
              <a:t>Of</a:t>
            </a:r>
            <a:r>
              <a:rPr lang="es-MX" sz="1000" dirty="0" err="1" smtClean="0">
                <a:solidFill>
                  <a:srgbClr val="FFFFFF"/>
                </a:solidFill>
                <a:latin typeface="Arial"/>
                <a:cs typeface="Arial"/>
              </a:rPr>
              <a:t>icina</a:t>
            </a:r>
            <a:r>
              <a:rPr lang="es-MX" sz="1000" dirty="0" smtClean="0">
                <a:solidFill>
                  <a:srgbClr val="FFFFFF"/>
                </a:solidFill>
                <a:latin typeface="Arial"/>
                <a:cs typeface="Arial"/>
              </a:rPr>
              <a:t>    Obra: </a:t>
            </a:r>
            <a:r>
              <a:rPr lang="es-MX" sz="1000" spc="-5" dirty="0">
                <a:solidFill>
                  <a:srgbClr val="FFFFFF"/>
                </a:solidFill>
                <a:latin typeface="Arial"/>
                <a:cs typeface="Arial"/>
              </a:rPr>
              <a:t>Cielo Abierto - Edificación</a:t>
            </a:r>
            <a:endParaRPr sz="1000" dirty="0">
              <a:latin typeface="Arial"/>
              <a:cs typeface="Arial"/>
            </a:endParaRPr>
          </a:p>
        </p:txBody>
      </p:sp>
      <p:sp>
        <p:nvSpPr>
          <p:cNvPr id="17" name="object 57"/>
          <p:cNvSpPr/>
          <p:nvPr/>
        </p:nvSpPr>
        <p:spPr>
          <a:xfrm>
            <a:off x="9659111" y="179831"/>
            <a:ext cx="777240" cy="231775"/>
          </a:xfrm>
          <a:custGeom>
            <a:avLst/>
            <a:gdLst/>
            <a:ahLst/>
            <a:cxnLst/>
            <a:rect l="l" t="t" r="r" b="b"/>
            <a:pathLst>
              <a:path w="777240" h="231775">
                <a:moveTo>
                  <a:pt x="0" y="0"/>
                </a:moveTo>
                <a:lnTo>
                  <a:pt x="714629" y="0"/>
                </a:lnTo>
                <a:lnTo>
                  <a:pt x="777240" y="115823"/>
                </a:lnTo>
                <a:lnTo>
                  <a:pt x="714629" y="231647"/>
                </a:lnTo>
                <a:lnTo>
                  <a:pt x="0" y="231647"/>
                </a:lnTo>
                <a:lnTo>
                  <a:pt x="62611" y="115823"/>
                </a:lnTo>
                <a:lnTo>
                  <a:pt x="0" y="0"/>
                </a:lnTo>
                <a:close/>
              </a:path>
            </a:pathLst>
          </a:custGeom>
          <a:ln w="6096">
            <a:solidFill>
              <a:srgbClr val="FFFFFF"/>
            </a:solidFill>
          </a:ln>
        </p:spPr>
        <p:txBody>
          <a:bodyPr wrap="square" lIns="0" tIns="0" rIns="0" bIns="0" rtlCol="0"/>
          <a:lstStyle/>
          <a:p>
            <a:endParaRPr/>
          </a:p>
        </p:txBody>
      </p:sp>
      <p:sp>
        <p:nvSpPr>
          <p:cNvPr id="18" name="object 58"/>
          <p:cNvSpPr txBox="1"/>
          <p:nvPr/>
        </p:nvSpPr>
        <p:spPr>
          <a:xfrm>
            <a:off x="9755505" y="219583"/>
            <a:ext cx="611758" cy="135935"/>
          </a:xfrm>
          <a:prstGeom prst="rect">
            <a:avLst/>
          </a:prstGeom>
        </p:spPr>
        <p:txBody>
          <a:bodyPr vert="horz" wrap="square" lIns="0" tIns="12700" rIns="0" bIns="0" rtlCol="0">
            <a:spAutoFit/>
          </a:bodyPr>
          <a:lstStyle/>
          <a:p>
            <a:pPr marL="12700">
              <a:lnSpc>
                <a:spcPct val="100000"/>
              </a:lnSpc>
              <a:spcBef>
                <a:spcPts val="100"/>
              </a:spcBef>
            </a:pPr>
            <a:r>
              <a:rPr lang="es-MX" sz="800" dirty="0" smtClean="0">
                <a:solidFill>
                  <a:srgbClr val="FFFFFF"/>
                </a:solidFill>
                <a:latin typeface="Arial"/>
                <a:cs typeface="Arial"/>
              </a:rPr>
              <a:t>En el trabajo</a:t>
            </a:r>
            <a:endParaRPr sz="800" dirty="0">
              <a:latin typeface="Arial"/>
              <a:cs typeface="Arial"/>
            </a:endParaRPr>
          </a:p>
        </p:txBody>
      </p:sp>
      <p:sp>
        <p:nvSpPr>
          <p:cNvPr id="19" name="object 59"/>
          <p:cNvSpPr/>
          <p:nvPr/>
        </p:nvSpPr>
        <p:spPr>
          <a:xfrm>
            <a:off x="10395204" y="179831"/>
            <a:ext cx="883919" cy="231775"/>
          </a:xfrm>
          <a:custGeom>
            <a:avLst/>
            <a:gdLst/>
            <a:ahLst/>
            <a:cxnLst/>
            <a:rect l="l" t="t" r="r" b="b"/>
            <a:pathLst>
              <a:path w="883920" h="231775">
                <a:moveTo>
                  <a:pt x="0" y="0"/>
                </a:moveTo>
                <a:lnTo>
                  <a:pt x="821309" y="0"/>
                </a:lnTo>
                <a:lnTo>
                  <a:pt x="883919" y="115823"/>
                </a:lnTo>
                <a:lnTo>
                  <a:pt x="821309" y="231647"/>
                </a:lnTo>
                <a:lnTo>
                  <a:pt x="0" y="231647"/>
                </a:lnTo>
                <a:lnTo>
                  <a:pt x="62611" y="115823"/>
                </a:lnTo>
                <a:lnTo>
                  <a:pt x="0" y="0"/>
                </a:lnTo>
                <a:close/>
              </a:path>
            </a:pathLst>
          </a:custGeom>
          <a:ln w="6095">
            <a:solidFill>
              <a:srgbClr val="FFFFFF"/>
            </a:solidFill>
          </a:ln>
        </p:spPr>
        <p:txBody>
          <a:bodyPr wrap="square" lIns="0" tIns="0" rIns="0" bIns="0" rtlCol="0"/>
          <a:lstStyle/>
          <a:p>
            <a:endParaRPr/>
          </a:p>
        </p:txBody>
      </p:sp>
      <p:sp>
        <p:nvSpPr>
          <p:cNvPr id="20" name="object 60"/>
          <p:cNvSpPr txBox="1"/>
          <p:nvPr/>
        </p:nvSpPr>
        <p:spPr>
          <a:xfrm>
            <a:off x="10476992" y="219583"/>
            <a:ext cx="830072" cy="135935"/>
          </a:xfrm>
          <a:prstGeom prst="rect">
            <a:avLst/>
          </a:prstGeom>
        </p:spPr>
        <p:txBody>
          <a:bodyPr vert="horz" wrap="square" lIns="0" tIns="12700" rIns="0" bIns="0" rtlCol="0">
            <a:spAutoFit/>
          </a:bodyPr>
          <a:lstStyle/>
          <a:p>
            <a:pPr marL="12700">
              <a:lnSpc>
                <a:spcPct val="100000"/>
              </a:lnSpc>
              <a:spcBef>
                <a:spcPts val="100"/>
              </a:spcBef>
            </a:pPr>
            <a:r>
              <a:rPr lang="es-MX" sz="800" dirty="0" smtClean="0">
                <a:solidFill>
                  <a:srgbClr val="FFFFFF"/>
                </a:solidFill>
                <a:latin typeface="Arial"/>
                <a:cs typeface="Arial"/>
              </a:rPr>
              <a:t>Áreas comunes</a:t>
            </a:r>
            <a:endParaRPr sz="800" dirty="0">
              <a:latin typeface="Arial"/>
              <a:cs typeface="Arial"/>
            </a:endParaRPr>
          </a:p>
        </p:txBody>
      </p:sp>
      <p:sp>
        <p:nvSpPr>
          <p:cNvPr id="21" name="object 63"/>
          <p:cNvSpPr/>
          <p:nvPr/>
        </p:nvSpPr>
        <p:spPr>
          <a:xfrm>
            <a:off x="8185404" y="179831"/>
            <a:ext cx="779145" cy="231775"/>
          </a:xfrm>
          <a:custGeom>
            <a:avLst/>
            <a:gdLst/>
            <a:ahLst/>
            <a:cxnLst/>
            <a:rect l="l" t="t" r="r" b="b"/>
            <a:pathLst>
              <a:path w="779145" h="231775">
                <a:moveTo>
                  <a:pt x="713105" y="0"/>
                </a:moveTo>
                <a:lnTo>
                  <a:pt x="0" y="0"/>
                </a:lnTo>
                <a:lnTo>
                  <a:pt x="0" y="231647"/>
                </a:lnTo>
                <a:lnTo>
                  <a:pt x="713105" y="231647"/>
                </a:lnTo>
                <a:lnTo>
                  <a:pt x="778764" y="115823"/>
                </a:lnTo>
                <a:lnTo>
                  <a:pt x="713105" y="0"/>
                </a:lnTo>
                <a:close/>
              </a:path>
            </a:pathLst>
          </a:custGeom>
          <a:solidFill>
            <a:srgbClr val="FFFFFF"/>
          </a:solidFill>
        </p:spPr>
        <p:txBody>
          <a:bodyPr wrap="square" lIns="0" tIns="0" rIns="0" bIns="0" rtlCol="0"/>
          <a:lstStyle/>
          <a:p>
            <a:endParaRPr/>
          </a:p>
        </p:txBody>
      </p:sp>
      <p:sp>
        <p:nvSpPr>
          <p:cNvPr id="22" name="object 64"/>
          <p:cNvSpPr/>
          <p:nvPr/>
        </p:nvSpPr>
        <p:spPr>
          <a:xfrm>
            <a:off x="8185404" y="179831"/>
            <a:ext cx="779145" cy="231775"/>
          </a:xfrm>
          <a:custGeom>
            <a:avLst/>
            <a:gdLst/>
            <a:ahLst/>
            <a:cxnLst/>
            <a:rect l="l" t="t" r="r" b="b"/>
            <a:pathLst>
              <a:path w="779145" h="231775">
                <a:moveTo>
                  <a:pt x="0" y="0"/>
                </a:moveTo>
                <a:lnTo>
                  <a:pt x="713105" y="0"/>
                </a:lnTo>
                <a:lnTo>
                  <a:pt x="778764" y="115823"/>
                </a:lnTo>
                <a:lnTo>
                  <a:pt x="713105" y="231647"/>
                </a:lnTo>
                <a:lnTo>
                  <a:pt x="0" y="231647"/>
                </a:lnTo>
                <a:lnTo>
                  <a:pt x="0" y="0"/>
                </a:lnTo>
                <a:close/>
              </a:path>
            </a:pathLst>
          </a:custGeom>
          <a:ln w="6096">
            <a:solidFill>
              <a:srgbClr val="FFFFFF"/>
            </a:solidFill>
          </a:ln>
        </p:spPr>
        <p:txBody>
          <a:bodyPr wrap="square" lIns="0" tIns="0" rIns="0" bIns="0" rtlCol="0"/>
          <a:lstStyle/>
          <a:p>
            <a:endParaRPr/>
          </a:p>
        </p:txBody>
      </p:sp>
      <p:sp>
        <p:nvSpPr>
          <p:cNvPr id="29" name="object 65"/>
          <p:cNvSpPr/>
          <p:nvPr/>
        </p:nvSpPr>
        <p:spPr>
          <a:xfrm>
            <a:off x="8921495" y="179831"/>
            <a:ext cx="779145" cy="231775"/>
          </a:xfrm>
          <a:custGeom>
            <a:avLst/>
            <a:gdLst/>
            <a:ahLst/>
            <a:cxnLst/>
            <a:rect l="l" t="t" r="r" b="b"/>
            <a:pathLst>
              <a:path w="779145" h="231775">
                <a:moveTo>
                  <a:pt x="0" y="0"/>
                </a:moveTo>
                <a:lnTo>
                  <a:pt x="716153" y="0"/>
                </a:lnTo>
                <a:lnTo>
                  <a:pt x="778764" y="115823"/>
                </a:lnTo>
                <a:lnTo>
                  <a:pt x="716153" y="231647"/>
                </a:lnTo>
                <a:lnTo>
                  <a:pt x="0" y="231647"/>
                </a:lnTo>
                <a:lnTo>
                  <a:pt x="62611" y="115823"/>
                </a:lnTo>
                <a:lnTo>
                  <a:pt x="0" y="0"/>
                </a:lnTo>
                <a:close/>
              </a:path>
            </a:pathLst>
          </a:custGeom>
          <a:ln w="6096">
            <a:solidFill>
              <a:srgbClr val="FFFFFF"/>
            </a:solidFill>
          </a:ln>
        </p:spPr>
        <p:txBody>
          <a:bodyPr wrap="square" lIns="0" tIns="0" rIns="0" bIns="0" rtlCol="0"/>
          <a:lstStyle/>
          <a:p>
            <a:endParaRPr/>
          </a:p>
        </p:txBody>
      </p:sp>
      <p:sp>
        <p:nvSpPr>
          <p:cNvPr id="30" name="object 67"/>
          <p:cNvSpPr txBox="1"/>
          <p:nvPr/>
        </p:nvSpPr>
        <p:spPr>
          <a:xfrm>
            <a:off x="8229600" y="219583"/>
            <a:ext cx="662939" cy="135935"/>
          </a:xfrm>
          <a:prstGeom prst="rect">
            <a:avLst/>
          </a:prstGeom>
        </p:spPr>
        <p:txBody>
          <a:bodyPr vert="horz" wrap="square" lIns="0" tIns="12700" rIns="0" bIns="0" rtlCol="0">
            <a:spAutoFit/>
          </a:bodyPr>
          <a:lstStyle/>
          <a:p>
            <a:pPr>
              <a:lnSpc>
                <a:spcPct val="100000"/>
              </a:lnSpc>
              <a:spcBef>
                <a:spcPts val="100"/>
              </a:spcBef>
              <a:tabLst>
                <a:tab pos="836294" algn="l"/>
              </a:tabLst>
            </a:pPr>
            <a:r>
              <a:rPr lang="es-MX" sz="800" b="1" spc="-5" dirty="0" smtClean="0">
                <a:latin typeface="Arial"/>
                <a:cs typeface="Arial"/>
              </a:rPr>
              <a:t>Previo</a:t>
            </a:r>
            <a:endParaRPr sz="1000" dirty="0">
              <a:latin typeface="Arial"/>
              <a:cs typeface="Arial"/>
            </a:endParaRPr>
          </a:p>
        </p:txBody>
      </p:sp>
      <p:sp>
        <p:nvSpPr>
          <p:cNvPr id="36" name="object 58"/>
          <p:cNvSpPr txBox="1"/>
          <p:nvPr/>
        </p:nvSpPr>
        <p:spPr>
          <a:xfrm>
            <a:off x="9065642" y="228600"/>
            <a:ext cx="611758" cy="135935"/>
          </a:xfrm>
          <a:prstGeom prst="rect">
            <a:avLst/>
          </a:prstGeom>
        </p:spPr>
        <p:txBody>
          <a:bodyPr vert="horz" wrap="square" lIns="0" tIns="12700" rIns="0" bIns="0" rtlCol="0">
            <a:spAutoFit/>
          </a:bodyPr>
          <a:lstStyle/>
          <a:p>
            <a:pPr marL="12700">
              <a:lnSpc>
                <a:spcPct val="100000"/>
              </a:lnSpc>
              <a:spcBef>
                <a:spcPts val="100"/>
              </a:spcBef>
            </a:pPr>
            <a:r>
              <a:rPr lang="es-MX" sz="800" dirty="0" smtClean="0">
                <a:solidFill>
                  <a:srgbClr val="FFFFFF"/>
                </a:solidFill>
                <a:latin typeface="Arial"/>
                <a:cs typeface="Arial"/>
              </a:rPr>
              <a:t>Traslados</a:t>
            </a:r>
            <a:endParaRPr sz="800" dirty="0">
              <a:latin typeface="Arial"/>
              <a:cs typeface="Arial"/>
            </a:endParaRPr>
          </a:p>
        </p:txBody>
      </p:sp>
      <p:sp>
        <p:nvSpPr>
          <p:cNvPr id="3" name="Rectángulo 2"/>
          <p:cNvSpPr/>
          <p:nvPr/>
        </p:nvSpPr>
        <p:spPr>
          <a:xfrm>
            <a:off x="281188" y="885091"/>
            <a:ext cx="7415011" cy="1477328"/>
          </a:xfrm>
          <a:prstGeom prst="rect">
            <a:avLst/>
          </a:prstGeom>
        </p:spPr>
        <p:txBody>
          <a:bodyPr wrap="square">
            <a:spAutoFit/>
          </a:bodyPr>
          <a:lstStyle/>
          <a:p>
            <a:r>
              <a:rPr lang="es-ES" b="1" dirty="0">
                <a:solidFill>
                  <a:srgbClr val="212121"/>
                </a:solidFill>
                <a:latin typeface="Gotham Book Regular"/>
              </a:rPr>
              <a:t>Caso Confirmado</a:t>
            </a:r>
            <a:r>
              <a:rPr lang="es-ES" dirty="0"/>
              <a:t/>
            </a:r>
            <a:br>
              <a:rPr lang="es-ES" dirty="0"/>
            </a:br>
            <a:r>
              <a:rPr lang="es-ES" dirty="0"/>
              <a:t/>
            </a:r>
            <a:br>
              <a:rPr lang="es-ES" dirty="0"/>
            </a:br>
            <a:r>
              <a:rPr lang="es-ES" dirty="0">
                <a:solidFill>
                  <a:srgbClr val="212121"/>
                </a:solidFill>
                <a:latin typeface="Gotham Book Regular"/>
              </a:rPr>
              <a:t>Persona que cumpla con la definición operacional de caso sospechoso y que cuente con diagnóstico confirmado por la Red Nacional de Laboratorios de Salud Pública reconocidos por el </a:t>
            </a:r>
            <a:r>
              <a:rPr lang="es-ES" dirty="0" err="1" smtClean="0">
                <a:solidFill>
                  <a:srgbClr val="212121"/>
                </a:solidFill>
                <a:latin typeface="Gotham Book Regular"/>
              </a:rPr>
              <a:t>InDRE</a:t>
            </a:r>
            <a:r>
              <a:rPr lang="es-ES" dirty="0" smtClean="0">
                <a:solidFill>
                  <a:srgbClr val="212121"/>
                </a:solidFill>
                <a:latin typeface="Gotham Book Regular"/>
              </a:rPr>
              <a:t>.</a:t>
            </a:r>
            <a:endParaRPr lang="es-MX" dirty="0"/>
          </a:p>
        </p:txBody>
      </p:sp>
      <p:sp>
        <p:nvSpPr>
          <p:cNvPr id="25" name="CuadroTexto 24"/>
          <p:cNvSpPr txBox="1"/>
          <p:nvPr/>
        </p:nvSpPr>
        <p:spPr>
          <a:xfrm>
            <a:off x="152400" y="5558135"/>
            <a:ext cx="5074210" cy="461665"/>
          </a:xfrm>
          <a:prstGeom prst="rect">
            <a:avLst/>
          </a:prstGeom>
          <a:noFill/>
        </p:spPr>
        <p:txBody>
          <a:bodyPr wrap="none" rtlCol="0">
            <a:spAutoFit/>
          </a:bodyPr>
          <a:lstStyle/>
          <a:p>
            <a:r>
              <a:rPr lang="es-MX" sz="1200" i="1" dirty="0" smtClean="0"/>
              <a:t>Fuente: CLIMSS</a:t>
            </a:r>
          </a:p>
          <a:p>
            <a:r>
              <a:rPr lang="es-ES" sz="1200" i="1" dirty="0"/>
              <a:t>RECOMENDACIONES PARA UN RETORNO SEGURO AL TRABAJO ANTE COVID </a:t>
            </a:r>
            <a:r>
              <a:rPr lang="es-ES" sz="1200" i="1" dirty="0" smtClean="0"/>
              <a:t>19</a:t>
            </a:r>
            <a:endParaRPr lang="es-MX" sz="1200" i="1" dirty="0"/>
          </a:p>
        </p:txBody>
      </p:sp>
      <p:sp>
        <p:nvSpPr>
          <p:cNvPr id="26" name="CuadroTexto 25"/>
          <p:cNvSpPr txBox="1"/>
          <p:nvPr/>
        </p:nvSpPr>
        <p:spPr>
          <a:xfrm>
            <a:off x="1752600" y="6128835"/>
            <a:ext cx="5074210" cy="461665"/>
          </a:xfrm>
          <a:prstGeom prst="rect">
            <a:avLst/>
          </a:prstGeom>
          <a:noFill/>
        </p:spPr>
        <p:txBody>
          <a:bodyPr wrap="none" rtlCol="0">
            <a:spAutoFit/>
          </a:bodyPr>
          <a:lstStyle/>
          <a:p>
            <a:r>
              <a:rPr lang="es-MX" sz="1200" i="1" dirty="0" smtClean="0"/>
              <a:t>Fuente: CLIMSS</a:t>
            </a:r>
          </a:p>
          <a:p>
            <a:r>
              <a:rPr lang="es-ES" sz="1200" i="1" dirty="0"/>
              <a:t>RECOMENDACIONES PARA UN RETORNO SEGURO AL TRABAJO ANTE COVID </a:t>
            </a:r>
            <a:r>
              <a:rPr lang="es-ES" sz="1200" i="1" dirty="0" smtClean="0"/>
              <a:t>19</a:t>
            </a:r>
            <a:endParaRPr lang="es-MX" sz="1200" i="1" dirty="0"/>
          </a:p>
        </p:txBody>
      </p:sp>
      <p:sp>
        <p:nvSpPr>
          <p:cNvPr id="27" name="CuadroTexto 26"/>
          <p:cNvSpPr txBox="1"/>
          <p:nvPr/>
        </p:nvSpPr>
        <p:spPr>
          <a:xfrm rot="18830416">
            <a:off x="1284309" y="3409005"/>
            <a:ext cx="4419600" cy="584775"/>
          </a:xfrm>
          <a:prstGeom prst="rect">
            <a:avLst/>
          </a:prstGeom>
          <a:noFill/>
        </p:spPr>
        <p:txBody>
          <a:bodyPr wrap="square" rtlCol="0">
            <a:spAutoFit/>
          </a:bodyPr>
          <a:lstStyle/>
          <a:p>
            <a:pPr algn="ctr"/>
            <a:r>
              <a:rPr lang="es-MX" sz="3200" dirty="0" smtClean="0">
                <a:solidFill>
                  <a:schemeClr val="bg1">
                    <a:lumMod val="75000"/>
                  </a:schemeClr>
                </a:solidFill>
              </a:rPr>
              <a:t>COLOCAR EVIDENCIA</a:t>
            </a:r>
            <a:endParaRPr lang="es-MX" sz="3200" dirty="0">
              <a:solidFill>
                <a:schemeClr val="bg1">
                  <a:lumMod val="75000"/>
                </a:schemeClr>
              </a:solidFill>
            </a:endParaRPr>
          </a:p>
        </p:txBody>
      </p:sp>
      <p:grpSp>
        <p:nvGrpSpPr>
          <p:cNvPr id="28" name="Grupo 27"/>
          <p:cNvGrpSpPr/>
          <p:nvPr/>
        </p:nvGrpSpPr>
        <p:grpSpPr>
          <a:xfrm>
            <a:off x="8153400" y="515470"/>
            <a:ext cx="1600200" cy="304800"/>
            <a:chOff x="6153150" y="82890"/>
            <a:chExt cx="1600200" cy="304800"/>
          </a:xfrm>
        </p:grpSpPr>
        <p:sp>
          <p:nvSpPr>
            <p:cNvPr id="31" name="Rectángulo redondeado 30"/>
            <p:cNvSpPr/>
            <p:nvPr/>
          </p:nvSpPr>
          <p:spPr>
            <a:xfrm>
              <a:off x="6153150" y="82890"/>
              <a:ext cx="1600200" cy="304800"/>
            </a:xfrm>
            <a:prstGeom prst="roundRect">
              <a:avLst/>
            </a:prstGeom>
            <a:solidFill>
              <a:srgbClr val="CC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sz="1400" dirty="0" smtClean="0"/>
                <a:t>Administrativas</a:t>
              </a:r>
              <a:endParaRPr lang="es-MX" sz="1400" dirty="0"/>
            </a:p>
          </p:txBody>
        </p:sp>
        <p:pic>
          <p:nvPicPr>
            <p:cNvPr id="32" name="Imagen 3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84462" y="90014"/>
              <a:ext cx="202364" cy="269818"/>
            </a:xfrm>
            <a:prstGeom prst="rect">
              <a:avLst/>
            </a:prstGeom>
          </p:spPr>
        </p:pic>
      </p:grpSp>
    </p:spTree>
    <p:extLst>
      <p:ext uri="{BB962C8B-B14F-4D97-AF65-F5344CB8AC3E}">
        <p14:creationId xmlns:p14="http://schemas.microsoft.com/office/powerpoint/2010/main" val="19283488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04800" y="152400"/>
            <a:ext cx="6934200" cy="781624"/>
          </a:xfrm>
          <a:prstGeom prst="rect">
            <a:avLst/>
          </a:prstGeom>
        </p:spPr>
        <p:txBody>
          <a:bodyPr vert="horz" wrap="square" lIns="0" tIns="12065" rIns="0" bIns="0" rtlCol="0">
            <a:spAutoFit/>
          </a:bodyPr>
          <a:lstStyle/>
          <a:p>
            <a:pPr marL="12700" marR="5080">
              <a:lnSpc>
                <a:spcPct val="100000"/>
              </a:lnSpc>
              <a:spcBef>
                <a:spcPts val="95"/>
              </a:spcBef>
            </a:pPr>
            <a:r>
              <a:rPr lang="es-MX" spc="-10" dirty="0" smtClean="0"/>
              <a:t>Manejo de casos  COVID-19 en casa</a:t>
            </a:r>
            <a:br>
              <a:rPr lang="es-MX" spc="-10" dirty="0" smtClean="0"/>
            </a:br>
            <a:endParaRPr spc="-10" dirty="0"/>
          </a:p>
        </p:txBody>
      </p:sp>
      <p:sp>
        <p:nvSpPr>
          <p:cNvPr id="6" name="object 6"/>
          <p:cNvSpPr/>
          <p:nvPr/>
        </p:nvSpPr>
        <p:spPr>
          <a:xfrm>
            <a:off x="8173211" y="1066800"/>
            <a:ext cx="3465829" cy="0"/>
          </a:xfrm>
          <a:custGeom>
            <a:avLst/>
            <a:gdLst/>
            <a:ahLst/>
            <a:cxnLst/>
            <a:rect l="l" t="t" r="r" b="b"/>
            <a:pathLst>
              <a:path w="3465829">
                <a:moveTo>
                  <a:pt x="0" y="0"/>
                </a:moveTo>
                <a:lnTo>
                  <a:pt x="3465576" y="0"/>
                </a:lnTo>
              </a:path>
            </a:pathLst>
          </a:custGeom>
          <a:ln w="6096">
            <a:solidFill>
              <a:srgbClr val="FFFFFF"/>
            </a:solidFill>
          </a:ln>
        </p:spPr>
        <p:txBody>
          <a:bodyPr wrap="square" lIns="0" tIns="0" rIns="0" bIns="0" rtlCol="0"/>
          <a:lstStyle/>
          <a:p>
            <a:endParaRPr/>
          </a:p>
        </p:txBody>
      </p:sp>
      <p:sp>
        <p:nvSpPr>
          <p:cNvPr id="7" name="object 7"/>
          <p:cNvSpPr txBox="1"/>
          <p:nvPr/>
        </p:nvSpPr>
        <p:spPr>
          <a:xfrm>
            <a:off x="7924800" y="1066800"/>
            <a:ext cx="4114800" cy="5278368"/>
          </a:xfrm>
          <a:prstGeom prst="rect">
            <a:avLst/>
          </a:prstGeom>
        </p:spPr>
        <p:txBody>
          <a:bodyPr vert="horz" wrap="square" lIns="0" tIns="12700" rIns="0" bIns="0" rtlCol="0">
            <a:spAutoFit/>
          </a:bodyPr>
          <a:lstStyle/>
          <a:p>
            <a:pPr marL="12700" marR="899794">
              <a:lnSpc>
                <a:spcPct val="100000"/>
              </a:lnSpc>
              <a:spcBef>
                <a:spcPts val="100"/>
              </a:spcBef>
            </a:pPr>
            <a:r>
              <a:rPr lang="es-MX" sz="1800" b="1" spc="-5" dirty="0" smtClean="0">
                <a:solidFill>
                  <a:srgbClr val="FFFFFF"/>
                </a:solidFill>
                <a:latin typeface="Arial"/>
                <a:cs typeface="Arial"/>
              </a:rPr>
              <a:t>Acciones</a:t>
            </a:r>
          </a:p>
          <a:p>
            <a:pPr marL="12700" marR="146685">
              <a:lnSpc>
                <a:spcPct val="100000"/>
              </a:lnSpc>
              <a:spcBef>
                <a:spcPts val="1085"/>
              </a:spcBef>
            </a:pPr>
            <a:r>
              <a:rPr lang="es-MX" sz="1300" spc="-10" dirty="0" smtClean="0">
                <a:solidFill>
                  <a:srgbClr val="FFFFFF"/>
                </a:solidFill>
                <a:latin typeface="Arial"/>
                <a:cs typeface="Arial"/>
              </a:rPr>
              <a:t>Si </a:t>
            </a:r>
            <a:r>
              <a:rPr lang="es-MX" sz="1300" spc="-10" dirty="0" smtClean="0">
                <a:solidFill>
                  <a:srgbClr val="FFFFFF"/>
                </a:solidFill>
                <a:latin typeface="Arial"/>
                <a:cs typeface="Arial"/>
              </a:rPr>
              <a:t>uno de nuestros empleados </a:t>
            </a:r>
            <a:r>
              <a:rPr lang="es-MX" sz="1300" spc="-10" dirty="0" smtClean="0">
                <a:solidFill>
                  <a:srgbClr val="FFFFFF"/>
                </a:solidFill>
                <a:latin typeface="Arial"/>
                <a:cs typeface="Arial"/>
              </a:rPr>
              <a:t>es sospechoso o se le ha diagnosticado Covid-19, con </a:t>
            </a:r>
            <a:r>
              <a:rPr lang="es-MX" sz="1300" spc="-10" dirty="0">
                <a:solidFill>
                  <a:srgbClr val="FFFFFF"/>
                </a:solidFill>
                <a:latin typeface="Arial"/>
                <a:cs typeface="Arial"/>
              </a:rPr>
              <a:t>síntomas </a:t>
            </a:r>
            <a:r>
              <a:rPr lang="es-MX" sz="1300" spc="-10" dirty="0" smtClean="0">
                <a:solidFill>
                  <a:srgbClr val="FFFFFF"/>
                </a:solidFill>
                <a:latin typeface="Arial"/>
                <a:cs typeface="Arial"/>
              </a:rPr>
              <a:t>leves el empleado debe permanecer en </a:t>
            </a:r>
            <a:r>
              <a:rPr lang="es-MX" sz="1300" spc="-10" dirty="0">
                <a:solidFill>
                  <a:srgbClr val="FFFFFF"/>
                </a:solidFill>
                <a:latin typeface="Arial"/>
                <a:cs typeface="Arial"/>
              </a:rPr>
              <a:t>casa a fin de reducir el riesgo de </a:t>
            </a:r>
            <a:r>
              <a:rPr lang="es-MX" sz="1300" spc="-10" dirty="0" smtClean="0">
                <a:solidFill>
                  <a:srgbClr val="FFFFFF"/>
                </a:solidFill>
                <a:latin typeface="Arial"/>
                <a:cs typeface="Arial"/>
              </a:rPr>
              <a:t>contagio y se le proporcionará el permiso COVID-19. en casa deberá:  </a:t>
            </a:r>
          </a:p>
          <a:p>
            <a:pPr marL="298450" marR="146685" indent="-285750">
              <a:lnSpc>
                <a:spcPct val="100000"/>
              </a:lnSpc>
              <a:spcBef>
                <a:spcPts val="1085"/>
              </a:spcBef>
              <a:buFont typeface="Arial" panose="020B0604020202020204" pitchFamily="34" charset="0"/>
              <a:buChar char="•"/>
            </a:pPr>
            <a:r>
              <a:rPr lang="es-MX" sz="1300" spc="-10" dirty="0" smtClean="0">
                <a:solidFill>
                  <a:srgbClr val="FFFFFF"/>
                </a:solidFill>
                <a:latin typeface="Arial"/>
                <a:cs typeface="Arial"/>
              </a:rPr>
              <a:t>Usar </a:t>
            </a:r>
            <a:r>
              <a:rPr lang="es-MX" sz="1300" spc="-10" dirty="0" err="1" smtClean="0">
                <a:solidFill>
                  <a:srgbClr val="FFFFFF"/>
                </a:solidFill>
                <a:latin typeface="Arial"/>
                <a:cs typeface="Arial"/>
              </a:rPr>
              <a:t>cubrebocas</a:t>
            </a:r>
            <a:r>
              <a:rPr lang="es-MX" sz="1300" spc="-10" dirty="0" smtClean="0">
                <a:solidFill>
                  <a:srgbClr val="FFFFFF"/>
                </a:solidFill>
                <a:latin typeface="Arial"/>
                <a:cs typeface="Arial"/>
              </a:rPr>
              <a:t>, </a:t>
            </a:r>
            <a:r>
              <a:rPr lang="es-MX" sz="1300" spc="-10" dirty="0">
                <a:solidFill>
                  <a:srgbClr val="FFFFFF"/>
                </a:solidFill>
                <a:latin typeface="Arial"/>
                <a:cs typeface="Arial"/>
              </a:rPr>
              <a:t>protección facial u ocular, </a:t>
            </a:r>
            <a:endParaRPr lang="es-MX" sz="1300" spc="-10" dirty="0" smtClean="0">
              <a:solidFill>
                <a:srgbClr val="FFFFFF"/>
              </a:solidFill>
              <a:latin typeface="Arial"/>
              <a:cs typeface="Arial"/>
            </a:endParaRPr>
          </a:p>
          <a:p>
            <a:pPr marL="298450" marR="146685" indent="-285750">
              <a:lnSpc>
                <a:spcPct val="100000"/>
              </a:lnSpc>
              <a:spcBef>
                <a:spcPts val="1085"/>
              </a:spcBef>
              <a:buFont typeface="Arial" panose="020B0604020202020204" pitchFamily="34" charset="0"/>
              <a:buChar char="•"/>
            </a:pPr>
            <a:r>
              <a:rPr lang="es-MX" sz="1300" spc="-10" dirty="0" smtClean="0">
                <a:solidFill>
                  <a:srgbClr val="FFFFFF"/>
                </a:solidFill>
                <a:latin typeface="Arial"/>
                <a:cs typeface="Arial"/>
              </a:rPr>
              <a:t>Lavado </a:t>
            </a:r>
            <a:r>
              <a:rPr lang="es-MX" sz="1300" spc="-10" dirty="0">
                <a:solidFill>
                  <a:srgbClr val="FFFFFF"/>
                </a:solidFill>
                <a:latin typeface="Arial"/>
                <a:cs typeface="Arial"/>
              </a:rPr>
              <a:t>frecuente de manos, no compartir utensilios de cocina, </a:t>
            </a:r>
            <a:endParaRPr lang="es-MX" sz="1300" spc="-10" dirty="0" smtClean="0">
              <a:solidFill>
                <a:srgbClr val="FFFFFF"/>
              </a:solidFill>
              <a:latin typeface="Arial"/>
              <a:cs typeface="Arial"/>
            </a:endParaRPr>
          </a:p>
          <a:p>
            <a:pPr marL="298450" marR="146685" indent="-285750">
              <a:lnSpc>
                <a:spcPct val="100000"/>
              </a:lnSpc>
              <a:spcBef>
                <a:spcPts val="1085"/>
              </a:spcBef>
              <a:buFont typeface="Arial" panose="020B0604020202020204" pitchFamily="34" charset="0"/>
              <a:buChar char="•"/>
            </a:pPr>
            <a:r>
              <a:rPr lang="es-MX" sz="1300" spc="-10" dirty="0" smtClean="0">
                <a:solidFill>
                  <a:srgbClr val="FFFFFF"/>
                </a:solidFill>
                <a:latin typeface="Arial"/>
                <a:cs typeface="Arial"/>
              </a:rPr>
              <a:t>Lavado </a:t>
            </a:r>
            <a:r>
              <a:rPr lang="es-MX" sz="1300" spc="-10" dirty="0">
                <a:solidFill>
                  <a:srgbClr val="FFFFFF"/>
                </a:solidFill>
                <a:latin typeface="Arial"/>
                <a:cs typeface="Arial"/>
              </a:rPr>
              <a:t>frecuente sábanas sin sacudirlas de manera previa, </a:t>
            </a:r>
            <a:endParaRPr lang="es-MX" sz="1300" spc="-10" dirty="0" smtClean="0">
              <a:solidFill>
                <a:srgbClr val="FFFFFF"/>
              </a:solidFill>
              <a:latin typeface="Arial"/>
              <a:cs typeface="Arial"/>
            </a:endParaRPr>
          </a:p>
          <a:p>
            <a:pPr marL="298450" marR="146685" indent="-285750">
              <a:lnSpc>
                <a:spcPct val="100000"/>
              </a:lnSpc>
              <a:spcBef>
                <a:spcPts val="1085"/>
              </a:spcBef>
              <a:buFont typeface="Arial" panose="020B0604020202020204" pitchFamily="34" charset="0"/>
              <a:buChar char="•"/>
            </a:pPr>
            <a:r>
              <a:rPr lang="es-MX" sz="1300" spc="-10" dirty="0" smtClean="0">
                <a:solidFill>
                  <a:srgbClr val="FFFFFF"/>
                </a:solidFill>
                <a:latin typeface="Arial"/>
                <a:cs typeface="Arial"/>
              </a:rPr>
              <a:t>Lavado </a:t>
            </a:r>
            <a:r>
              <a:rPr lang="es-MX" sz="1300" spc="-10" dirty="0">
                <a:solidFill>
                  <a:srgbClr val="FFFFFF"/>
                </a:solidFill>
                <a:latin typeface="Arial"/>
                <a:cs typeface="Arial"/>
              </a:rPr>
              <a:t>diario de ropa de cama, limpieza y desinfección frecuente de superficies y objetos que hayan </a:t>
            </a:r>
            <a:r>
              <a:rPr lang="es-MX" sz="1300" spc="-10" dirty="0" smtClean="0">
                <a:solidFill>
                  <a:srgbClr val="FFFFFF"/>
                </a:solidFill>
                <a:latin typeface="Arial"/>
                <a:cs typeface="Arial"/>
              </a:rPr>
              <a:t>compartido.</a:t>
            </a:r>
          </a:p>
          <a:p>
            <a:pPr marL="298450" marR="146685" indent="-285750">
              <a:lnSpc>
                <a:spcPct val="100000"/>
              </a:lnSpc>
              <a:spcBef>
                <a:spcPts val="1085"/>
              </a:spcBef>
              <a:buFont typeface="Arial" panose="020B0604020202020204" pitchFamily="34" charset="0"/>
              <a:buChar char="•"/>
            </a:pPr>
            <a:r>
              <a:rPr lang="es-MX" sz="1300" spc="-10" dirty="0" smtClean="0">
                <a:solidFill>
                  <a:srgbClr val="FFFFFF"/>
                </a:solidFill>
                <a:latin typeface="Arial"/>
                <a:cs typeface="Arial"/>
              </a:rPr>
              <a:t>Procurar el uso de baño separado, estar aislado en recámara separada.</a:t>
            </a:r>
          </a:p>
          <a:p>
            <a:pPr marL="298450" marR="146685" indent="-285750">
              <a:lnSpc>
                <a:spcPct val="100000"/>
              </a:lnSpc>
              <a:spcBef>
                <a:spcPts val="1085"/>
              </a:spcBef>
              <a:buFont typeface="Arial" panose="020B0604020202020204" pitchFamily="34" charset="0"/>
              <a:buChar char="•"/>
            </a:pPr>
            <a:r>
              <a:rPr lang="es-MX" sz="1300" spc="-10" dirty="0" smtClean="0">
                <a:solidFill>
                  <a:srgbClr val="FFFFFF"/>
                </a:solidFill>
                <a:latin typeface="Arial"/>
                <a:cs typeface="Arial"/>
              </a:rPr>
              <a:t>Limpieza a profundidad de las áreas dónde estuvo la persona, primero con agua y jabón, después limpiar los excesos con agua, y posterior con solución de hipoclorito de sodio al 0.5%</a:t>
            </a:r>
            <a:endParaRPr sz="1300" spc="-10" dirty="0">
              <a:solidFill>
                <a:srgbClr val="FFFFFF"/>
              </a:solidFill>
              <a:latin typeface="Arial"/>
              <a:cs typeface="Arial"/>
            </a:endParaRPr>
          </a:p>
        </p:txBody>
      </p:sp>
      <p:sp>
        <p:nvSpPr>
          <p:cNvPr id="23" name="object 14"/>
          <p:cNvSpPr/>
          <p:nvPr/>
        </p:nvSpPr>
        <p:spPr>
          <a:xfrm>
            <a:off x="8638031" y="842772"/>
            <a:ext cx="0" cy="184785"/>
          </a:xfrm>
          <a:custGeom>
            <a:avLst/>
            <a:gdLst/>
            <a:ahLst/>
            <a:cxnLst/>
            <a:rect l="l" t="t" r="r" b="b"/>
            <a:pathLst>
              <a:path h="184784">
                <a:moveTo>
                  <a:pt x="0" y="0"/>
                </a:moveTo>
                <a:lnTo>
                  <a:pt x="0" y="184657"/>
                </a:lnTo>
              </a:path>
            </a:pathLst>
          </a:custGeom>
          <a:ln w="6096">
            <a:solidFill>
              <a:srgbClr val="FFFFFF"/>
            </a:solidFill>
          </a:ln>
        </p:spPr>
        <p:txBody>
          <a:bodyPr wrap="square" lIns="0" tIns="0" rIns="0" bIns="0" rtlCol="0"/>
          <a:lstStyle/>
          <a:p>
            <a:endParaRPr/>
          </a:p>
        </p:txBody>
      </p:sp>
      <p:sp>
        <p:nvSpPr>
          <p:cNvPr id="24" name="object 15"/>
          <p:cNvSpPr txBox="1"/>
          <p:nvPr/>
        </p:nvSpPr>
        <p:spPr>
          <a:xfrm>
            <a:off x="8162924" y="533400"/>
            <a:ext cx="3311017" cy="492443"/>
          </a:xfrm>
          <a:prstGeom prst="rect">
            <a:avLst/>
          </a:prstGeom>
        </p:spPr>
        <p:txBody>
          <a:bodyPr vert="horz" wrap="square" lIns="0" tIns="12700" rIns="0" bIns="0" rtlCol="0">
            <a:spAutoFit/>
          </a:bodyPr>
          <a:lstStyle/>
          <a:p>
            <a:pPr>
              <a:lnSpc>
                <a:spcPct val="100000"/>
              </a:lnSpc>
              <a:spcBef>
                <a:spcPts val="100"/>
              </a:spcBef>
              <a:tabLst>
                <a:tab pos="836294" algn="l"/>
                <a:tab pos="1703070" algn="l"/>
              </a:tabLst>
            </a:pPr>
            <a:r>
              <a:rPr lang="es-MX" sz="1200" b="1" dirty="0" smtClean="0">
                <a:solidFill>
                  <a:srgbClr val="FFFFFF"/>
                </a:solidFill>
                <a:latin typeface="Arial"/>
                <a:cs typeface="Arial"/>
              </a:rPr>
              <a:t>Sana Distancia</a:t>
            </a:r>
            <a:endParaRPr sz="1200" dirty="0">
              <a:latin typeface="Arial"/>
              <a:cs typeface="Arial"/>
            </a:endParaRPr>
          </a:p>
          <a:p>
            <a:pPr marL="19685">
              <a:lnSpc>
                <a:spcPct val="100000"/>
              </a:lnSpc>
              <a:spcBef>
                <a:spcPts val="1110"/>
              </a:spcBef>
              <a:tabLst>
                <a:tab pos="618490" algn="l"/>
              </a:tabLst>
            </a:pPr>
            <a:r>
              <a:rPr sz="1000" dirty="0" smtClean="0">
                <a:solidFill>
                  <a:srgbClr val="FFFFFF"/>
                </a:solidFill>
                <a:latin typeface="Arial"/>
                <a:cs typeface="Arial"/>
              </a:rPr>
              <a:t>Of</a:t>
            </a:r>
            <a:r>
              <a:rPr lang="es-MX" sz="1000" dirty="0" err="1" smtClean="0">
                <a:solidFill>
                  <a:srgbClr val="FFFFFF"/>
                </a:solidFill>
                <a:latin typeface="Arial"/>
                <a:cs typeface="Arial"/>
              </a:rPr>
              <a:t>icina</a:t>
            </a:r>
            <a:r>
              <a:rPr lang="es-MX" sz="1000" dirty="0" smtClean="0">
                <a:solidFill>
                  <a:srgbClr val="FFFFFF"/>
                </a:solidFill>
                <a:latin typeface="Arial"/>
                <a:cs typeface="Arial"/>
              </a:rPr>
              <a:t>    Obra: </a:t>
            </a:r>
            <a:r>
              <a:rPr lang="es-MX" sz="1000" spc="-5" dirty="0">
                <a:solidFill>
                  <a:srgbClr val="FFFFFF"/>
                </a:solidFill>
                <a:latin typeface="Arial"/>
                <a:cs typeface="Arial"/>
              </a:rPr>
              <a:t>Cielo Abierto - Edificación</a:t>
            </a:r>
            <a:endParaRPr sz="1000" dirty="0">
              <a:latin typeface="Arial"/>
              <a:cs typeface="Arial"/>
            </a:endParaRPr>
          </a:p>
        </p:txBody>
      </p:sp>
      <p:sp>
        <p:nvSpPr>
          <p:cNvPr id="17" name="object 57"/>
          <p:cNvSpPr/>
          <p:nvPr/>
        </p:nvSpPr>
        <p:spPr>
          <a:xfrm>
            <a:off x="9659111" y="179831"/>
            <a:ext cx="777240" cy="231775"/>
          </a:xfrm>
          <a:custGeom>
            <a:avLst/>
            <a:gdLst/>
            <a:ahLst/>
            <a:cxnLst/>
            <a:rect l="l" t="t" r="r" b="b"/>
            <a:pathLst>
              <a:path w="777240" h="231775">
                <a:moveTo>
                  <a:pt x="0" y="0"/>
                </a:moveTo>
                <a:lnTo>
                  <a:pt x="714629" y="0"/>
                </a:lnTo>
                <a:lnTo>
                  <a:pt x="777240" y="115823"/>
                </a:lnTo>
                <a:lnTo>
                  <a:pt x="714629" y="231647"/>
                </a:lnTo>
                <a:lnTo>
                  <a:pt x="0" y="231647"/>
                </a:lnTo>
                <a:lnTo>
                  <a:pt x="62611" y="115823"/>
                </a:lnTo>
                <a:lnTo>
                  <a:pt x="0" y="0"/>
                </a:lnTo>
                <a:close/>
              </a:path>
            </a:pathLst>
          </a:custGeom>
          <a:ln w="6096">
            <a:solidFill>
              <a:srgbClr val="FFFFFF"/>
            </a:solidFill>
          </a:ln>
        </p:spPr>
        <p:txBody>
          <a:bodyPr wrap="square" lIns="0" tIns="0" rIns="0" bIns="0" rtlCol="0"/>
          <a:lstStyle/>
          <a:p>
            <a:endParaRPr/>
          </a:p>
        </p:txBody>
      </p:sp>
      <p:sp>
        <p:nvSpPr>
          <p:cNvPr id="18" name="object 58"/>
          <p:cNvSpPr txBox="1"/>
          <p:nvPr/>
        </p:nvSpPr>
        <p:spPr>
          <a:xfrm>
            <a:off x="9755505" y="219583"/>
            <a:ext cx="611758" cy="135935"/>
          </a:xfrm>
          <a:prstGeom prst="rect">
            <a:avLst/>
          </a:prstGeom>
        </p:spPr>
        <p:txBody>
          <a:bodyPr vert="horz" wrap="square" lIns="0" tIns="12700" rIns="0" bIns="0" rtlCol="0">
            <a:spAutoFit/>
          </a:bodyPr>
          <a:lstStyle/>
          <a:p>
            <a:pPr marL="12700">
              <a:lnSpc>
                <a:spcPct val="100000"/>
              </a:lnSpc>
              <a:spcBef>
                <a:spcPts val="100"/>
              </a:spcBef>
            </a:pPr>
            <a:r>
              <a:rPr lang="es-MX" sz="800" dirty="0" smtClean="0">
                <a:solidFill>
                  <a:srgbClr val="FFFFFF"/>
                </a:solidFill>
                <a:latin typeface="Arial"/>
                <a:cs typeface="Arial"/>
              </a:rPr>
              <a:t>En el trabajo</a:t>
            </a:r>
            <a:endParaRPr sz="800" dirty="0">
              <a:latin typeface="Arial"/>
              <a:cs typeface="Arial"/>
            </a:endParaRPr>
          </a:p>
        </p:txBody>
      </p:sp>
      <p:sp>
        <p:nvSpPr>
          <p:cNvPr id="19" name="object 59"/>
          <p:cNvSpPr/>
          <p:nvPr/>
        </p:nvSpPr>
        <p:spPr>
          <a:xfrm>
            <a:off x="10395204" y="179831"/>
            <a:ext cx="883919" cy="231775"/>
          </a:xfrm>
          <a:custGeom>
            <a:avLst/>
            <a:gdLst/>
            <a:ahLst/>
            <a:cxnLst/>
            <a:rect l="l" t="t" r="r" b="b"/>
            <a:pathLst>
              <a:path w="883920" h="231775">
                <a:moveTo>
                  <a:pt x="0" y="0"/>
                </a:moveTo>
                <a:lnTo>
                  <a:pt x="821309" y="0"/>
                </a:lnTo>
                <a:lnTo>
                  <a:pt x="883919" y="115823"/>
                </a:lnTo>
                <a:lnTo>
                  <a:pt x="821309" y="231647"/>
                </a:lnTo>
                <a:lnTo>
                  <a:pt x="0" y="231647"/>
                </a:lnTo>
                <a:lnTo>
                  <a:pt x="62611" y="115823"/>
                </a:lnTo>
                <a:lnTo>
                  <a:pt x="0" y="0"/>
                </a:lnTo>
                <a:close/>
              </a:path>
            </a:pathLst>
          </a:custGeom>
          <a:ln w="6095">
            <a:solidFill>
              <a:srgbClr val="FFFFFF"/>
            </a:solidFill>
          </a:ln>
        </p:spPr>
        <p:txBody>
          <a:bodyPr wrap="square" lIns="0" tIns="0" rIns="0" bIns="0" rtlCol="0"/>
          <a:lstStyle/>
          <a:p>
            <a:endParaRPr/>
          </a:p>
        </p:txBody>
      </p:sp>
      <p:sp>
        <p:nvSpPr>
          <p:cNvPr id="20" name="object 60"/>
          <p:cNvSpPr txBox="1"/>
          <p:nvPr/>
        </p:nvSpPr>
        <p:spPr>
          <a:xfrm>
            <a:off x="10476992" y="219583"/>
            <a:ext cx="830072" cy="135935"/>
          </a:xfrm>
          <a:prstGeom prst="rect">
            <a:avLst/>
          </a:prstGeom>
        </p:spPr>
        <p:txBody>
          <a:bodyPr vert="horz" wrap="square" lIns="0" tIns="12700" rIns="0" bIns="0" rtlCol="0">
            <a:spAutoFit/>
          </a:bodyPr>
          <a:lstStyle/>
          <a:p>
            <a:pPr marL="12700">
              <a:lnSpc>
                <a:spcPct val="100000"/>
              </a:lnSpc>
              <a:spcBef>
                <a:spcPts val="100"/>
              </a:spcBef>
            </a:pPr>
            <a:r>
              <a:rPr lang="es-MX" sz="800" dirty="0" smtClean="0">
                <a:solidFill>
                  <a:srgbClr val="FFFFFF"/>
                </a:solidFill>
                <a:latin typeface="Arial"/>
                <a:cs typeface="Arial"/>
              </a:rPr>
              <a:t>Áreas comunes</a:t>
            </a:r>
            <a:endParaRPr sz="800" dirty="0">
              <a:latin typeface="Arial"/>
              <a:cs typeface="Arial"/>
            </a:endParaRPr>
          </a:p>
        </p:txBody>
      </p:sp>
      <p:sp>
        <p:nvSpPr>
          <p:cNvPr id="21" name="object 63"/>
          <p:cNvSpPr/>
          <p:nvPr/>
        </p:nvSpPr>
        <p:spPr>
          <a:xfrm>
            <a:off x="8185404" y="179831"/>
            <a:ext cx="779145" cy="231775"/>
          </a:xfrm>
          <a:custGeom>
            <a:avLst/>
            <a:gdLst/>
            <a:ahLst/>
            <a:cxnLst/>
            <a:rect l="l" t="t" r="r" b="b"/>
            <a:pathLst>
              <a:path w="779145" h="231775">
                <a:moveTo>
                  <a:pt x="713105" y="0"/>
                </a:moveTo>
                <a:lnTo>
                  <a:pt x="0" y="0"/>
                </a:lnTo>
                <a:lnTo>
                  <a:pt x="0" y="231647"/>
                </a:lnTo>
                <a:lnTo>
                  <a:pt x="713105" y="231647"/>
                </a:lnTo>
                <a:lnTo>
                  <a:pt x="778764" y="115823"/>
                </a:lnTo>
                <a:lnTo>
                  <a:pt x="713105" y="0"/>
                </a:lnTo>
                <a:close/>
              </a:path>
            </a:pathLst>
          </a:custGeom>
          <a:solidFill>
            <a:srgbClr val="FFFFFF"/>
          </a:solidFill>
        </p:spPr>
        <p:txBody>
          <a:bodyPr wrap="square" lIns="0" tIns="0" rIns="0" bIns="0" rtlCol="0"/>
          <a:lstStyle/>
          <a:p>
            <a:endParaRPr/>
          </a:p>
        </p:txBody>
      </p:sp>
      <p:sp>
        <p:nvSpPr>
          <p:cNvPr id="22" name="object 64"/>
          <p:cNvSpPr/>
          <p:nvPr/>
        </p:nvSpPr>
        <p:spPr>
          <a:xfrm>
            <a:off x="8185404" y="179831"/>
            <a:ext cx="779145" cy="231775"/>
          </a:xfrm>
          <a:custGeom>
            <a:avLst/>
            <a:gdLst/>
            <a:ahLst/>
            <a:cxnLst/>
            <a:rect l="l" t="t" r="r" b="b"/>
            <a:pathLst>
              <a:path w="779145" h="231775">
                <a:moveTo>
                  <a:pt x="0" y="0"/>
                </a:moveTo>
                <a:lnTo>
                  <a:pt x="713105" y="0"/>
                </a:lnTo>
                <a:lnTo>
                  <a:pt x="778764" y="115823"/>
                </a:lnTo>
                <a:lnTo>
                  <a:pt x="713105" y="231647"/>
                </a:lnTo>
                <a:lnTo>
                  <a:pt x="0" y="231647"/>
                </a:lnTo>
                <a:lnTo>
                  <a:pt x="0" y="0"/>
                </a:lnTo>
                <a:close/>
              </a:path>
            </a:pathLst>
          </a:custGeom>
          <a:ln w="6096">
            <a:solidFill>
              <a:srgbClr val="FFFFFF"/>
            </a:solidFill>
          </a:ln>
        </p:spPr>
        <p:txBody>
          <a:bodyPr wrap="square" lIns="0" tIns="0" rIns="0" bIns="0" rtlCol="0"/>
          <a:lstStyle/>
          <a:p>
            <a:endParaRPr/>
          </a:p>
        </p:txBody>
      </p:sp>
      <p:sp>
        <p:nvSpPr>
          <p:cNvPr id="29" name="object 65"/>
          <p:cNvSpPr/>
          <p:nvPr/>
        </p:nvSpPr>
        <p:spPr>
          <a:xfrm>
            <a:off x="8921495" y="179831"/>
            <a:ext cx="779145" cy="231775"/>
          </a:xfrm>
          <a:custGeom>
            <a:avLst/>
            <a:gdLst/>
            <a:ahLst/>
            <a:cxnLst/>
            <a:rect l="l" t="t" r="r" b="b"/>
            <a:pathLst>
              <a:path w="779145" h="231775">
                <a:moveTo>
                  <a:pt x="0" y="0"/>
                </a:moveTo>
                <a:lnTo>
                  <a:pt x="716153" y="0"/>
                </a:lnTo>
                <a:lnTo>
                  <a:pt x="778764" y="115823"/>
                </a:lnTo>
                <a:lnTo>
                  <a:pt x="716153" y="231647"/>
                </a:lnTo>
                <a:lnTo>
                  <a:pt x="0" y="231647"/>
                </a:lnTo>
                <a:lnTo>
                  <a:pt x="62611" y="115823"/>
                </a:lnTo>
                <a:lnTo>
                  <a:pt x="0" y="0"/>
                </a:lnTo>
                <a:close/>
              </a:path>
            </a:pathLst>
          </a:custGeom>
          <a:ln w="6096">
            <a:solidFill>
              <a:srgbClr val="FFFFFF"/>
            </a:solidFill>
          </a:ln>
        </p:spPr>
        <p:txBody>
          <a:bodyPr wrap="square" lIns="0" tIns="0" rIns="0" bIns="0" rtlCol="0"/>
          <a:lstStyle/>
          <a:p>
            <a:endParaRPr/>
          </a:p>
        </p:txBody>
      </p:sp>
      <p:sp>
        <p:nvSpPr>
          <p:cNvPr id="30" name="object 67"/>
          <p:cNvSpPr txBox="1"/>
          <p:nvPr/>
        </p:nvSpPr>
        <p:spPr>
          <a:xfrm>
            <a:off x="8229600" y="219583"/>
            <a:ext cx="662939" cy="135935"/>
          </a:xfrm>
          <a:prstGeom prst="rect">
            <a:avLst/>
          </a:prstGeom>
        </p:spPr>
        <p:txBody>
          <a:bodyPr vert="horz" wrap="square" lIns="0" tIns="12700" rIns="0" bIns="0" rtlCol="0">
            <a:spAutoFit/>
          </a:bodyPr>
          <a:lstStyle/>
          <a:p>
            <a:pPr>
              <a:lnSpc>
                <a:spcPct val="100000"/>
              </a:lnSpc>
              <a:spcBef>
                <a:spcPts val="100"/>
              </a:spcBef>
              <a:tabLst>
                <a:tab pos="836294" algn="l"/>
              </a:tabLst>
            </a:pPr>
            <a:r>
              <a:rPr lang="es-MX" sz="800" b="1" spc="-5" dirty="0" smtClean="0">
                <a:latin typeface="Arial"/>
                <a:cs typeface="Arial"/>
              </a:rPr>
              <a:t>Previo</a:t>
            </a:r>
            <a:endParaRPr sz="1000" dirty="0">
              <a:latin typeface="Arial"/>
              <a:cs typeface="Arial"/>
            </a:endParaRPr>
          </a:p>
        </p:txBody>
      </p:sp>
      <p:sp>
        <p:nvSpPr>
          <p:cNvPr id="36" name="object 58"/>
          <p:cNvSpPr txBox="1"/>
          <p:nvPr/>
        </p:nvSpPr>
        <p:spPr>
          <a:xfrm>
            <a:off x="9065642" y="228600"/>
            <a:ext cx="611758" cy="135935"/>
          </a:xfrm>
          <a:prstGeom prst="rect">
            <a:avLst/>
          </a:prstGeom>
        </p:spPr>
        <p:txBody>
          <a:bodyPr vert="horz" wrap="square" lIns="0" tIns="12700" rIns="0" bIns="0" rtlCol="0">
            <a:spAutoFit/>
          </a:bodyPr>
          <a:lstStyle/>
          <a:p>
            <a:pPr marL="12700">
              <a:lnSpc>
                <a:spcPct val="100000"/>
              </a:lnSpc>
              <a:spcBef>
                <a:spcPts val="100"/>
              </a:spcBef>
            </a:pPr>
            <a:r>
              <a:rPr lang="es-MX" sz="800" dirty="0" smtClean="0">
                <a:solidFill>
                  <a:srgbClr val="FFFFFF"/>
                </a:solidFill>
                <a:latin typeface="Arial"/>
                <a:cs typeface="Arial"/>
              </a:rPr>
              <a:t>Traslados</a:t>
            </a:r>
            <a:endParaRPr sz="800" dirty="0">
              <a:latin typeface="Arial"/>
              <a:cs typeface="Arial"/>
            </a:endParaRPr>
          </a:p>
        </p:txBody>
      </p:sp>
      <p:grpSp>
        <p:nvGrpSpPr>
          <p:cNvPr id="25" name="Grupo 24"/>
          <p:cNvGrpSpPr/>
          <p:nvPr/>
        </p:nvGrpSpPr>
        <p:grpSpPr>
          <a:xfrm>
            <a:off x="8153400" y="515470"/>
            <a:ext cx="1600200" cy="304800"/>
            <a:chOff x="6153150" y="82890"/>
            <a:chExt cx="1600200" cy="304800"/>
          </a:xfrm>
        </p:grpSpPr>
        <p:sp>
          <p:nvSpPr>
            <p:cNvPr id="26" name="Rectángulo redondeado 25"/>
            <p:cNvSpPr/>
            <p:nvPr/>
          </p:nvSpPr>
          <p:spPr>
            <a:xfrm>
              <a:off x="6153150" y="82890"/>
              <a:ext cx="1600200" cy="304800"/>
            </a:xfrm>
            <a:prstGeom prst="roundRect">
              <a:avLst/>
            </a:prstGeom>
            <a:solidFill>
              <a:srgbClr val="CC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sz="1400" dirty="0" smtClean="0"/>
                <a:t>Administrativas</a:t>
              </a:r>
              <a:endParaRPr lang="es-MX" sz="1400" dirty="0"/>
            </a:p>
          </p:txBody>
        </p:sp>
        <p:pic>
          <p:nvPicPr>
            <p:cNvPr id="27" name="Imagen 2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84462" y="90014"/>
              <a:ext cx="202364" cy="269818"/>
            </a:xfrm>
            <a:prstGeom prst="rect">
              <a:avLst/>
            </a:prstGeom>
          </p:spPr>
        </p:pic>
      </p:grpSp>
      <p:sp>
        <p:nvSpPr>
          <p:cNvPr id="32" name="CuadroTexto 31"/>
          <p:cNvSpPr txBox="1"/>
          <p:nvPr/>
        </p:nvSpPr>
        <p:spPr>
          <a:xfrm>
            <a:off x="304800" y="685800"/>
            <a:ext cx="6918296" cy="523220"/>
          </a:xfrm>
          <a:prstGeom prst="rect">
            <a:avLst/>
          </a:prstGeom>
          <a:noFill/>
        </p:spPr>
        <p:txBody>
          <a:bodyPr wrap="square" rtlCol="0">
            <a:spAutoFit/>
          </a:bodyPr>
          <a:lstStyle/>
          <a:p>
            <a:r>
              <a:rPr lang="es-MX" sz="1400" b="1" i="1" dirty="0" smtClean="0"/>
              <a:t>Fuente: CLIMSS</a:t>
            </a:r>
          </a:p>
          <a:p>
            <a:r>
              <a:rPr lang="es-ES" sz="1400" b="1" i="1" dirty="0"/>
              <a:t>RECOMENDACIONES PARA UN RETORNO SEGURO AL TRABAJO ANTE COVID </a:t>
            </a:r>
            <a:r>
              <a:rPr lang="es-ES" sz="1400" b="1" i="1" dirty="0" smtClean="0"/>
              <a:t>19</a:t>
            </a:r>
            <a:endParaRPr lang="es-MX" sz="1400" b="1" i="1" dirty="0"/>
          </a:p>
        </p:txBody>
      </p:sp>
      <p:sp>
        <p:nvSpPr>
          <p:cNvPr id="33" name="Rectángulo 32"/>
          <p:cNvSpPr/>
          <p:nvPr/>
        </p:nvSpPr>
        <p:spPr>
          <a:xfrm>
            <a:off x="357389" y="1314062"/>
            <a:ext cx="7415011" cy="646331"/>
          </a:xfrm>
          <a:prstGeom prst="rect">
            <a:avLst/>
          </a:prstGeom>
        </p:spPr>
        <p:txBody>
          <a:bodyPr wrap="square">
            <a:spAutoFit/>
          </a:bodyPr>
          <a:lstStyle/>
          <a:p>
            <a:r>
              <a:rPr lang="es-ES" b="1" dirty="0">
                <a:solidFill>
                  <a:srgbClr val="212121"/>
                </a:solidFill>
                <a:latin typeface="Gotham Book Regular"/>
              </a:rPr>
              <a:t>Caso </a:t>
            </a:r>
            <a:r>
              <a:rPr lang="es-ES" b="1" dirty="0" smtClean="0">
                <a:solidFill>
                  <a:srgbClr val="212121"/>
                </a:solidFill>
                <a:latin typeface="Gotham Book Regular"/>
              </a:rPr>
              <a:t>sospechoso o confirmado</a:t>
            </a:r>
            <a:r>
              <a:rPr lang="es-ES" dirty="0"/>
              <a:t/>
            </a:r>
            <a:br>
              <a:rPr lang="es-ES" dirty="0"/>
            </a:br>
            <a:endParaRPr lang="es-ES" dirty="0"/>
          </a:p>
        </p:txBody>
      </p:sp>
      <p:sp>
        <p:nvSpPr>
          <p:cNvPr id="34" name="Rectángulo 33"/>
          <p:cNvSpPr/>
          <p:nvPr/>
        </p:nvSpPr>
        <p:spPr>
          <a:xfrm>
            <a:off x="1371600" y="5685390"/>
            <a:ext cx="6400800" cy="646331"/>
          </a:xfrm>
          <a:prstGeom prst="rect">
            <a:avLst/>
          </a:prstGeom>
        </p:spPr>
        <p:txBody>
          <a:bodyPr wrap="square">
            <a:spAutoFit/>
          </a:bodyPr>
          <a:lstStyle/>
          <a:p>
            <a:r>
              <a:rPr lang="es-ES" b="1" dirty="0" smtClean="0">
                <a:solidFill>
                  <a:srgbClr val="212121"/>
                </a:solidFill>
                <a:latin typeface="Gotham Book Regular"/>
              </a:rPr>
              <a:t>Promover que estas personas soliciten asesoría al 911 que proporciona el sistema de salud.</a:t>
            </a:r>
            <a:endParaRPr lang="es-ES" dirty="0"/>
          </a:p>
        </p:txBody>
      </p:sp>
      <p:sp>
        <p:nvSpPr>
          <p:cNvPr id="28" name="CuadroTexto 27"/>
          <p:cNvSpPr txBox="1"/>
          <p:nvPr/>
        </p:nvSpPr>
        <p:spPr>
          <a:xfrm rot="18830416">
            <a:off x="1284309" y="3409005"/>
            <a:ext cx="4419600" cy="584775"/>
          </a:xfrm>
          <a:prstGeom prst="rect">
            <a:avLst/>
          </a:prstGeom>
          <a:noFill/>
        </p:spPr>
        <p:txBody>
          <a:bodyPr wrap="square" rtlCol="0">
            <a:spAutoFit/>
          </a:bodyPr>
          <a:lstStyle/>
          <a:p>
            <a:pPr algn="ctr"/>
            <a:r>
              <a:rPr lang="es-MX" sz="3200" dirty="0" smtClean="0">
                <a:solidFill>
                  <a:schemeClr val="bg1">
                    <a:lumMod val="75000"/>
                  </a:schemeClr>
                </a:solidFill>
              </a:rPr>
              <a:t>COLOCAR EVIDENCIA</a:t>
            </a:r>
            <a:endParaRPr lang="es-MX" sz="3200" dirty="0">
              <a:solidFill>
                <a:schemeClr val="bg1">
                  <a:lumMod val="75000"/>
                </a:schemeClr>
              </a:solidFill>
            </a:endParaRPr>
          </a:p>
        </p:txBody>
      </p:sp>
    </p:spTree>
    <p:extLst>
      <p:ext uri="{BB962C8B-B14F-4D97-AF65-F5344CB8AC3E}">
        <p14:creationId xmlns:p14="http://schemas.microsoft.com/office/powerpoint/2010/main" val="18831784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a:spLocks noGrp="1"/>
          </p:cNvSpPr>
          <p:nvPr>
            <p:ph type="title"/>
          </p:nvPr>
        </p:nvSpPr>
        <p:spPr>
          <a:xfrm>
            <a:off x="457200" y="228600"/>
            <a:ext cx="11277600" cy="1243930"/>
          </a:xfrm>
          <a:prstGeom prst="rect">
            <a:avLst/>
          </a:prstGeom>
        </p:spPr>
        <p:txBody>
          <a:bodyPr vert="horz" wrap="square" lIns="0" tIns="12700" rIns="0" bIns="0" rtlCol="0">
            <a:spAutoFit/>
          </a:bodyPr>
          <a:lstStyle/>
          <a:p>
            <a:pPr rtl="0" fontAlgn="base"/>
            <a:r>
              <a:rPr lang="es-MX" sz="4000" spc="-5" dirty="0" smtClean="0">
                <a:solidFill>
                  <a:schemeClr val="bg1"/>
                </a:solidFill>
              </a:rPr>
              <a:t>Mejores prácticas</a:t>
            </a:r>
            <a:br>
              <a:rPr lang="es-MX" sz="4000" spc="-5" dirty="0" smtClean="0">
                <a:solidFill>
                  <a:schemeClr val="bg1"/>
                </a:solidFill>
              </a:rPr>
            </a:br>
            <a:r>
              <a:rPr lang="es-MX" sz="4000" spc="-5" dirty="0" smtClean="0">
                <a:solidFill>
                  <a:schemeClr val="bg1"/>
                </a:solidFill>
              </a:rPr>
              <a:t>Traslados y acceso a instalaciones</a:t>
            </a:r>
            <a:endParaRPr sz="2000" dirty="0">
              <a:solidFill>
                <a:schemeClr val="bg1"/>
              </a:solidFill>
            </a:endParaRPr>
          </a:p>
        </p:txBody>
      </p:sp>
      <p:sp>
        <p:nvSpPr>
          <p:cNvPr id="2" name="Rectángulo 1"/>
          <p:cNvSpPr/>
          <p:nvPr/>
        </p:nvSpPr>
        <p:spPr>
          <a:xfrm>
            <a:off x="533400" y="1752600"/>
            <a:ext cx="11125200" cy="3477875"/>
          </a:xfrm>
          <a:prstGeom prst="rect">
            <a:avLst/>
          </a:prstGeom>
        </p:spPr>
        <p:txBody>
          <a:bodyPr wrap="square">
            <a:spAutoFit/>
          </a:bodyPr>
          <a:lstStyle/>
          <a:p>
            <a:r>
              <a:rPr lang="es-MX" sz="2200" dirty="0">
                <a:solidFill>
                  <a:schemeClr val="bg1"/>
                </a:solidFill>
                <a:latin typeface="Georgia" panose="02040502050405020303" pitchFamily="18" charset="0"/>
              </a:rPr>
              <a:t>En la medida de lo posible proporcionar a los trabajadores el traslado a las instalaciones por medio de transporte proporcionado por la empresa. Si por alguna razón no es posible que los trabajadores se trasladen en autobuses patrocinados, permitir el acceso en horarios distinto de horas pico y capacitar sobre las medidas de prevención y sana distancia en el transporte público. </a:t>
            </a:r>
          </a:p>
          <a:p>
            <a:endParaRPr lang="es-MX" sz="2200" dirty="0">
              <a:solidFill>
                <a:schemeClr val="bg1"/>
              </a:solidFill>
              <a:latin typeface="Georgia" panose="02040502050405020303" pitchFamily="18" charset="0"/>
            </a:endParaRPr>
          </a:p>
          <a:p>
            <a:r>
              <a:rPr lang="es-MX" sz="2200" dirty="0">
                <a:solidFill>
                  <a:schemeClr val="bg1"/>
                </a:solidFill>
                <a:latin typeface="Georgia" panose="02040502050405020303" pitchFamily="18" charset="0"/>
              </a:rPr>
              <a:t>Fomentar el transporte privado, auto, bicicleta, motocicleta. </a:t>
            </a:r>
          </a:p>
          <a:p>
            <a:endParaRPr lang="es-MX" sz="2200" dirty="0">
              <a:solidFill>
                <a:schemeClr val="bg1"/>
              </a:solidFill>
              <a:latin typeface="Georgia" panose="02040502050405020303" pitchFamily="18" charset="0"/>
            </a:endParaRPr>
          </a:p>
          <a:p>
            <a:r>
              <a:rPr lang="es-MX" sz="2200" dirty="0">
                <a:solidFill>
                  <a:schemeClr val="bg1"/>
                </a:solidFill>
                <a:latin typeface="Georgia" panose="02040502050405020303" pitchFamily="18" charset="0"/>
              </a:rPr>
              <a:t>Espaciar los lugares de estacionamiento y permitir la entrada escalonada en diversos horarios a efecto de evitar conglomeraciones</a:t>
            </a:r>
            <a:r>
              <a:rPr lang="es-MX" sz="2200" dirty="0" smtClean="0">
                <a:solidFill>
                  <a:schemeClr val="bg1"/>
                </a:solidFill>
                <a:latin typeface="Georgia" panose="02040502050405020303" pitchFamily="18" charset="0"/>
              </a:rPr>
              <a:t>.</a:t>
            </a:r>
            <a:r>
              <a:rPr lang="es-ES" sz="2200" dirty="0">
                <a:solidFill>
                  <a:schemeClr val="bg1"/>
                </a:solidFill>
                <a:latin typeface="Georgia" panose="02040502050405020303" pitchFamily="18" charset="0"/>
              </a:rPr>
              <a:t> </a:t>
            </a:r>
            <a:endParaRPr lang="es-MX" sz="2200" dirty="0">
              <a:latin typeface="Georgia" panose="02040502050405020303" pitchFamily="18" charset="0"/>
            </a:endParaRPr>
          </a:p>
        </p:txBody>
      </p:sp>
    </p:spTree>
    <p:extLst>
      <p:ext uri="{BB962C8B-B14F-4D97-AF65-F5344CB8AC3E}">
        <p14:creationId xmlns:p14="http://schemas.microsoft.com/office/powerpoint/2010/main" val="834460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13419" y="285176"/>
            <a:ext cx="7387973" cy="396904"/>
          </a:xfrm>
          <a:prstGeom prst="rect">
            <a:avLst/>
          </a:prstGeom>
        </p:spPr>
        <p:txBody>
          <a:bodyPr vert="horz" wrap="square" lIns="0" tIns="12065" rIns="0" bIns="0" rtlCol="0">
            <a:spAutoFit/>
          </a:bodyPr>
          <a:lstStyle/>
          <a:p>
            <a:pPr marL="12700" marR="5080">
              <a:lnSpc>
                <a:spcPct val="100000"/>
              </a:lnSpc>
              <a:spcBef>
                <a:spcPts val="95"/>
              </a:spcBef>
            </a:pPr>
            <a:r>
              <a:rPr lang="es-MX" spc="-5" dirty="0" smtClean="0"/>
              <a:t>Medidas  de higiene en transporte público</a:t>
            </a:r>
            <a:endParaRPr spc="-10" dirty="0"/>
          </a:p>
        </p:txBody>
      </p:sp>
      <p:sp>
        <p:nvSpPr>
          <p:cNvPr id="3" name="object 3"/>
          <p:cNvSpPr txBox="1"/>
          <p:nvPr/>
        </p:nvSpPr>
        <p:spPr>
          <a:xfrm>
            <a:off x="8012964" y="1143000"/>
            <a:ext cx="4069533" cy="5609228"/>
          </a:xfrm>
          <a:prstGeom prst="rect">
            <a:avLst/>
          </a:prstGeom>
        </p:spPr>
        <p:txBody>
          <a:bodyPr vert="horz" wrap="square" lIns="0" tIns="12700" rIns="0" bIns="0" rtlCol="0">
            <a:spAutoFit/>
          </a:bodyPr>
          <a:lstStyle/>
          <a:p>
            <a:pPr marL="12700" marR="590550">
              <a:lnSpc>
                <a:spcPct val="100000"/>
              </a:lnSpc>
              <a:spcBef>
                <a:spcPts val="100"/>
              </a:spcBef>
            </a:pPr>
            <a:r>
              <a:rPr lang="es-MX" sz="1800" b="1" spc="-5" dirty="0" smtClean="0">
                <a:solidFill>
                  <a:srgbClr val="FFFFFF"/>
                </a:solidFill>
                <a:latin typeface="Arial"/>
                <a:cs typeface="Arial"/>
              </a:rPr>
              <a:t>Acciones</a:t>
            </a:r>
          </a:p>
          <a:p>
            <a:pPr marL="298450" marR="257175" indent="-285750">
              <a:lnSpc>
                <a:spcPct val="100000"/>
              </a:lnSpc>
              <a:spcBef>
                <a:spcPts val="810"/>
              </a:spcBef>
              <a:buFont typeface="Arial" panose="020B0604020202020204" pitchFamily="34" charset="0"/>
              <a:buChar char="•"/>
            </a:pPr>
            <a:r>
              <a:rPr lang="es-MX" sz="1300" spc="-5" dirty="0" smtClean="0">
                <a:solidFill>
                  <a:srgbClr val="FFFFFF"/>
                </a:solidFill>
                <a:latin typeface="Arial"/>
                <a:cs typeface="Arial"/>
              </a:rPr>
              <a:t>En la fila para el ingreso al transporte público procurar sana distancia de 1.5 </a:t>
            </a:r>
            <a:r>
              <a:rPr lang="es-MX" sz="1300" spc="-5" dirty="0" err="1" smtClean="0">
                <a:solidFill>
                  <a:srgbClr val="FFFFFF"/>
                </a:solidFill>
                <a:latin typeface="Arial"/>
                <a:cs typeface="Arial"/>
              </a:rPr>
              <a:t>mts</a:t>
            </a:r>
            <a:r>
              <a:rPr lang="es-MX" sz="1300" spc="-5" dirty="0" smtClean="0">
                <a:solidFill>
                  <a:srgbClr val="FFFFFF"/>
                </a:solidFill>
                <a:latin typeface="Arial"/>
                <a:cs typeface="Arial"/>
              </a:rPr>
              <a:t>. Usar </a:t>
            </a:r>
            <a:r>
              <a:rPr lang="es-MX" sz="1300" spc="-5" dirty="0" err="1" smtClean="0">
                <a:solidFill>
                  <a:srgbClr val="FFFFFF"/>
                </a:solidFill>
                <a:latin typeface="Arial"/>
                <a:cs typeface="Arial"/>
              </a:rPr>
              <a:t>cubrebocas</a:t>
            </a:r>
            <a:r>
              <a:rPr lang="es-MX" sz="1300" spc="-5" dirty="0" smtClean="0">
                <a:solidFill>
                  <a:srgbClr val="FFFFFF"/>
                </a:solidFill>
                <a:latin typeface="Arial"/>
                <a:cs typeface="Arial"/>
              </a:rPr>
              <a:t>. </a:t>
            </a:r>
          </a:p>
          <a:p>
            <a:pPr marL="298450" marR="257175" indent="-285750">
              <a:lnSpc>
                <a:spcPct val="100000"/>
              </a:lnSpc>
              <a:spcBef>
                <a:spcPts val="810"/>
              </a:spcBef>
              <a:buFont typeface="Arial" panose="020B0604020202020204" pitchFamily="34" charset="0"/>
              <a:buChar char="•"/>
            </a:pPr>
            <a:r>
              <a:rPr lang="es-MX" sz="1300" spc="-5" dirty="0" smtClean="0">
                <a:solidFill>
                  <a:srgbClr val="FFFFFF"/>
                </a:solidFill>
                <a:latin typeface="Arial"/>
                <a:cs typeface="Arial"/>
              </a:rPr>
              <a:t>Al ingresar o subir a cualquier transporte público utilizar </a:t>
            </a:r>
            <a:r>
              <a:rPr lang="es-MX" sz="1300" spc="-5" dirty="0" err="1" smtClean="0">
                <a:solidFill>
                  <a:srgbClr val="FFFFFF"/>
                </a:solidFill>
                <a:latin typeface="Arial"/>
                <a:cs typeface="Arial"/>
              </a:rPr>
              <a:t>cubrebocas</a:t>
            </a:r>
            <a:r>
              <a:rPr lang="es-MX" sz="1300" spc="-5" dirty="0" smtClean="0">
                <a:solidFill>
                  <a:srgbClr val="FFFFFF"/>
                </a:solidFill>
                <a:latin typeface="Arial"/>
                <a:cs typeface="Arial"/>
              </a:rPr>
              <a:t>. Se deberá colocar procurando su perfecto ajuste al contorno de la cara.</a:t>
            </a:r>
          </a:p>
          <a:p>
            <a:pPr marL="298450" marR="257175" indent="-285750">
              <a:lnSpc>
                <a:spcPct val="100000"/>
              </a:lnSpc>
              <a:spcBef>
                <a:spcPts val="810"/>
              </a:spcBef>
              <a:buFont typeface="Arial" panose="020B0604020202020204" pitchFamily="34" charset="0"/>
              <a:buChar char="•"/>
            </a:pPr>
            <a:r>
              <a:rPr lang="es-MX" sz="1300" spc="-5" dirty="0" smtClean="0">
                <a:solidFill>
                  <a:srgbClr val="FFFFFF"/>
                </a:solidFill>
                <a:latin typeface="Arial"/>
                <a:cs typeface="Arial"/>
              </a:rPr>
              <a:t>Procurar la sana distancia con los demás </a:t>
            </a:r>
            <a:r>
              <a:rPr lang="es-MX" sz="1300" spc="-5" dirty="0" err="1" smtClean="0">
                <a:solidFill>
                  <a:srgbClr val="FFFFFF"/>
                </a:solidFill>
                <a:latin typeface="Arial"/>
                <a:cs typeface="Arial"/>
              </a:rPr>
              <a:t>pasjeros</a:t>
            </a:r>
            <a:r>
              <a:rPr lang="es-MX" sz="1300" spc="-5" dirty="0" smtClean="0">
                <a:solidFill>
                  <a:srgbClr val="FFFFFF"/>
                </a:solidFill>
                <a:latin typeface="Arial"/>
                <a:cs typeface="Arial"/>
              </a:rPr>
              <a:t>.</a:t>
            </a:r>
          </a:p>
          <a:p>
            <a:pPr marL="298450" marR="257175" indent="-285750">
              <a:lnSpc>
                <a:spcPct val="100000"/>
              </a:lnSpc>
              <a:spcBef>
                <a:spcPts val="810"/>
              </a:spcBef>
              <a:buFont typeface="Arial" panose="020B0604020202020204" pitchFamily="34" charset="0"/>
              <a:buChar char="•"/>
            </a:pPr>
            <a:r>
              <a:rPr lang="es-MX" sz="1300" spc="-5" dirty="0" smtClean="0">
                <a:solidFill>
                  <a:srgbClr val="FFFFFF"/>
                </a:solidFill>
                <a:latin typeface="Arial"/>
                <a:cs typeface="Arial"/>
              </a:rPr>
              <a:t>Evitar tocarse la cara durante el trayecto hasta que se haya realizado higiene de manos. </a:t>
            </a:r>
          </a:p>
          <a:p>
            <a:pPr marL="298450" marR="257175" indent="-285750">
              <a:lnSpc>
                <a:spcPct val="100000"/>
              </a:lnSpc>
              <a:spcBef>
                <a:spcPts val="810"/>
              </a:spcBef>
              <a:buFont typeface="Arial" panose="020B0604020202020204" pitchFamily="34" charset="0"/>
              <a:buChar char="•"/>
            </a:pPr>
            <a:r>
              <a:rPr lang="es-MX" sz="1300" spc="-5" dirty="0" smtClean="0">
                <a:solidFill>
                  <a:srgbClr val="FFFFFF"/>
                </a:solidFill>
                <a:latin typeface="Arial"/>
                <a:cs typeface="Arial"/>
              </a:rPr>
              <a:t>Si se mueve el </a:t>
            </a:r>
            <a:r>
              <a:rPr lang="es-MX" sz="1300" spc="-5" dirty="0" err="1" smtClean="0">
                <a:solidFill>
                  <a:srgbClr val="FFFFFF"/>
                </a:solidFill>
                <a:latin typeface="Arial"/>
                <a:cs typeface="Arial"/>
              </a:rPr>
              <a:t>cubrebocas</a:t>
            </a:r>
            <a:r>
              <a:rPr lang="es-MX" sz="1300" spc="-5" dirty="0" smtClean="0">
                <a:solidFill>
                  <a:srgbClr val="FFFFFF"/>
                </a:solidFill>
                <a:latin typeface="Arial"/>
                <a:cs typeface="Arial"/>
              </a:rPr>
              <a:t> o hay necesidad de ajustarlo se deberá primeramente desinfectar manos con alcohol gel al 70%,  una vez realizado el ajuste volver a desinfectar las manos.  </a:t>
            </a:r>
          </a:p>
          <a:p>
            <a:pPr marL="298450" marR="257175" indent="-285750">
              <a:lnSpc>
                <a:spcPct val="100000"/>
              </a:lnSpc>
              <a:spcBef>
                <a:spcPts val="810"/>
              </a:spcBef>
              <a:buFont typeface="Arial" panose="020B0604020202020204" pitchFamily="34" charset="0"/>
              <a:buChar char="•"/>
            </a:pPr>
            <a:r>
              <a:rPr lang="es-MX" sz="1300" spc="-5" dirty="0" smtClean="0">
                <a:solidFill>
                  <a:srgbClr val="FFFFFF"/>
                </a:solidFill>
                <a:latin typeface="Arial"/>
                <a:cs typeface="Arial"/>
              </a:rPr>
              <a:t>Al descenso del transporte público procurar la higiene de manos con alcohol gel al 70% y de ser posible lavado de las mismas con agua y jabón. </a:t>
            </a:r>
          </a:p>
          <a:p>
            <a:pPr marL="298450" marR="257175" indent="-285750">
              <a:lnSpc>
                <a:spcPct val="100000"/>
              </a:lnSpc>
              <a:spcBef>
                <a:spcPts val="810"/>
              </a:spcBef>
              <a:buFont typeface="Arial" panose="020B0604020202020204" pitchFamily="34" charset="0"/>
              <a:buChar char="•"/>
            </a:pPr>
            <a:r>
              <a:rPr lang="es-MX" sz="1300" spc="-5" dirty="0" smtClean="0">
                <a:solidFill>
                  <a:srgbClr val="FFFFFF"/>
                </a:solidFill>
                <a:latin typeface="Arial"/>
                <a:cs typeface="Arial"/>
              </a:rPr>
              <a:t>Una vez que el empleado llegue a la empresa se le proporcionará otro </a:t>
            </a:r>
            <a:r>
              <a:rPr lang="es-MX" sz="1300" spc="-5" dirty="0" err="1" smtClean="0">
                <a:solidFill>
                  <a:srgbClr val="FFFFFF"/>
                </a:solidFill>
                <a:latin typeface="Arial"/>
                <a:cs typeface="Arial"/>
              </a:rPr>
              <a:t>cubrebocas</a:t>
            </a:r>
            <a:r>
              <a:rPr lang="es-MX" sz="1300" spc="-5" dirty="0" smtClean="0">
                <a:solidFill>
                  <a:srgbClr val="FFFFFF"/>
                </a:solidFill>
                <a:latin typeface="Arial"/>
                <a:cs typeface="Arial"/>
              </a:rPr>
              <a:t> o el EPP que requiera de acuerdo a su actividad.</a:t>
            </a:r>
          </a:p>
        </p:txBody>
      </p:sp>
      <p:sp>
        <p:nvSpPr>
          <p:cNvPr id="5" name="object 5"/>
          <p:cNvSpPr/>
          <p:nvPr/>
        </p:nvSpPr>
        <p:spPr>
          <a:xfrm>
            <a:off x="8173211" y="1182624"/>
            <a:ext cx="3465829" cy="0"/>
          </a:xfrm>
          <a:custGeom>
            <a:avLst/>
            <a:gdLst/>
            <a:ahLst/>
            <a:cxnLst/>
            <a:rect l="l" t="t" r="r" b="b"/>
            <a:pathLst>
              <a:path w="3465829">
                <a:moveTo>
                  <a:pt x="0" y="0"/>
                </a:moveTo>
                <a:lnTo>
                  <a:pt x="3465576" y="0"/>
                </a:lnTo>
              </a:path>
            </a:pathLst>
          </a:custGeom>
          <a:ln w="6096">
            <a:solidFill>
              <a:srgbClr val="FFFFFF"/>
            </a:solidFill>
          </a:ln>
        </p:spPr>
        <p:txBody>
          <a:bodyPr wrap="square" lIns="0" tIns="0" rIns="0" bIns="0" rtlCol="0"/>
          <a:lstStyle/>
          <a:p>
            <a:endParaRPr/>
          </a:p>
        </p:txBody>
      </p:sp>
      <p:sp>
        <p:nvSpPr>
          <p:cNvPr id="14" name="object 14"/>
          <p:cNvSpPr/>
          <p:nvPr/>
        </p:nvSpPr>
        <p:spPr>
          <a:xfrm>
            <a:off x="8638031" y="842772"/>
            <a:ext cx="0" cy="184785"/>
          </a:xfrm>
          <a:custGeom>
            <a:avLst/>
            <a:gdLst/>
            <a:ahLst/>
            <a:cxnLst/>
            <a:rect l="l" t="t" r="r" b="b"/>
            <a:pathLst>
              <a:path h="184784">
                <a:moveTo>
                  <a:pt x="0" y="0"/>
                </a:moveTo>
                <a:lnTo>
                  <a:pt x="0" y="184657"/>
                </a:lnTo>
              </a:path>
            </a:pathLst>
          </a:custGeom>
          <a:ln w="6096">
            <a:solidFill>
              <a:srgbClr val="FFFFFF"/>
            </a:solidFill>
          </a:ln>
        </p:spPr>
        <p:txBody>
          <a:bodyPr wrap="square" lIns="0" tIns="0" rIns="0" bIns="0" rtlCol="0"/>
          <a:lstStyle/>
          <a:p>
            <a:endParaRPr/>
          </a:p>
        </p:txBody>
      </p:sp>
      <p:sp>
        <p:nvSpPr>
          <p:cNvPr id="15" name="object 15"/>
          <p:cNvSpPr txBox="1"/>
          <p:nvPr/>
        </p:nvSpPr>
        <p:spPr>
          <a:xfrm>
            <a:off x="8162924" y="533400"/>
            <a:ext cx="3144139" cy="492443"/>
          </a:xfrm>
          <a:prstGeom prst="rect">
            <a:avLst/>
          </a:prstGeom>
        </p:spPr>
        <p:txBody>
          <a:bodyPr vert="horz" wrap="square" lIns="0" tIns="12700" rIns="0" bIns="0" rtlCol="0">
            <a:spAutoFit/>
          </a:bodyPr>
          <a:lstStyle/>
          <a:p>
            <a:pPr>
              <a:lnSpc>
                <a:spcPct val="100000"/>
              </a:lnSpc>
              <a:spcBef>
                <a:spcPts val="100"/>
              </a:spcBef>
              <a:tabLst>
                <a:tab pos="836294" algn="l"/>
                <a:tab pos="1703070" algn="l"/>
              </a:tabLst>
            </a:pPr>
            <a:r>
              <a:rPr lang="es-MX" sz="1200" b="1" dirty="0" smtClean="0">
                <a:solidFill>
                  <a:srgbClr val="FFFFFF"/>
                </a:solidFill>
                <a:latin typeface="Arial"/>
                <a:cs typeface="Arial"/>
              </a:rPr>
              <a:t>Sana Distancia</a:t>
            </a:r>
            <a:endParaRPr sz="1200" dirty="0">
              <a:latin typeface="Arial"/>
              <a:cs typeface="Arial"/>
            </a:endParaRPr>
          </a:p>
          <a:p>
            <a:pPr marL="19685">
              <a:lnSpc>
                <a:spcPct val="100000"/>
              </a:lnSpc>
              <a:spcBef>
                <a:spcPts val="1110"/>
              </a:spcBef>
              <a:tabLst>
                <a:tab pos="618490" algn="l"/>
              </a:tabLst>
            </a:pPr>
            <a:r>
              <a:rPr sz="1000" dirty="0" smtClean="0">
                <a:solidFill>
                  <a:srgbClr val="FFFFFF"/>
                </a:solidFill>
                <a:latin typeface="Arial"/>
                <a:cs typeface="Arial"/>
              </a:rPr>
              <a:t>Of</a:t>
            </a:r>
            <a:r>
              <a:rPr lang="es-MX" sz="1000" dirty="0" err="1" smtClean="0">
                <a:solidFill>
                  <a:srgbClr val="FFFFFF"/>
                </a:solidFill>
                <a:latin typeface="Arial"/>
                <a:cs typeface="Arial"/>
              </a:rPr>
              <a:t>icina</a:t>
            </a:r>
            <a:r>
              <a:rPr lang="es-MX" sz="1000" dirty="0">
                <a:solidFill>
                  <a:srgbClr val="FFFFFF"/>
                </a:solidFill>
                <a:latin typeface="Arial"/>
                <a:cs typeface="Arial"/>
              </a:rPr>
              <a:t> </a:t>
            </a:r>
            <a:r>
              <a:rPr lang="es-MX" sz="1000" dirty="0" smtClean="0">
                <a:solidFill>
                  <a:srgbClr val="FFFFFF"/>
                </a:solidFill>
                <a:latin typeface="Arial"/>
                <a:cs typeface="Arial"/>
              </a:rPr>
              <a:t>   </a:t>
            </a:r>
            <a:r>
              <a:rPr lang="es-MX" sz="1000" spc="-5" dirty="0">
                <a:solidFill>
                  <a:srgbClr val="FFFFFF"/>
                </a:solidFill>
                <a:latin typeface="Arial"/>
                <a:cs typeface="Arial"/>
              </a:rPr>
              <a:t>Obra: Cielo Abierto - Edificación</a:t>
            </a:r>
            <a:endParaRPr sz="1000" dirty="0">
              <a:latin typeface="Arial"/>
              <a:cs typeface="Arial"/>
            </a:endParaRPr>
          </a:p>
        </p:txBody>
      </p:sp>
      <p:sp>
        <p:nvSpPr>
          <p:cNvPr id="19" name="object 57"/>
          <p:cNvSpPr/>
          <p:nvPr/>
        </p:nvSpPr>
        <p:spPr>
          <a:xfrm>
            <a:off x="9659111" y="179831"/>
            <a:ext cx="777240" cy="231775"/>
          </a:xfrm>
          <a:custGeom>
            <a:avLst/>
            <a:gdLst/>
            <a:ahLst/>
            <a:cxnLst/>
            <a:rect l="l" t="t" r="r" b="b"/>
            <a:pathLst>
              <a:path w="777240" h="231775">
                <a:moveTo>
                  <a:pt x="0" y="0"/>
                </a:moveTo>
                <a:lnTo>
                  <a:pt x="714629" y="0"/>
                </a:lnTo>
                <a:lnTo>
                  <a:pt x="777240" y="115823"/>
                </a:lnTo>
                <a:lnTo>
                  <a:pt x="714629" y="231647"/>
                </a:lnTo>
                <a:lnTo>
                  <a:pt x="0" y="231647"/>
                </a:lnTo>
                <a:lnTo>
                  <a:pt x="62611" y="115823"/>
                </a:lnTo>
                <a:lnTo>
                  <a:pt x="0" y="0"/>
                </a:lnTo>
                <a:close/>
              </a:path>
            </a:pathLst>
          </a:custGeom>
          <a:ln w="6096">
            <a:solidFill>
              <a:srgbClr val="FFFFFF"/>
            </a:solidFill>
          </a:ln>
        </p:spPr>
        <p:txBody>
          <a:bodyPr wrap="square" lIns="0" tIns="0" rIns="0" bIns="0" rtlCol="0"/>
          <a:lstStyle/>
          <a:p>
            <a:endParaRPr/>
          </a:p>
        </p:txBody>
      </p:sp>
      <p:sp>
        <p:nvSpPr>
          <p:cNvPr id="20" name="object 58"/>
          <p:cNvSpPr txBox="1"/>
          <p:nvPr/>
        </p:nvSpPr>
        <p:spPr>
          <a:xfrm>
            <a:off x="9755505" y="219583"/>
            <a:ext cx="611758" cy="135935"/>
          </a:xfrm>
          <a:prstGeom prst="rect">
            <a:avLst/>
          </a:prstGeom>
        </p:spPr>
        <p:txBody>
          <a:bodyPr vert="horz" wrap="square" lIns="0" tIns="12700" rIns="0" bIns="0" rtlCol="0">
            <a:spAutoFit/>
          </a:bodyPr>
          <a:lstStyle/>
          <a:p>
            <a:pPr marL="12700">
              <a:lnSpc>
                <a:spcPct val="100000"/>
              </a:lnSpc>
              <a:spcBef>
                <a:spcPts val="100"/>
              </a:spcBef>
            </a:pPr>
            <a:r>
              <a:rPr lang="es-MX" sz="800" dirty="0" smtClean="0">
                <a:solidFill>
                  <a:srgbClr val="FFFFFF"/>
                </a:solidFill>
                <a:latin typeface="Arial"/>
                <a:cs typeface="Arial"/>
              </a:rPr>
              <a:t>En el trabajo</a:t>
            </a:r>
            <a:endParaRPr sz="800" dirty="0">
              <a:latin typeface="Arial"/>
              <a:cs typeface="Arial"/>
            </a:endParaRPr>
          </a:p>
        </p:txBody>
      </p:sp>
      <p:sp>
        <p:nvSpPr>
          <p:cNvPr id="21" name="object 59"/>
          <p:cNvSpPr/>
          <p:nvPr/>
        </p:nvSpPr>
        <p:spPr>
          <a:xfrm>
            <a:off x="10395204" y="179831"/>
            <a:ext cx="883919" cy="231775"/>
          </a:xfrm>
          <a:custGeom>
            <a:avLst/>
            <a:gdLst/>
            <a:ahLst/>
            <a:cxnLst/>
            <a:rect l="l" t="t" r="r" b="b"/>
            <a:pathLst>
              <a:path w="883920" h="231775">
                <a:moveTo>
                  <a:pt x="0" y="0"/>
                </a:moveTo>
                <a:lnTo>
                  <a:pt x="821309" y="0"/>
                </a:lnTo>
                <a:lnTo>
                  <a:pt x="883919" y="115823"/>
                </a:lnTo>
                <a:lnTo>
                  <a:pt x="821309" y="231647"/>
                </a:lnTo>
                <a:lnTo>
                  <a:pt x="0" y="231647"/>
                </a:lnTo>
                <a:lnTo>
                  <a:pt x="62611" y="115823"/>
                </a:lnTo>
                <a:lnTo>
                  <a:pt x="0" y="0"/>
                </a:lnTo>
                <a:close/>
              </a:path>
            </a:pathLst>
          </a:custGeom>
          <a:ln w="6095">
            <a:solidFill>
              <a:srgbClr val="FFFFFF"/>
            </a:solidFill>
          </a:ln>
        </p:spPr>
        <p:txBody>
          <a:bodyPr wrap="square" lIns="0" tIns="0" rIns="0" bIns="0" rtlCol="0"/>
          <a:lstStyle/>
          <a:p>
            <a:endParaRPr/>
          </a:p>
        </p:txBody>
      </p:sp>
      <p:sp>
        <p:nvSpPr>
          <p:cNvPr id="22" name="object 60"/>
          <p:cNvSpPr txBox="1"/>
          <p:nvPr/>
        </p:nvSpPr>
        <p:spPr>
          <a:xfrm>
            <a:off x="10476992" y="219583"/>
            <a:ext cx="830072" cy="135935"/>
          </a:xfrm>
          <a:prstGeom prst="rect">
            <a:avLst/>
          </a:prstGeom>
        </p:spPr>
        <p:txBody>
          <a:bodyPr vert="horz" wrap="square" lIns="0" tIns="12700" rIns="0" bIns="0" rtlCol="0">
            <a:spAutoFit/>
          </a:bodyPr>
          <a:lstStyle/>
          <a:p>
            <a:pPr marL="12700">
              <a:lnSpc>
                <a:spcPct val="100000"/>
              </a:lnSpc>
              <a:spcBef>
                <a:spcPts val="100"/>
              </a:spcBef>
            </a:pPr>
            <a:r>
              <a:rPr lang="es-MX" sz="800" dirty="0" smtClean="0">
                <a:solidFill>
                  <a:srgbClr val="FFFFFF"/>
                </a:solidFill>
                <a:latin typeface="Arial"/>
                <a:cs typeface="Arial"/>
              </a:rPr>
              <a:t>Áreas comunes</a:t>
            </a:r>
            <a:endParaRPr sz="800" dirty="0">
              <a:latin typeface="Arial"/>
              <a:cs typeface="Arial"/>
            </a:endParaRPr>
          </a:p>
        </p:txBody>
      </p:sp>
      <p:sp>
        <p:nvSpPr>
          <p:cNvPr id="25" name="object 63"/>
          <p:cNvSpPr/>
          <p:nvPr/>
        </p:nvSpPr>
        <p:spPr>
          <a:xfrm>
            <a:off x="8185404" y="179831"/>
            <a:ext cx="779145" cy="231775"/>
          </a:xfrm>
          <a:custGeom>
            <a:avLst/>
            <a:gdLst/>
            <a:ahLst/>
            <a:cxnLst/>
            <a:rect l="l" t="t" r="r" b="b"/>
            <a:pathLst>
              <a:path w="779145" h="231775">
                <a:moveTo>
                  <a:pt x="713105" y="0"/>
                </a:moveTo>
                <a:lnTo>
                  <a:pt x="0" y="0"/>
                </a:lnTo>
                <a:lnTo>
                  <a:pt x="0" y="231647"/>
                </a:lnTo>
                <a:lnTo>
                  <a:pt x="713105" y="231647"/>
                </a:lnTo>
                <a:lnTo>
                  <a:pt x="778764" y="115823"/>
                </a:lnTo>
                <a:lnTo>
                  <a:pt x="713105" y="0"/>
                </a:lnTo>
                <a:close/>
              </a:path>
            </a:pathLst>
          </a:custGeom>
          <a:noFill/>
        </p:spPr>
        <p:txBody>
          <a:bodyPr wrap="square" lIns="0" tIns="0" rIns="0" bIns="0" rtlCol="0"/>
          <a:lstStyle/>
          <a:p>
            <a:endParaRPr/>
          </a:p>
        </p:txBody>
      </p:sp>
      <p:sp>
        <p:nvSpPr>
          <p:cNvPr id="26" name="object 64"/>
          <p:cNvSpPr/>
          <p:nvPr/>
        </p:nvSpPr>
        <p:spPr>
          <a:xfrm>
            <a:off x="8185404" y="179831"/>
            <a:ext cx="779145" cy="231775"/>
          </a:xfrm>
          <a:custGeom>
            <a:avLst/>
            <a:gdLst/>
            <a:ahLst/>
            <a:cxnLst/>
            <a:rect l="l" t="t" r="r" b="b"/>
            <a:pathLst>
              <a:path w="779145" h="231775">
                <a:moveTo>
                  <a:pt x="0" y="0"/>
                </a:moveTo>
                <a:lnTo>
                  <a:pt x="713105" y="0"/>
                </a:lnTo>
                <a:lnTo>
                  <a:pt x="778764" y="115823"/>
                </a:lnTo>
                <a:lnTo>
                  <a:pt x="713105" y="231647"/>
                </a:lnTo>
                <a:lnTo>
                  <a:pt x="0" y="231647"/>
                </a:lnTo>
                <a:lnTo>
                  <a:pt x="0" y="0"/>
                </a:lnTo>
                <a:close/>
              </a:path>
            </a:pathLst>
          </a:custGeom>
          <a:ln w="6096">
            <a:solidFill>
              <a:srgbClr val="FFFFFF"/>
            </a:solidFill>
          </a:ln>
        </p:spPr>
        <p:txBody>
          <a:bodyPr wrap="square" lIns="0" tIns="0" rIns="0" bIns="0" rtlCol="0"/>
          <a:lstStyle/>
          <a:p>
            <a:endParaRPr/>
          </a:p>
        </p:txBody>
      </p:sp>
      <p:sp>
        <p:nvSpPr>
          <p:cNvPr id="27" name="object 65"/>
          <p:cNvSpPr/>
          <p:nvPr/>
        </p:nvSpPr>
        <p:spPr>
          <a:xfrm>
            <a:off x="8921495" y="179831"/>
            <a:ext cx="779145" cy="231775"/>
          </a:xfrm>
          <a:custGeom>
            <a:avLst/>
            <a:gdLst/>
            <a:ahLst/>
            <a:cxnLst/>
            <a:rect l="l" t="t" r="r" b="b"/>
            <a:pathLst>
              <a:path w="779145" h="231775">
                <a:moveTo>
                  <a:pt x="0" y="0"/>
                </a:moveTo>
                <a:lnTo>
                  <a:pt x="716153" y="0"/>
                </a:lnTo>
                <a:lnTo>
                  <a:pt x="778764" y="115823"/>
                </a:lnTo>
                <a:lnTo>
                  <a:pt x="716153" y="231647"/>
                </a:lnTo>
                <a:lnTo>
                  <a:pt x="0" y="231647"/>
                </a:lnTo>
                <a:lnTo>
                  <a:pt x="62611" y="115823"/>
                </a:lnTo>
                <a:lnTo>
                  <a:pt x="0" y="0"/>
                </a:lnTo>
                <a:close/>
              </a:path>
            </a:pathLst>
          </a:custGeom>
          <a:solidFill>
            <a:schemeClr val="bg1"/>
          </a:solidFill>
          <a:ln w="6096">
            <a:solidFill>
              <a:srgbClr val="FFFFFF"/>
            </a:solidFill>
          </a:ln>
        </p:spPr>
        <p:txBody>
          <a:bodyPr wrap="square" lIns="0" tIns="0" rIns="0" bIns="0" rtlCol="0"/>
          <a:lstStyle/>
          <a:p>
            <a:endParaRPr/>
          </a:p>
        </p:txBody>
      </p:sp>
      <p:sp>
        <p:nvSpPr>
          <p:cNvPr id="28" name="object 67"/>
          <p:cNvSpPr txBox="1"/>
          <p:nvPr/>
        </p:nvSpPr>
        <p:spPr>
          <a:xfrm>
            <a:off x="8229600" y="219583"/>
            <a:ext cx="662939" cy="135935"/>
          </a:xfrm>
          <a:prstGeom prst="rect">
            <a:avLst/>
          </a:prstGeom>
        </p:spPr>
        <p:txBody>
          <a:bodyPr vert="horz" wrap="square" lIns="0" tIns="12700" rIns="0" bIns="0" rtlCol="0">
            <a:spAutoFit/>
          </a:bodyPr>
          <a:lstStyle/>
          <a:p>
            <a:pPr>
              <a:lnSpc>
                <a:spcPct val="100000"/>
              </a:lnSpc>
              <a:spcBef>
                <a:spcPts val="100"/>
              </a:spcBef>
              <a:tabLst>
                <a:tab pos="836294" algn="l"/>
              </a:tabLst>
            </a:pPr>
            <a:r>
              <a:rPr lang="es-MX" sz="800" b="1" spc="-5" dirty="0" smtClean="0">
                <a:solidFill>
                  <a:schemeClr val="bg1"/>
                </a:solidFill>
                <a:latin typeface="Arial"/>
                <a:cs typeface="Arial"/>
              </a:rPr>
              <a:t>Previo</a:t>
            </a:r>
            <a:endParaRPr sz="1000" dirty="0">
              <a:solidFill>
                <a:schemeClr val="bg1"/>
              </a:solidFill>
              <a:latin typeface="Arial"/>
              <a:cs typeface="Arial"/>
            </a:endParaRPr>
          </a:p>
        </p:txBody>
      </p:sp>
      <p:sp>
        <p:nvSpPr>
          <p:cNvPr id="29" name="object 58"/>
          <p:cNvSpPr txBox="1"/>
          <p:nvPr/>
        </p:nvSpPr>
        <p:spPr>
          <a:xfrm>
            <a:off x="9065642" y="228600"/>
            <a:ext cx="611758" cy="135935"/>
          </a:xfrm>
          <a:prstGeom prst="rect">
            <a:avLst/>
          </a:prstGeom>
        </p:spPr>
        <p:txBody>
          <a:bodyPr vert="horz" wrap="square" lIns="0" tIns="12700" rIns="0" bIns="0" rtlCol="0">
            <a:spAutoFit/>
          </a:bodyPr>
          <a:lstStyle/>
          <a:p>
            <a:pPr marL="12700">
              <a:lnSpc>
                <a:spcPct val="100000"/>
              </a:lnSpc>
              <a:spcBef>
                <a:spcPts val="100"/>
              </a:spcBef>
            </a:pPr>
            <a:r>
              <a:rPr lang="es-MX" sz="800" dirty="0" smtClean="0">
                <a:latin typeface="Arial"/>
                <a:cs typeface="Arial"/>
              </a:rPr>
              <a:t>Traslados</a:t>
            </a:r>
            <a:endParaRPr sz="800" dirty="0">
              <a:latin typeface="Arial"/>
              <a:cs typeface="Arial"/>
            </a:endParaRPr>
          </a:p>
        </p:txBody>
      </p:sp>
      <p:grpSp>
        <p:nvGrpSpPr>
          <p:cNvPr id="23" name="Grupo 22"/>
          <p:cNvGrpSpPr/>
          <p:nvPr/>
        </p:nvGrpSpPr>
        <p:grpSpPr>
          <a:xfrm>
            <a:off x="8153400" y="515470"/>
            <a:ext cx="1600200" cy="304800"/>
            <a:chOff x="6153150" y="82890"/>
            <a:chExt cx="1600200" cy="304800"/>
          </a:xfrm>
        </p:grpSpPr>
        <p:sp>
          <p:nvSpPr>
            <p:cNvPr id="32" name="Rectángulo redondeado 31"/>
            <p:cNvSpPr/>
            <p:nvPr/>
          </p:nvSpPr>
          <p:spPr>
            <a:xfrm>
              <a:off x="6153150" y="82890"/>
              <a:ext cx="1600200" cy="304800"/>
            </a:xfrm>
            <a:prstGeom prst="roundRect">
              <a:avLst/>
            </a:prstGeom>
            <a:solidFill>
              <a:srgbClr val="CC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sz="1400" dirty="0" smtClean="0"/>
                <a:t>Capacitación</a:t>
              </a:r>
              <a:endParaRPr lang="es-MX" sz="1400" dirty="0"/>
            </a:p>
          </p:txBody>
        </p:sp>
        <p:pic>
          <p:nvPicPr>
            <p:cNvPr id="33" name="Imagen 3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84462" y="90014"/>
              <a:ext cx="202364" cy="269818"/>
            </a:xfrm>
            <a:prstGeom prst="rect">
              <a:avLst/>
            </a:prstGeom>
          </p:spPr>
        </p:pic>
      </p:grpSp>
      <p:sp>
        <p:nvSpPr>
          <p:cNvPr id="24" name="CuadroTexto 23"/>
          <p:cNvSpPr txBox="1"/>
          <p:nvPr/>
        </p:nvSpPr>
        <p:spPr>
          <a:xfrm rot="18830416">
            <a:off x="1284309" y="3409005"/>
            <a:ext cx="4419600" cy="584775"/>
          </a:xfrm>
          <a:prstGeom prst="rect">
            <a:avLst/>
          </a:prstGeom>
          <a:noFill/>
        </p:spPr>
        <p:txBody>
          <a:bodyPr wrap="square" rtlCol="0">
            <a:spAutoFit/>
          </a:bodyPr>
          <a:lstStyle/>
          <a:p>
            <a:pPr algn="ctr"/>
            <a:r>
              <a:rPr lang="es-MX" sz="3200" dirty="0" smtClean="0">
                <a:solidFill>
                  <a:schemeClr val="bg1">
                    <a:lumMod val="75000"/>
                  </a:schemeClr>
                </a:solidFill>
              </a:rPr>
              <a:t>COLOCAR EVIDENCIA</a:t>
            </a:r>
            <a:endParaRPr lang="es-MX" sz="3200" dirty="0">
              <a:solidFill>
                <a:schemeClr val="bg1">
                  <a:lumMod val="75000"/>
                </a:schemeClr>
              </a:solidFill>
            </a:endParaRPr>
          </a:p>
        </p:txBody>
      </p:sp>
    </p:spTree>
    <p:extLst>
      <p:ext uri="{BB962C8B-B14F-4D97-AF65-F5344CB8AC3E}">
        <p14:creationId xmlns:p14="http://schemas.microsoft.com/office/powerpoint/2010/main" val="336052903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13420" y="285176"/>
            <a:ext cx="6931674" cy="781624"/>
          </a:xfrm>
          <a:prstGeom prst="rect">
            <a:avLst/>
          </a:prstGeom>
        </p:spPr>
        <p:txBody>
          <a:bodyPr vert="horz" wrap="square" lIns="0" tIns="12065" rIns="0" bIns="0" rtlCol="0">
            <a:spAutoFit/>
          </a:bodyPr>
          <a:lstStyle/>
          <a:p>
            <a:pPr marL="12700" marR="5080">
              <a:lnSpc>
                <a:spcPct val="100000"/>
              </a:lnSpc>
              <a:spcBef>
                <a:spcPts val="95"/>
              </a:spcBef>
            </a:pPr>
            <a:r>
              <a:rPr lang="es-MX" spc="-5" dirty="0" smtClean="0"/>
              <a:t>Incrementar las medidas de  </a:t>
            </a:r>
            <a:r>
              <a:rPr lang="es-MX" spc="-5" dirty="0"/>
              <a:t>seguridad en viajes </a:t>
            </a:r>
            <a:r>
              <a:rPr lang="es-MX" spc="-5" dirty="0" smtClean="0"/>
              <a:t>proporcionados por </a:t>
            </a:r>
            <a:r>
              <a:rPr lang="es-MX" spc="-5" dirty="0"/>
              <a:t>la </a:t>
            </a:r>
            <a:r>
              <a:rPr lang="es-MX" spc="-5" dirty="0" smtClean="0"/>
              <a:t>empresa</a:t>
            </a:r>
            <a:endParaRPr spc="-10" dirty="0"/>
          </a:p>
        </p:txBody>
      </p:sp>
      <p:sp>
        <p:nvSpPr>
          <p:cNvPr id="3" name="object 3"/>
          <p:cNvSpPr txBox="1"/>
          <p:nvPr/>
        </p:nvSpPr>
        <p:spPr>
          <a:xfrm>
            <a:off x="8157464" y="1475994"/>
            <a:ext cx="3805936" cy="3893374"/>
          </a:xfrm>
          <a:prstGeom prst="rect">
            <a:avLst/>
          </a:prstGeom>
        </p:spPr>
        <p:txBody>
          <a:bodyPr vert="horz" wrap="square" lIns="0" tIns="12700" rIns="0" bIns="0" rtlCol="0">
            <a:spAutoFit/>
          </a:bodyPr>
          <a:lstStyle/>
          <a:p>
            <a:pPr marL="12700" marR="590550">
              <a:lnSpc>
                <a:spcPct val="100000"/>
              </a:lnSpc>
              <a:spcBef>
                <a:spcPts val="100"/>
              </a:spcBef>
            </a:pPr>
            <a:r>
              <a:rPr lang="es-MX" sz="1800" b="1" spc="-5" dirty="0" smtClean="0">
                <a:solidFill>
                  <a:srgbClr val="FFFFFF"/>
                </a:solidFill>
                <a:latin typeface="Arial"/>
                <a:cs typeface="Arial"/>
              </a:rPr>
              <a:t>Acciones</a:t>
            </a:r>
          </a:p>
          <a:p>
            <a:pPr marL="12700" marR="590550">
              <a:lnSpc>
                <a:spcPct val="100000"/>
              </a:lnSpc>
              <a:spcBef>
                <a:spcPts val="100"/>
              </a:spcBef>
            </a:pPr>
            <a:endParaRPr sz="1800" dirty="0">
              <a:latin typeface="Arial"/>
              <a:cs typeface="Arial"/>
            </a:endParaRPr>
          </a:p>
          <a:p>
            <a:pPr marL="298450" marR="257175" indent="-285750">
              <a:lnSpc>
                <a:spcPct val="100000"/>
              </a:lnSpc>
              <a:spcBef>
                <a:spcPts val="810"/>
              </a:spcBef>
              <a:buFont typeface="Arial" panose="020B0604020202020204" pitchFamily="34" charset="0"/>
              <a:buChar char="•"/>
            </a:pPr>
            <a:r>
              <a:rPr lang="es-MX" sz="1300" spc="-5" dirty="0" smtClean="0">
                <a:solidFill>
                  <a:srgbClr val="FFFFFF"/>
                </a:solidFill>
                <a:latin typeface="Arial"/>
                <a:cs typeface="Arial"/>
              </a:rPr>
              <a:t>Restringir </a:t>
            </a:r>
            <a:r>
              <a:rPr lang="es-MX" sz="1300" spc="-5" dirty="0">
                <a:solidFill>
                  <a:srgbClr val="FFFFFF"/>
                </a:solidFill>
                <a:latin typeface="Arial"/>
                <a:cs typeface="Arial"/>
              </a:rPr>
              <a:t>los asientos en los </a:t>
            </a:r>
            <a:r>
              <a:rPr lang="es-MX" sz="1300" spc="-5" dirty="0" smtClean="0">
                <a:solidFill>
                  <a:srgbClr val="FFFFFF"/>
                </a:solidFill>
                <a:latin typeface="Arial"/>
                <a:cs typeface="Arial"/>
              </a:rPr>
              <a:t>autobuses </a:t>
            </a:r>
            <a:r>
              <a:rPr lang="es-MX" sz="1300" spc="-5" dirty="0">
                <a:solidFill>
                  <a:srgbClr val="FFFFFF"/>
                </a:solidFill>
                <a:latin typeface="Arial"/>
                <a:cs typeface="Arial"/>
              </a:rPr>
              <a:t>operados por la compañía a la mitad de su </a:t>
            </a:r>
            <a:r>
              <a:rPr lang="es-MX" sz="1300" spc="-5" dirty="0" smtClean="0">
                <a:solidFill>
                  <a:srgbClr val="FFFFFF"/>
                </a:solidFill>
                <a:latin typeface="Arial"/>
                <a:cs typeface="Arial"/>
              </a:rPr>
              <a:t>capacidad, es decir, deshabilitar el 50% de lugares. </a:t>
            </a:r>
            <a:endParaRPr lang="es-MX" sz="1300" spc="-5" dirty="0">
              <a:solidFill>
                <a:srgbClr val="FFFFFF"/>
              </a:solidFill>
              <a:latin typeface="Arial"/>
              <a:cs typeface="Arial"/>
            </a:endParaRPr>
          </a:p>
          <a:p>
            <a:pPr marL="298450" marR="257175" indent="-285750">
              <a:lnSpc>
                <a:spcPct val="100000"/>
              </a:lnSpc>
              <a:spcBef>
                <a:spcPts val="810"/>
              </a:spcBef>
              <a:buFont typeface="Arial" panose="020B0604020202020204" pitchFamily="34" charset="0"/>
              <a:buChar char="•"/>
            </a:pPr>
            <a:r>
              <a:rPr lang="es-MX" sz="1300" spc="-5" dirty="0" smtClean="0">
                <a:solidFill>
                  <a:srgbClr val="FFFFFF"/>
                </a:solidFill>
                <a:latin typeface="Arial"/>
                <a:cs typeface="Arial"/>
              </a:rPr>
              <a:t>Marcar lugares dónde no se puedan sentar a efecto mantener a las personas separadas.</a:t>
            </a:r>
            <a:endParaRPr lang="es-MX" sz="1300" spc="-5" dirty="0">
              <a:solidFill>
                <a:srgbClr val="FFFFFF"/>
              </a:solidFill>
              <a:latin typeface="Arial"/>
              <a:cs typeface="Arial"/>
            </a:endParaRPr>
          </a:p>
          <a:p>
            <a:pPr marL="298450" marR="257175" indent="-285750">
              <a:lnSpc>
                <a:spcPct val="100000"/>
              </a:lnSpc>
              <a:spcBef>
                <a:spcPts val="810"/>
              </a:spcBef>
              <a:buFont typeface="Arial" panose="020B0604020202020204" pitchFamily="34" charset="0"/>
              <a:buChar char="•"/>
            </a:pPr>
            <a:r>
              <a:rPr lang="es-MX" sz="1300" spc="-5" dirty="0" smtClean="0">
                <a:solidFill>
                  <a:srgbClr val="FFFFFF"/>
                </a:solidFill>
                <a:latin typeface="Arial"/>
                <a:cs typeface="Arial"/>
              </a:rPr>
              <a:t>Verificar </a:t>
            </a:r>
            <a:r>
              <a:rPr lang="es-MX" sz="1300" spc="-5" dirty="0">
                <a:solidFill>
                  <a:srgbClr val="FFFFFF"/>
                </a:solidFill>
                <a:latin typeface="Arial"/>
                <a:cs typeface="Arial"/>
              </a:rPr>
              <a:t>la temperatura de los empleados antes </a:t>
            </a:r>
            <a:r>
              <a:rPr lang="es-MX" sz="1300" spc="-5" dirty="0" smtClean="0">
                <a:solidFill>
                  <a:srgbClr val="FFFFFF"/>
                </a:solidFill>
                <a:latin typeface="Arial"/>
                <a:cs typeface="Arial"/>
              </a:rPr>
              <a:t>de abordar </a:t>
            </a:r>
            <a:r>
              <a:rPr lang="es-MX" sz="1300" spc="-5" dirty="0">
                <a:solidFill>
                  <a:srgbClr val="FFFFFF"/>
                </a:solidFill>
                <a:latin typeface="Arial"/>
                <a:cs typeface="Arial"/>
              </a:rPr>
              <a:t>el </a:t>
            </a:r>
            <a:r>
              <a:rPr lang="es-MX" sz="1300" spc="-5" dirty="0" smtClean="0">
                <a:solidFill>
                  <a:srgbClr val="FFFFFF"/>
                </a:solidFill>
                <a:latin typeface="Arial"/>
                <a:cs typeface="Arial"/>
              </a:rPr>
              <a:t>transporte.</a:t>
            </a:r>
            <a:endParaRPr lang="es-MX" sz="1300" spc="-5" dirty="0">
              <a:solidFill>
                <a:srgbClr val="FFFFFF"/>
              </a:solidFill>
              <a:latin typeface="Arial"/>
              <a:cs typeface="Arial"/>
            </a:endParaRPr>
          </a:p>
          <a:p>
            <a:pPr marL="298450" marR="257175" indent="-285750">
              <a:lnSpc>
                <a:spcPct val="100000"/>
              </a:lnSpc>
              <a:spcBef>
                <a:spcPts val="810"/>
              </a:spcBef>
              <a:buFont typeface="Arial" panose="020B0604020202020204" pitchFamily="34" charset="0"/>
              <a:buChar char="•"/>
            </a:pPr>
            <a:r>
              <a:rPr lang="es-MX" sz="1300" spc="-5" dirty="0" smtClean="0">
                <a:solidFill>
                  <a:srgbClr val="FFFFFF"/>
                </a:solidFill>
                <a:latin typeface="Arial"/>
                <a:cs typeface="Arial"/>
              </a:rPr>
              <a:t>Desinfectar los vehículos después </a:t>
            </a:r>
            <a:r>
              <a:rPr lang="es-MX" sz="1300" spc="-5" dirty="0">
                <a:solidFill>
                  <a:srgbClr val="FFFFFF"/>
                </a:solidFill>
                <a:latin typeface="Arial"/>
                <a:cs typeface="Arial"/>
              </a:rPr>
              <a:t>de cada viaje. </a:t>
            </a:r>
            <a:endParaRPr lang="es-MX" sz="1300" spc="-5" dirty="0" smtClean="0">
              <a:solidFill>
                <a:srgbClr val="FFFFFF"/>
              </a:solidFill>
              <a:latin typeface="Arial"/>
              <a:cs typeface="Arial"/>
            </a:endParaRPr>
          </a:p>
          <a:p>
            <a:pPr marL="298450" marR="257175" indent="-285750">
              <a:lnSpc>
                <a:spcPct val="100000"/>
              </a:lnSpc>
              <a:spcBef>
                <a:spcPts val="810"/>
              </a:spcBef>
              <a:buFont typeface="Arial" panose="020B0604020202020204" pitchFamily="34" charset="0"/>
              <a:buChar char="•"/>
            </a:pPr>
            <a:r>
              <a:rPr lang="es-MX" sz="1300" spc="-5" dirty="0" smtClean="0">
                <a:solidFill>
                  <a:srgbClr val="FFFFFF"/>
                </a:solidFill>
                <a:latin typeface="Arial"/>
                <a:cs typeface="Arial"/>
              </a:rPr>
              <a:t>Proporcionar </a:t>
            </a:r>
            <a:r>
              <a:rPr lang="es-MX" sz="1300" spc="-5" dirty="0">
                <a:solidFill>
                  <a:srgbClr val="FFFFFF"/>
                </a:solidFill>
                <a:latin typeface="Arial"/>
                <a:cs typeface="Arial"/>
              </a:rPr>
              <a:t>kits de desinfección y </a:t>
            </a:r>
            <a:r>
              <a:rPr lang="es-MX" sz="1300" spc="-5" dirty="0" smtClean="0">
                <a:solidFill>
                  <a:srgbClr val="FFFFFF"/>
                </a:solidFill>
                <a:latin typeface="Arial"/>
                <a:cs typeface="Arial"/>
              </a:rPr>
              <a:t>equipo de protección personal </a:t>
            </a:r>
            <a:r>
              <a:rPr lang="es-MX" sz="1300" spc="-5" dirty="0">
                <a:solidFill>
                  <a:srgbClr val="FFFFFF"/>
                </a:solidFill>
                <a:latin typeface="Arial"/>
                <a:cs typeface="Arial"/>
              </a:rPr>
              <a:t>a los operadores / conductores </a:t>
            </a:r>
            <a:r>
              <a:rPr lang="es-MX" sz="1300" spc="-5" dirty="0" smtClean="0">
                <a:solidFill>
                  <a:srgbClr val="FFFFFF"/>
                </a:solidFill>
                <a:latin typeface="Arial"/>
                <a:cs typeface="Arial"/>
              </a:rPr>
              <a:t>del transporte.</a:t>
            </a:r>
            <a:endParaRPr sz="1400" dirty="0">
              <a:latin typeface="Arial"/>
              <a:cs typeface="Arial"/>
            </a:endParaRPr>
          </a:p>
        </p:txBody>
      </p:sp>
      <p:sp>
        <p:nvSpPr>
          <p:cNvPr id="5" name="object 5"/>
          <p:cNvSpPr/>
          <p:nvPr/>
        </p:nvSpPr>
        <p:spPr>
          <a:xfrm>
            <a:off x="8173211" y="1182624"/>
            <a:ext cx="3465829" cy="0"/>
          </a:xfrm>
          <a:custGeom>
            <a:avLst/>
            <a:gdLst/>
            <a:ahLst/>
            <a:cxnLst/>
            <a:rect l="l" t="t" r="r" b="b"/>
            <a:pathLst>
              <a:path w="3465829">
                <a:moveTo>
                  <a:pt x="0" y="0"/>
                </a:moveTo>
                <a:lnTo>
                  <a:pt x="3465576" y="0"/>
                </a:lnTo>
              </a:path>
            </a:pathLst>
          </a:custGeom>
          <a:ln w="6096">
            <a:solidFill>
              <a:srgbClr val="FFFFFF"/>
            </a:solidFill>
          </a:ln>
        </p:spPr>
        <p:txBody>
          <a:bodyPr wrap="square" lIns="0" tIns="0" rIns="0" bIns="0" rtlCol="0"/>
          <a:lstStyle/>
          <a:p>
            <a:endParaRPr/>
          </a:p>
        </p:txBody>
      </p:sp>
      <p:sp>
        <p:nvSpPr>
          <p:cNvPr id="14" name="object 14"/>
          <p:cNvSpPr/>
          <p:nvPr/>
        </p:nvSpPr>
        <p:spPr>
          <a:xfrm>
            <a:off x="8638031" y="842772"/>
            <a:ext cx="0" cy="184785"/>
          </a:xfrm>
          <a:custGeom>
            <a:avLst/>
            <a:gdLst/>
            <a:ahLst/>
            <a:cxnLst/>
            <a:rect l="l" t="t" r="r" b="b"/>
            <a:pathLst>
              <a:path h="184784">
                <a:moveTo>
                  <a:pt x="0" y="0"/>
                </a:moveTo>
                <a:lnTo>
                  <a:pt x="0" y="184657"/>
                </a:lnTo>
              </a:path>
            </a:pathLst>
          </a:custGeom>
          <a:ln w="6096">
            <a:solidFill>
              <a:srgbClr val="FFFFFF"/>
            </a:solidFill>
          </a:ln>
        </p:spPr>
        <p:txBody>
          <a:bodyPr wrap="square" lIns="0" tIns="0" rIns="0" bIns="0" rtlCol="0"/>
          <a:lstStyle/>
          <a:p>
            <a:endParaRPr/>
          </a:p>
        </p:txBody>
      </p:sp>
      <p:sp>
        <p:nvSpPr>
          <p:cNvPr id="15" name="object 15"/>
          <p:cNvSpPr txBox="1"/>
          <p:nvPr/>
        </p:nvSpPr>
        <p:spPr>
          <a:xfrm>
            <a:off x="8162924" y="533400"/>
            <a:ext cx="3144139" cy="492443"/>
          </a:xfrm>
          <a:prstGeom prst="rect">
            <a:avLst/>
          </a:prstGeom>
        </p:spPr>
        <p:txBody>
          <a:bodyPr vert="horz" wrap="square" lIns="0" tIns="12700" rIns="0" bIns="0" rtlCol="0">
            <a:spAutoFit/>
          </a:bodyPr>
          <a:lstStyle/>
          <a:p>
            <a:pPr>
              <a:lnSpc>
                <a:spcPct val="100000"/>
              </a:lnSpc>
              <a:spcBef>
                <a:spcPts val="100"/>
              </a:spcBef>
              <a:tabLst>
                <a:tab pos="836294" algn="l"/>
                <a:tab pos="1703070" algn="l"/>
              </a:tabLst>
            </a:pPr>
            <a:r>
              <a:rPr lang="es-MX" sz="1200" b="1" dirty="0" smtClean="0">
                <a:solidFill>
                  <a:srgbClr val="FFFFFF"/>
                </a:solidFill>
                <a:latin typeface="Arial"/>
                <a:cs typeface="Arial"/>
              </a:rPr>
              <a:t>Sana Distancia</a:t>
            </a:r>
            <a:endParaRPr sz="1200" dirty="0">
              <a:latin typeface="Arial"/>
              <a:cs typeface="Arial"/>
            </a:endParaRPr>
          </a:p>
          <a:p>
            <a:pPr marL="19685">
              <a:lnSpc>
                <a:spcPct val="100000"/>
              </a:lnSpc>
              <a:spcBef>
                <a:spcPts val="1110"/>
              </a:spcBef>
              <a:tabLst>
                <a:tab pos="618490" algn="l"/>
              </a:tabLst>
            </a:pPr>
            <a:r>
              <a:rPr sz="1000" dirty="0" smtClean="0">
                <a:solidFill>
                  <a:srgbClr val="FFFFFF"/>
                </a:solidFill>
                <a:latin typeface="Arial"/>
                <a:cs typeface="Arial"/>
              </a:rPr>
              <a:t>Of</a:t>
            </a:r>
            <a:r>
              <a:rPr lang="es-MX" sz="1000" dirty="0" err="1" smtClean="0">
                <a:solidFill>
                  <a:srgbClr val="FFFFFF"/>
                </a:solidFill>
                <a:latin typeface="Arial"/>
                <a:cs typeface="Arial"/>
              </a:rPr>
              <a:t>icina</a:t>
            </a:r>
            <a:r>
              <a:rPr lang="es-MX" sz="1000" dirty="0">
                <a:solidFill>
                  <a:srgbClr val="FFFFFF"/>
                </a:solidFill>
                <a:latin typeface="Arial"/>
                <a:cs typeface="Arial"/>
              </a:rPr>
              <a:t> </a:t>
            </a:r>
            <a:r>
              <a:rPr lang="es-MX" sz="1000" dirty="0" smtClean="0">
                <a:solidFill>
                  <a:srgbClr val="FFFFFF"/>
                </a:solidFill>
                <a:latin typeface="Arial"/>
                <a:cs typeface="Arial"/>
              </a:rPr>
              <a:t>   </a:t>
            </a:r>
            <a:r>
              <a:rPr lang="es-MX" sz="1000" spc="-5" dirty="0">
                <a:solidFill>
                  <a:srgbClr val="FFFFFF"/>
                </a:solidFill>
                <a:latin typeface="Arial"/>
                <a:cs typeface="Arial"/>
              </a:rPr>
              <a:t>Obra: Cielo Abierto - Edificación</a:t>
            </a:r>
            <a:endParaRPr sz="1000" dirty="0">
              <a:latin typeface="Arial"/>
              <a:cs typeface="Arial"/>
            </a:endParaRPr>
          </a:p>
        </p:txBody>
      </p:sp>
      <p:sp>
        <p:nvSpPr>
          <p:cNvPr id="19" name="object 57"/>
          <p:cNvSpPr/>
          <p:nvPr/>
        </p:nvSpPr>
        <p:spPr>
          <a:xfrm>
            <a:off x="9659111" y="179831"/>
            <a:ext cx="777240" cy="231775"/>
          </a:xfrm>
          <a:custGeom>
            <a:avLst/>
            <a:gdLst/>
            <a:ahLst/>
            <a:cxnLst/>
            <a:rect l="l" t="t" r="r" b="b"/>
            <a:pathLst>
              <a:path w="777240" h="231775">
                <a:moveTo>
                  <a:pt x="0" y="0"/>
                </a:moveTo>
                <a:lnTo>
                  <a:pt x="714629" y="0"/>
                </a:lnTo>
                <a:lnTo>
                  <a:pt x="777240" y="115823"/>
                </a:lnTo>
                <a:lnTo>
                  <a:pt x="714629" y="231647"/>
                </a:lnTo>
                <a:lnTo>
                  <a:pt x="0" y="231647"/>
                </a:lnTo>
                <a:lnTo>
                  <a:pt x="62611" y="115823"/>
                </a:lnTo>
                <a:lnTo>
                  <a:pt x="0" y="0"/>
                </a:lnTo>
                <a:close/>
              </a:path>
            </a:pathLst>
          </a:custGeom>
          <a:ln w="6096">
            <a:solidFill>
              <a:srgbClr val="FFFFFF"/>
            </a:solidFill>
          </a:ln>
        </p:spPr>
        <p:txBody>
          <a:bodyPr wrap="square" lIns="0" tIns="0" rIns="0" bIns="0" rtlCol="0"/>
          <a:lstStyle/>
          <a:p>
            <a:endParaRPr/>
          </a:p>
        </p:txBody>
      </p:sp>
      <p:sp>
        <p:nvSpPr>
          <p:cNvPr id="20" name="object 58"/>
          <p:cNvSpPr txBox="1"/>
          <p:nvPr/>
        </p:nvSpPr>
        <p:spPr>
          <a:xfrm>
            <a:off x="9755505" y="219583"/>
            <a:ext cx="611758" cy="135935"/>
          </a:xfrm>
          <a:prstGeom prst="rect">
            <a:avLst/>
          </a:prstGeom>
        </p:spPr>
        <p:txBody>
          <a:bodyPr vert="horz" wrap="square" lIns="0" tIns="12700" rIns="0" bIns="0" rtlCol="0">
            <a:spAutoFit/>
          </a:bodyPr>
          <a:lstStyle/>
          <a:p>
            <a:pPr marL="12700">
              <a:lnSpc>
                <a:spcPct val="100000"/>
              </a:lnSpc>
              <a:spcBef>
                <a:spcPts val="100"/>
              </a:spcBef>
            </a:pPr>
            <a:r>
              <a:rPr lang="es-MX" sz="800" dirty="0" smtClean="0">
                <a:solidFill>
                  <a:srgbClr val="FFFFFF"/>
                </a:solidFill>
                <a:latin typeface="Arial"/>
                <a:cs typeface="Arial"/>
              </a:rPr>
              <a:t>En el trabajo</a:t>
            </a:r>
            <a:endParaRPr sz="800" dirty="0">
              <a:latin typeface="Arial"/>
              <a:cs typeface="Arial"/>
            </a:endParaRPr>
          </a:p>
        </p:txBody>
      </p:sp>
      <p:sp>
        <p:nvSpPr>
          <p:cNvPr id="21" name="object 59"/>
          <p:cNvSpPr/>
          <p:nvPr/>
        </p:nvSpPr>
        <p:spPr>
          <a:xfrm>
            <a:off x="10395204" y="179831"/>
            <a:ext cx="883919" cy="231775"/>
          </a:xfrm>
          <a:custGeom>
            <a:avLst/>
            <a:gdLst/>
            <a:ahLst/>
            <a:cxnLst/>
            <a:rect l="l" t="t" r="r" b="b"/>
            <a:pathLst>
              <a:path w="883920" h="231775">
                <a:moveTo>
                  <a:pt x="0" y="0"/>
                </a:moveTo>
                <a:lnTo>
                  <a:pt x="821309" y="0"/>
                </a:lnTo>
                <a:lnTo>
                  <a:pt x="883919" y="115823"/>
                </a:lnTo>
                <a:lnTo>
                  <a:pt x="821309" y="231647"/>
                </a:lnTo>
                <a:lnTo>
                  <a:pt x="0" y="231647"/>
                </a:lnTo>
                <a:lnTo>
                  <a:pt x="62611" y="115823"/>
                </a:lnTo>
                <a:lnTo>
                  <a:pt x="0" y="0"/>
                </a:lnTo>
                <a:close/>
              </a:path>
            </a:pathLst>
          </a:custGeom>
          <a:ln w="6095">
            <a:solidFill>
              <a:srgbClr val="FFFFFF"/>
            </a:solidFill>
          </a:ln>
        </p:spPr>
        <p:txBody>
          <a:bodyPr wrap="square" lIns="0" tIns="0" rIns="0" bIns="0" rtlCol="0"/>
          <a:lstStyle/>
          <a:p>
            <a:endParaRPr/>
          </a:p>
        </p:txBody>
      </p:sp>
      <p:sp>
        <p:nvSpPr>
          <p:cNvPr id="22" name="object 60"/>
          <p:cNvSpPr txBox="1"/>
          <p:nvPr/>
        </p:nvSpPr>
        <p:spPr>
          <a:xfrm>
            <a:off x="10476992" y="219583"/>
            <a:ext cx="830072" cy="135935"/>
          </a:xfrm>
          <a:prstGeom prst="rect">
            <a:avLst/>
          </a:prstGeom>
        </p:spPr>
        <p:txBody>
          <a:bodyPr vert="horz" wrap="square" lIns="0" tIns="12700" rIns="0" bIns="0" rtlCol="0">
            <a:spAutoFit/>
          </a:bodyPr>
          <a:lstStyle/>
          <a:p>
            <a:pPr marL="12700">
              <a:lnSpc>
                <a:spcPct val="100000"/>
              </a:lnSpc>
              <a:spcBef>
                <a:spcPts val="100"/>
              </a:spcBef>
            </a:pPr>
            <a:r>
              <a:rPr lang="es-MX" sz="800" dirty="0" smtClean="0">
                <a:solidFill>
                  <a:srgbClr val="FFFFFF"/>
                </a:solidFill>
                <a:latin typeface="Arial"/>
                <a:cs typeface="Arial"/>
              </a:rPr>
              <a:t>Áreas comunes</a:t>
            </a:r>
            <a:endParaRPr sz="800" dirty="0">
              <a:latin typeface="Arial"/>
              <a:cs typeface="Arial"/>
            </a:endParaRPr>
          </a:p>
        </p:txBody>
      </p:sp>
      <p:sp>
        <p:nvSpPr>
          <p:cNvPr id="25" name="object 63"/>
          <p:cNvSpPr/>
          <p:nvPr/>
        </p:nvSpPr>
        <p:spPr>
          <a:xfrm>
            <a:off x="8185404" y="179831"/>
            <a:ext cx="779145" cy="231775"/>
          </a:xfrm>
          <a:custGeom>
            <a:avLst/>
            <a:gdLst/>
            <a:ahLst/>
            <a:cxnLst/>
            <a:rect l="l" t="t" r="r" b="b"/>
            <a:pathLst>
              <a:path w="779145" h="231775">
                <a:moveTo>
                  <a:pt x="713105" y="0"/>
                </a:moveTo>
                <a:lnTo>
                  <a:pt x="0" y="0"/>
                </a:lnTo>
                <a:lnTo>
                  <a:pt x="0" y="231647"/>
                </a:lnTo>
                <a:lnTo>
                  <a:pt x="713105" y="231647"/>
                </a:lnTo>
                <a:lnTo>
                  <a:pt x="778764" y="115823"/>
                </a:lnTo>
                <a:lnTo>
                  <a:pt x="713105" y="0"/>
                </a:lnTo>
                <a:close/>
              </a:path>
            </a:pathLst>
          </a:custGeom>
          <a:noFill/>
        </p:spPr>
        <p:txBody>
          <a:bodyPr wrap="square" lIns="0" tIns="0" rIns="0" bIns="0" rtlCol="0"/>
          <a:lstStyle/>
          <a:p>
            <a:endParaRPr/>
          </a:p>
        </p:txBody>
      </p:sp>
      <p:sp>
        <p:nvSpPr>
          <p:cNvPr id="26" name="object 64"/>
          <p:cNvSpPr/>
          <p:nvPr/>
        </p:nvSpPr>
        <p:spPr>
          <a:xfrm>
            <a:off x="8185404" y="179831"/>
            <a:ext cx="779145" cy="231775"/>
          </a:xfrm>
          <a:custGeom>
            <a:avLst/>
            <a:gdLst/>
            <a:ahLst/>
            <a:cxnLst/>
            <a:rect l="l" t="t" r="r" b="b"/>
            <a:pathLst>
              <a:path w="779145" h="231775">
                <a:moveTo>
                  <a:pt x="0" y="0"/>
                </a:moveTo>
                <a:lnTo>
                  <a:pt x="713105" y="0"/>
                </a:lnTo>
                <a:lnTo>
                  <a:pt x="778764" y="115823"/>
                </a:lnTo>
                <a:lnTo>
                  <a:pt x="713105" y="231647"/>
                </a:lnTo>
                <a:lnTo>
                  <a:pt x="0" y="231647"/>
                </a:lnTo>
                <a:lnTo>
                  <a:pt x="0" y="0"/>
                </a:lnTo>
                <a:close/>
              </a:path>
            </a:pathLst>
          </a:custGeom>
          <a:ln w="6096">
            <a:solidFill>
              <a:srgbClr val="FFFFFF"/>
            </a:solidFill>
          </a:ln>
        </p:spPr>
        <p:txBody>
          <a:bodyPr wrap="square" lIns="0" tIns="0" rIns="0" bIns="0" rtlCol="0"/>
          <a:lstStyle/>
          <a:p>
            <a:endParaRPr/>
          </a:p>
        </p:txBody>
      </p:sp>
      <p:sp>
        <p:nvSpPr>
          <p:cNvPr id="27" name="object 65"/>
          <p:cNvSpPr/>
          <p:nvPr/>
        </p:nvSpPr>
        <p:spPr>
          <a:xfrm>
            <a:off x="8921495" y="179831"/>
            <a:ext cx="779145" cy="231775"/>
          </a:xfrm>
          <a:custGeom>
            <a:avLst/>
            <a:gdLst/>
            <a:ahLst/>
            <a:cxnLst/>
            <a:rect l="l" t="t" r="r" b="b"/>
            <a:pathLst>
              <a:path w="779145" h="231775">
                <a:moveTo>
                  <a:pt x="0" y="0"/>
                </a:moveTo>
                <a:lnTo>
                  <a:pt x="716153" y="0"/>
                </a:lnTo>
                <a:lnTo>
                  <a:pt x="778764" y="115823"/>
                </a:lnTo>
                <a:lnTo>
                  <a:pt x="716153" y="231647"/>
                </a:lnTo>
                <a:lnTo>
                  <a:pt x="0" y="231647"/>
                </a:lnTo>
                <a:lnTo>
                  <a:pt x="62611" y="115823"/>
                </a:lnTo>
                <a:lnTo>
                  <a:pt x="0" y="0"/>
                </a:lnTo>
                <a:close/>
              </a:path>
            </a:pathLst>
          </a:custGeom>
          <a:solidFill>
            <a:schemeClr val="bg1"/>
          </a:solidFill>
          <a:ln w="6096">
            <a:solidFill>
              <a:srgbClr val="FFFFFF"/>
            </a:solidFill>
          </a:ln>
        </p:spPr>
        <p:txBody>
          <a:bodyPr wrap="square" lIns="0" tIns="0" rIns="0" bIns="0" rtlCol="0"/>
          <a:lstStyle/>
          <a:p>
            <a:endParaRPr/>
          </a:p>
        </p:txBody>
      </p:sp>
      <p:sp>
        <p:nvSpPr>
          <p:cNvPr id="28" name="object 67"/>
          <p:cNvSpPr txBox="1"/>
          <p:nvPr/>
        </p:nvSpPr>
        <p:spPr>
          <a:xfrm>
            <a:off x="8229600" y="219583"/>
            <a:ext cx="662939" cy="135935"/>
          </a:xfrm>
          <a:prstGeom prst="rect">
            <a:avLst/>
          </a:prstGeom>
        </p:spPr>
        <p:txBody>
          <a:bodyPr vert="horz" wrap="square" lIns="0" tIns="12700" rIns="0" bIns="0" rtlCol="0">
            <a:spAutoFit/>
          </a:bodyPr>
          <a:lstStyle/>
          <a:p>
            <a:pPr>
              <a:lnSpc>
                <a:spcPct val="100000"/>
              </a:lnSpc>
              <a:spcBef>
                <a:spcPts val="100"/>
              </a:spcBef>
              <a:tabLst>
                <a:tab pos="836294" algn="l"/>
              </a:tabLst>
            </a:pPr>
            <a:r>
              <a:rPr lang="es-MX" sz="800" b="1" spc="-5" dirty="0" smtClean="0">
                <a:solidFill>
                  <a:schemeClr val="bg1"/>
                </a:solidFill>
                <a:latin typeface="Arial"/>
                <a:cs typeface="Arial"/>
              </a:rPr>
              <a:t>Previo</a:t>
            </a:r>
            <a:endParaRPr sz="1000" dirty="0">
              <a:solidFill>
                <a:schemeClr val="bg1"/>
              </a:solidFill>
              <a:latin typeface="Arial"/>
              <a:cs typeface="Arial"/>
            </a:endParaRPr>
          </a:p>
        </p:txBody>
      </p:sp>
      <p:sp>
        <p:nvSpPr>
          <p:cNvPr id="29" name="object 58"/>
          <p:cNvSpPr txBox="1"/>
          <p:nvPr/>
        </p:nvSpPr>
        <p:spPr>
          <a:xfrm>
            <a:off x="9065642" y="228600"/>
            <a:ext cx="611758" cy="135935"/>
          </a:xfrm>
          <a:prstGeom prst="rect">
            <a:avLst/>
          </a:prstGeom>
        </p:spPr>
        <p:txBody>
          <a:bodyPr vert="horz" wrap="square" lIns="0" tIns="12700" rIns="0" bIns="0" rtlCol="0">
            <a:spAutoFit/>
          </a:bodyPr>
          <a:lstStyle/>
          <a:p>
            <a:pPr marL="12700">
              <a:lnSpc>
                <a:spcPct val="100000"/>
              </a:lnSpc>
              <a:spcBef>
                <a:spcPts val="100"/>
              </a:spcBef>
            </a:pPr>
            <a:r>
              <a:rPr lang="es-MX" sz="800" dirty="0" smtClean="0">
                <a:latin typeface="Arial"/>
                <a:cs typeface="Arial"/>
              </a:rPr>
              <a:t>Traslados</a:t>
            </a:r>
            <a:endParaRPr sz="800" dirty="0">
              <a:latin typeface="Arial"/>
              <a:cs typeface="Arial"/>
            </a:endParaRPr>
          </a:p>
        </p:txBody>
      </p:sp>
      <p:sp>
        <p:nvSpPr>
          <p:cNvPr id="23" name="CuadroTexto 22"/>
          <p:cNvSpPr txBox="1"/>
          <p:nvPr/>
        </p:nvSpPr>
        <p:spPr>
          <a:xfrm rot="18830416">
            <a:off x="1284309" y="3409005"/>
            <a:ext cx="4419600" cy="584775"/>
          </a:xfrm>
          <a:prstGeom prst="rect">
            <a:avLst/>
          </a:prstGeom>
          <a:noFill/>
        </p:spPr>
        <p:txBody>
          <a:bodyPr wrap="square" rtlCol="0">
            <a:spAutoFit/>
          </a:bodyPr>
          <a:lstStyle/>
          <a:p>
            <a:pPr algn="ctr"/>
            <a:r>
              <a:rPr lang="es-MX" sz="3200" dirty="0" smtClean="0">
                <a:solidFill>
                  <a:schemeClr val="bg1">
                    <a:lumMod val="75000"/>
                  </a:schemeClr>
                </a:solidFill>
              </a:rPr>
              <a:t>COLOCAR EVIDENCIA</a:t>
            </a:r>
            <a:endParaRPr lang="es-MX" sz="3200" dirty="0">
              <a:solidFill>
                <a:schemeClr val="bg1">
                  <a:lumMod val="75000"/>
                </a:schemeClr>
              </a:solidFill>
            </a:endParaRPr>
          </a:p>
        </p:txBody>
      </p:sp>
      <p:grpSp>
        <p:nvGrpSpPr>
          <p:cNvPr id="17" name="Grupo 16"/>
          <p:cNvGrpSpPr/>
          <p:nvPr/>
        </p:nvGrpSpPr>
        <p:grpSpPr>
          <a:xfrm>
            <a:off x="8153400" y="515470"/>
            <a:ext cx="1600200" cy="304800"/>
            <a:chOff x="6153150" y="82890"/>
            <a:chExt cx="1600200" cy="304800"/>
          </a:xfrm>
        </p:grpSpPr>
        <p:sp>
          <p:nvSpPr>
            <p:cNvPr id="18" name="Rectángulo redondeado 17"/>
            <p:cNvSpPr/>
            <p:nvPr/>
          </p:nvSpPr>
          <p:spPr>
            <a:xfrm>
              <a:off x="6153150" y="82890"/>
              <a:ext cx="1600200" cy="304800"/>
            </a:xfrm>
            <a:prstGeom prst="roundRect">
              <a:avLst/>
            </a:prstGeom>
            <a:solidFill>
              <a:srgbClr val="CC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sz="1400" dirty="0" smtClean="0"/>
                <a:t>Ingeniería</a:t>
              </a:r>
              <a:endParaRPr lang="es-MX" sz="1400" dirty="0"/>
            </a:p>
          </p:txBody>
        </p:sp>
        <p:pic>
          <p:nvPicPr>
            <p:cNvPr id="24" name="Imagen 2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84462" y="90014"/>
              <a:ext cx="202364" cy="269818"/>
            </a:xfrm>
            <a:prstGeom prst="rect">
              <a:avLst/>
            </a:prstGeom>
          </p:spPr>
        </p:pic>
      </p:grpSp>
    </p:spTree>
    <p:extLst>
      <p:ext uri="{BB962C8B-B14F-4D97-AF65-F5344CB8AC3E}">
        <p14:creationId xmlns:p14="http://schemas.microsoft.com/office/powerpoint/2010/main" val="24784221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42035" y="119583"/>
            <a:ext cx="7076441" cy="1166345"/>
          </a:xfrm>
          <a:prstGeom prst="rect">
            <a:avLst/>
          </a:prstGeom>
        </p:spPr>
        <p:txBody>
          <a:bodyPr vert="horz" wrap="square" lIns="0" tIns="12065" rIns="0" bIns="0" rtlCol="0">
            <a:spAutoFit/>
          </a:bodyPr>
          <a:lstStyle/>
          <a:p>
            <a:pPr marL="12700" marR="5080">
              <a:lnSpc>
                <a:spcPct val="100000"/>
              </a:lnSpc>
              <a:spcBef>
                <a:spcPts val="95"/>
              </a:spcBef>
            </a:pPr>
            <a:r>
              <a:rPr lang="es-MX" spc="-5" dirty="0"/>
              <a:t>Aliente a los empleados a utilizar el transporte privado siempre que sea posible.</a:t>
            </a:r>
            <a:endParaRPr spc="-5" dirty="0"/>
          </a:p>
        </p:txBody>
      </p:sp>
      <p:sp>
        <p:nvSpPr>
          <p:cNvPr id="3" name="object 3"/>
          <p:cNvSpPr txBox="1"/>
          <p:nvPr/>
        </p:nvSpPr>
        <p:spPr>
          <a:xfrm>
            <a:off x="8157464" y="1371600"/>
            <a:ext cx="3805936" cy="5196294"/>
          </a:xfrm>
          <a:prstGeom prst="rect">
            <a:avLst/>
          </a:prstGeom>
        </p:spPr>
        <p:txBody>
          <a:bodyPr vert="horz" wrap="square" lIns="0" tIns="12700" rIns="0" bIns="0" rtlCol="0">
            <a:spAutoFit/>
          </a:bodyPr>
          <a:lstStyle/>
          <a:p>
            <a:pPr marL="12700" marR="816610">
              <a:lnSpc>
                <a:spcPct val="100000"/>
              </a:lnSpc>
              <a:spcBef>
                <a:spcPts val="100"/>
              </a:spcBef>
            </a:pPr>
            <a:r>
              <a:rPr lang="es-MX" sz="1800" b="1" spc="-5" dirty="0" smtClean="0">
                <a:solidFill>
                  <a:srgbClr val="FFFFFF"/>
                </a:solidFill>
                <a:latin typeface="Arial"/>
                <a:cs typeface="Arial"/>
              </a:rPr>
              <a:t>Acciones</a:t>
            </a:r>
          </a:p>
          <a:p>
            <a:pPr marL="12700" marR="816610">
              <a:lnSpc>
                <a:spcPct val="100000"/>
              </a:lnSpc>
              <a:spcBef>
                <a:spcPts val="100"/>
              </a:spcBef>
            </a:pPr>
            <a:endParaRPr sz="1800" dirty="0">
              <a:latin typeface="Arial"/>
              <a:cs typeface="Arial"/>
            </a:endParaRPr>
          </a:p>
          <a:p>
            <a:pPr marL="298450" marR="292100" indent="-285750">
              <a:lnSpc>
                <a:spcPct val="100000"/>
              </a:lnSpc>
              <a:spcBef>
                <a:spcPts val="810"/>
              </a:spcBef>
              <a:buFont typeface="Arial" panose="020B0604020202020204" pitchFamily="34" charset="0"/>
              <a:buChar char="•"/>
            </a:pPr>
            <a:r>
              <a:rPr lang="es-MX" sz="1300" spc="-10" dirty="0">
                <a:solidFill>
                  <a:srgbClr val="FFFFFF"/>
                </a:solidFill>
                <a:latin typeface="Arial"/>
                <a:cs typeface="Arial"/>
              </a:rPr>
              <a:t>Fomentar el transporte a pie o privado cuando sea </a:t>
            </a:r>
            <a:r>
              <a:rPr lang="es-MX" sz="1300" spc="-10" dirty="0" smtClean="0">
                <a:solidFill>
                  <a:srgbClr val="FFFFFF"/>
                </a:solidFill>
                <a:latin typeface="Arial"/>
                <a:cs typeface="Arial"/>
              </a:rPr>
              <a:t>posible.</a:t>
            </a:r>
          </a:p>
          <a:p>
            <a:pPr marL="298450" marR="292100" indent="-285750">
              <a:lnSpc>
                <a:spcPct val="100000"/>
              </a:lnSpc>
              <a:spcBef>
                <a:spcPts val="810"/>
              </a:spcBef>
              <a:buFont typeface="Arial" panose="020B0604020202020204" pitchFamily="34" charset="0"/>
              <a:buChar char="•"/>
            </a:pPr>
            <a:r>
              <a:rPr lang="es-MX" sz="1300" spc="-10" dirty="0" smtClean="0">
                <a:solidFill>
                  <a:srgbClr val="FFFFFF"/>
                </a:solidFill>
                <a:latin typeface="Arial"/>
                <a:cs typeface="Arial"/>
              </a:rPr>
              <a:t>Si es en auto particular, manejar sólo del hogar al lugar de trabajo, minimizar desviarse a otros puntos a menos que se para proveerse de artículos de primera necesidad y cargar combustible. Si este fuera el caso, lavarse las manos después de cada parada y desinfectar las partes como volante, palancas manijas y otros lugares de alto contacto.</a:t>
            </a:r>
          </a:p>
          <a:p>
            <a:pPr marL="298450" marR="292100" indent="-285750">
              <a:lnSpc>
                <a:spcPct val="100000"/>
              </a:lnSpc>
              <a:spcBef>
                <a:spcPts val="810"/>
              </a:spcBef>
              <a:buFont typeface="Arial" panose="020B0604020202020204" pitchFamily="34" charset="0"/>
              <a:buChar char="•"/>
            </a:pPr>
            <a:r>
              <a:rPr lang="es-MX" sz="1300" spc="-10" dirty="0" smtClean="0">
                <a:solidFill>
                  <a:srgbClr val="FFFFFF"/>
                </a:solidFill>
                <a:latin typeface="Arial"/>
                <a:cs typeface="Arial"/>
              </a:rPr>
              <a:t>De ninguna manera quitarse el cubrebocas y no tocarse la cara.</a:t>
            </a:r>
          </a:p>
          <a:p>
            <a:pPr marL="298450" marR="292100" indent="-285750">
              <a:lnSpc>
                <a:spcPct val="100000"/>
              </a:lnSpc>
              <a:spcBef>
                <a:spcPts val="810"/>
              </a:spcBef>
              <a:buFont typeface="Arial" panose="020B0604020202020204" pitchFamily="34" charset="0"/>
              <a:buChar char="•"/>
            </a:pPr>
            <a:r>
              <a:rPr lang="es-MX" sz="1300" spc="-10" dirty="0" smtClean="0">
                <a:solidFill>
                  <a:srgbClr val="FFFFFF"/>
                </a:solidFill>
                <a:latin typeface="Arial"/>
                <a:cs typeface="Arial"/>
              </a:rPr>
              <a:t>Apoyo de la empresa para facilitar lugares de estacionamiento </a:t>
            </a:r>
            <a:r>
              <a:rPr lang="es-MX" sz="1300" spc="-10" dirty="0">
                <a:solidFill>
                  <a:srgbClr val="FFFFFF"/>
                </a:solidFill>
                <a:latin typeface="Arial"/>
                <a:cs typeface="Arial"/>
              </a:rPr>
              <a:t>en el lugar de trabajo </a:t>
            </a:r>
            <a:r>
              <a:rPr lang="es-MX" sz="1300" spc="-10" dirty="0" smtClean="0">
                <a:solidFill>
                  <a:srgbClr val="FFFFFF"/>
                </a:solidFill>
                <a:latin typeface="Arial"/>
                <a:cs typeface="Arial"/>
              </a:rPr>
              <a:t>y </a:t>
            </a:r>
            <a:r>
              <a:rPr lang="es-MX" sz="1300" spc="-10" dirty="0">
                <a:solidFill>
                  <a:srgbClr val="FFFFFF"/>
                </a:solidFill>
                <a:latin typeface="Arial"/>
                <a:cs typeface="Arial"/>
              </a:rPr>
              <a:t>aumentar capacidad si es </a:t>
            </a:r>
            <a:r>
              <a:rPr lang="es-MX" sz="1300" spc="-10" dirty="0" smtClean="0">
                <a:solidFill>
                  <a:srgbClr val="FFFFFF"/>
                </a:solidFill>
                <a:latin typeface="Arial"/>
                <a:cs typeface="Arial"/>
              </a:rPr>
              <a:t>necesario.</a:t>
            </a:r>
            <a:endParaRPr lang="es-MX" sz="1300" spc="-10" dirty="0">
              <a:solidFill>
                <a:srgbClr val="FFFFFF"/>
              </a:solidFill>
              <a:latin typeface="Arial"/>
              <a:cs typeface="Arial"/>
            </a:endParaRPr>
          </a:p>
          <a:p>
            <a:pPr marL="298450" marR="292100" indent="-285750">
              <a:lnSpc>
                <a:spcPct val="100000"/>
              </a:lnSpc>
              <a:spcBef>
                <a:spcPts val="810"/>
              </a:spcBef>
              <a:buFont typeface="Arial" panose="020B0604020202020204" pitchFamily="34" charset="0"/>
              <a:buChar char="•"/>
            </a:pPr>
            <a:r>
              <a:rPr lang="es-MX" sz="1300" spc="-10" dirty="0">
                <a:solidFill>
                  <a:srgbClr val="FFFFFF"/>
                </a:solidFill>
                <a:latin typeface="Arial"/>
                <a:cs typeface="Arial"/>
              </a:rPr>
              <a:t>Proporcionar subsidios de combustible para los empleados que conducen al trabajo.</a:t>
            </a:r>
          </a:p>
          <a:p>
            <a:pPr marL="298450" marR="292100" indent="-285750">
              <a:lnSpc>
                <a:spcPct val="100000"/>
              </a:lnSpc>
              <a:spcBef>
                <a:spcPts val="810"/>
              </a:spcBef>
              <a:buFont typeface="Arial" panose="020B0604020202020204" pitchFamily="34" charset="0"/>
              <a:buChar char="•"/>
            </a:pPr>
            <a:r>
              <a:rPr lang="es-MX" sz="1300" spc="-10" dirty="0">
                <a:solidFill>
                  <a:srgbClr val="FFFFFF"/>
                </a:solidFill>
                <a:latin typeface="Arial"/>
                <a:cs typeface="Arial"/>
              </a:rPr>
              <a:t>Adecuar campamentos a las nuevas medidas sanitarias.</a:t>
            </a:r>
            <a:endParaRPr sz="1300" spc="-10" dirty="0">
              <a:solidFill>
                <a:srgbClr val="FFFFFF"/>
              </a:solidFill>
              <a:latin typeface="Arial"/>
              <a:cs typeface="Arial"/>
            </a:endParaRPr>
          </a:p>
        </p:txBody>
      </p:sp>
      <p:sp>
        <p:nvSpPr>
          <p:cNvPr id="9" name="object 9"/>
          <p:cNvSpPr/>
          <p:nvPr/>
        </p:nvSpPr>
        <p:spPr>
          <a:xfrm>
            <a:off x="8173211" y="1182624"/>
            <a:ext cx="3465829" cy="0"/>
          </a:xfrm>
          <a:custGeom>
            <a:avLst/>
            <a:gdLst/>
            <a:ahLst/>
            <a:cxnLst/>
            <a:rect l="l" t="t" r="r" b="b"/>
            <a:pathLst>
              <a:path w="3465829">
                <a:moveTo>
                  <a:pt x="0" y="0"/>
                </a:moveTo>
                <a:lnTo>
                  <a:pt x="3465576" y="0"/>
                </a:lnTo>
              </a:path>
            </a:pathLst>
          </a:custGeom>
          <a:ln w="6096">
            <a:solidFill>
              <a:srgbClr val="FFFFFF"/>
            </a:solidFill>
          </a:ln>
        </p:spPr>
        <p:txBody>
          <a:bodyPr wrap="square" lIns="0" tIns="0" rIns="0" bIns="0" rtlCol="0"/>
          <a:lstStyle/>
          <a:p>
            <a:endParaRPr/>
          </a:p>
        </p:txBody>
      </p:sp>
      <p:sp>
        <p:nvSpPr>
          <p:cNvPr id="24" name="object 14"/>
          <p:cNvSpPr/>
          <p:nvPr/>
        </p:nvSpPr>
        <p:spPr>
          <a:xfrm>
            <a:off x="8638031" y="842772"/>
            <a:ext cx="0" cy="184785"/>
          </a:xfrm>
          <a:custGeom>
            <a:avLst/>
            <a:gdLst/>
            <a:ahLst/>
            <a:cxnLst/>
            <a:rect l="l" t="t" r="r" b="b"/>
            <a:pathLst>
              <a:path h="184784">
                <a:moveTo>
                  <a:pt x="0" y="0"/>
                </a:moveTo>
                <a:lnTo>
                  <a:pt x="0" y="184657"/>
                </a:lnTo>
              </a:path>
            </a:pathLst>
          </a:custGeom>
          <a:ln w="6096">
            <a:solidFill>
              <a:srgbClr val="FFFFFF"/>
            </a:solidFill>
          </a:ln>
        </p:spPr>
        <p:txBody>
          <a:bodyPr wrap="square" lIns="0" tIns="0" rIns="0" bIns="0" rtlCol="0"/>
          <a:lstStyle/>
          <a:p>
            <a:endParaRPr/>
          </a:p>
        </p:txBody>
      </p:sp>
      <p:sp>
        <p:nvSpPr>
          <p:cNvPr id="25" name="object 15"/>
          <p:cNvSpPr txBox="1"/>
          <p:nvPr/>
        </p:nvSpPr>
        <p:spPr>
          <a:xfrm>
            <a:off x="8162924" y="533400"/>
            <a:ext cx="2886075" cy="492443"/>
          </a:xfrm>
          <a:prstGeom prst="rect">
            <a:avLst/>
          </a:prstGeom>
        </p:spPr>
        <p:txBody>
          <a:bodyPr vert="horz" wrap="square" lIns="0" tIns="12700" rIns="0" bIns="0" rtlCol="0">
            <a:spAutoFit/>
          </a:bodyPr>
          <a:lstStyle/>
          <a:p>
            <a:pPr>
              <a:lnSpc>
                <a:spcPct val="100000"/>
              </a:lnSpc>
              <a:spcBef>
                <a:spcPts val="100"/>
              </a:spcBef>
              <a:tabLst>
                <a:tab pos="836294" algn="l"/>
                <a:tab pos="1703070" algn="l"/>
              </a:tabLst>
            </a:pPr>
            <a:r>
              <a:rPr lang="es-MX" sz="1200" b="1" dirty="0" smtClean="0">
                <a:solidFill>
                  <a:srgbClr val="FFFFFF"/>
                </a:solidFill>
                <a:latin typeface="Arial"/>
                <a:cs typeface="Arial"/>
              </a:rPr>
              <a:t>Sana Distancia</a:t>
            </a:r>
            <a:endParaRPr sz="1200" dirty="0">
              <a:latin typeface="Arial"/>
              <a:cs typeface="Arial"/>
            </a:endParaRPr>
          </a:p>
          <a:p>
            <a:pPr marL="19685">
              <a:lnSpc>
                <a:spcPct val="100000"/>
              </a:lnSpc>
              <a:spcBef>
                <a:spcPts val="1110"/>
              </a:spcBef>
              <a:tabLst>
                <a:tab pos="618490" algn="l"/>
              </a:tabLst>
            </a:pPr>
            <a:r>
              <a:rPr sz="1000" dirty="0" smtClean="0">
                <a:solidFill>
                  <a:srgbClr val="FFFFFF"/>
                </a:solidFill>
                <a:latin typeface="Arial"/>
                <a:cs typeface="Arial"/>
              </a:rPr>
              <a:t>Of</a:t>
            </a:r>
            <a:r>
              <a:rPr lang="es-MX" sz="1000" dirty="0" err="1" smtClean="0">
                <a:solidFill>
                  <a:srgbClr val="FFFFFF"/>
                </a:solidFill>
                <a:latin typeface="Arial"/>
                <a:cs typeface="Arial"/>
              </a:rPr>
              <a:t>icina</a:t>
            </a:r>
            <a:r>
              <a:rPr lang="es-MX" sz="1000" dirty="0" smtClean="0">
                <a:solidFill>
                  <a:srgbClr val="FFFFFF"/>
                </a:solidFill>
                <a:latin typeface="Arial"/>
                <a:cs typeface="Arial"/>
              </a:rPr>
              <a:t>    </a:t>
            </a:r>
            <a:r>
              <a:rPr lang="es-MX" sz="1000" spc="-5" dirty="0" smtClean="0">
                <a:solidFill>
                  <a:srgbClr val="FFFFFF"/>
                </a:solidFill>
                <a:latin typeface="Arial"/>
                <a:cs typeface="Arial"/>
              </a:rPr>
              <a:t>Obra</a:t>
            </a:r>
            <a:r>
              <a:rPr lang="es-MX" sz="1000" spc="-5" dirty="0">
                <a:solidFill>
                  <a:srgbClr val="FFFFFF"/>
                </a:solidFill>
                <a:latin typeface="Arial"/>
                <a:cs typeface="Arial"/>
              </a:rPr>
              <a:t>: Cielo Abierto - Edificación</a:t>
            </a:r>
            <a:endParaRPr sz="1000" dirty="0">
              <a:latin typeface="Arial"/>
              <a:cs typeface="Arial"/>
            </a:endParaRPr>
          </a:p>
        </p:txBody>
      </p:sp>
      <p:sp>
        <p:nvSpPr>
          <p:cNvPr id="26" name="object 57"/>
          <p:cNvSpPr/>
          <p:nvPr/>
        </p:nvSpPr>
        <p:spPr>
          <a:xfrm>
            <a:off x="9659111" y="179831"/>
            <a:ext cx="777240" cy="231775"/>
          </a:xfrm>
          <a:custGeom>
            <a:avLst/>
            <a:gdLst/>
            <a:ahLst/>
            <a:cxnLst/>
            <a:rect l="l" t="t" r="r" b="b"/>
            <a:pathLst>
              <a:path w="777240" h="231775">
                <a:moveTo>
                  <a:pt x="0" y="0"/>
                </a:moveTo>
                <a:lnTo>
                  <a:pt x="714629" y="0"/>
                </a:lnTo>
                <a:lnTo>
                  <a:pt x="777240" y="115823"/>
                </a:lnTo>
                <a:lnTo>
                  <a:pt x="714629" y="231647"/>
                </a:lnTo>
                <a:lnTo>
                  <a:pt x="0" y="231647"/>
                </a:lnTo>
                <a:lnTo>
                  <a:pt x="62611" y="115823"/>
                </a:lnTo>
                <a:lnTo>
                  <a:pt x="0" y="0"/>
                </a:lnTo>
                <a:close/>
              </a:path>
            </a:pathLst>
          </a:custGeom>
          <a:ln w="6096">
            <a:solidFill>
              <a:srgbClr val="FFFFFF"/>
            </a:solidFill>
          </a:ln>
        </p:spPr>
        <p:txBody>
          <a:bodyPr wrap="square" lIns="0" tIns="0" rIns="0" bIns="0" rtlCol="0"/>
          <a:lstStyle/>
          <a:p>
            <a:endParaRPr/>
          </a:p>
        </p:txBody>
      </p:sp>
      <p:sp>
        <p:nvSpPr>
          <p:cNvPr id="27" name="object 58"/>
          <p:cNvSpPr txBox="1"/>
          <p:nvPr/>
        </p:nvSpPr>
        <p:spPr>
          <a:xfrm>
            <a:off x="9755505" y="219583"/>
            <a:ext cx="611758" cy="135935"/>
          </a:xfrm>
          <a:prstGeom prst="rect">
            <a:avLst/>
          </a:prstGeom>
        </p:spPr>
        <p:txBody>
          <a:bodyPr vert="horz" wrap="square" lIns="0" tIns="12700" rIns="0" bIns="0" rtlCol="0">
            <a:spAutoFit/>
          </a:bodyPr>
          <a:lstStyle/>
          <a:p>
            <a:pPr marL="12700">
              <a:lnSpc>
                <a:spcPct val="100000"/>
              </a:lnSpc>
              <a:spcBef>
                <a:spcPts val="100"/>
              </a:spcBef>
            </a:pPr>
            <a:r>
              <a:rPr lang="es-MX" sz="800" dirty="0" smtClean="0">
                <a:solidFill>
                  <a:srgbClr val="FFFFFF"/>
                </a:solidFill>
                <a:latin typeface="Arial"/>
                <a:cs typeface="Arial"/>
              </a:rPr>
              <a:t>En el trabajo</a:t>
            </a:r>
            <a:endParaRPr sz="800" dirty="0">
              <a:latin typeface="Arial"/>
              <a:cs typeface="Arial"/>
            </a:endParaRPr>
          </a:p>
        </p:txBody>
      </p:sp>
      <p:sp>
        <p:nvSpPr>
          <p:cNvPr id="28" name="object 59"/>
          <p:cNvSpPr/>
          <p:nvPr/>
        </p:nvSpPr>
        <p:spPr>
          <a:xfrm>
            <a:off x="10395204" y="179831"/>
            <a:ext cx="883919" cy="231775"/>
          </a:xfrm>
          <a:custGeom>
            <a:avLst/>
            <a:gdLst/>
            <a:ahLst/>
            <a:cxnLst/>
            <a:rect l="l" t="t" r="r" b="b"/>
            <a:pathLst>
              <a:path w="883920" h="231775">
                <a:moveTo>
                  <a:pt x="0" y="0"/>
                </a:moveTo>
                <a:lnTo>
                  <a:pt x="821309" y="0"/>
                </a:lnTo>
                <a:lnTo>
                  <a:pt x="883919" y="115823"/>
                </a:lnTo>
                <a:lnTo>
                  <a:pt x="821309" y="231647"/>
                </a:lnTo>
                <a:lnTo>
                  <a:pt x="0" y="231647"/>
                </a:lnTo>
                <a:lnTo>
                  <a:pt x="62611" y="115823"/>
                </a:lnTo>
                <a:lnTo>
                  <a:pt x="0" y="0"/>
                </a:lnTo>
                <a:close/>
              </a:path>
            </a:pathLst>
          </a:custGeom>
          <a:ln w="6095">
            <a:solidFill>
              <a:srgbClr val="FFFFFF"/>
            </a:solidFill>
          </a:ln>
        </p:spPr>
        <p:txBody>
          <a:bodyPr wrap="square" lIns="0" tIns="0" rIns="0" bIns="0" rtlCol="0"/>
          <a:lstStyle/>
          <a:p>
            <a:endParaRPr/>
          </a:p>
        </p:txBody>
      </p:sp>
      <p:sp>
        <p:nvSpPr>
          <p:cNvPr id="29" name="object 60"/>
          <p:cNvSpPr txBox="1"/>
          <p:nvPr/>
        </p:nvSpPr>
        <p:spPr>
          <a:xfrm>
            <a:off x="10476992" y="219583"/>
            <a:ext cx="830072" cy="135935"/>
          </a:xfrm>
          <a:prstGeom prst="rect">
            <a:avLst/>
          </a:prstGeom>
        </p:spPr>
        <p:txBody>
          <a:bodyPr vert="horz" wrap="square" lIns="0" tIns="12700" rIns="0" bIns="0" rtlCol="0">
            <a:spAutoFit/>
          </a:bodyPr>
          <a:lstStyle/>
          <a:p>
            <a:pPr marL="12700">
              <a:lnSpc>
                <a:spcPct val="100000"/>
              </a:lnSpc>
              <a:spcBef>
                <a:spcPts val="100"/>
              </a:spcBef>
            </a:pPr>
            <a:r>
              <a:rPr lang="es-MX" sz="800" dirty="0" smtClean="0">
                <a:solidFill>
                  <a:srgbClr val="FFFFFF"/>
                </a:solidFill>
                <a:latin typeface="Arial"/>
                <a:cs typeface="Arial"/>
              </a:rPr>
              <a:t>Áreas comunes</a:t>
            </a:r>
            <a:endParaRPr sz="800" dirty="0">
              <a:latin typeface="Arial"/>
              <a:cs typeface="Arial"/>
            </a:endParaRPr>
          </a:p>
        </p:txBody>
      </p:sp>
      <p:sp>
        <p:nvSpPr>
          <p:cNvPr id="32" name="object 63"/>
          <p:cNvSpPr/>
          <p:nvPr/>
        </p:nvSpPr>
        <p:spPr>
          <a:xfrm>
            <a:off x="8185404" y="179831"/>
            <a:ext cx="779145" cy="231775"/>
          </a:xfrm>
          <a:custGeom>
            <a:avLst/>
            <a:gdLst/>
            <a:ahLst/>
            <a:cxnLst/>
            <a:rect l="l" t="t" r="r" b="b"/>
            <a:pathLst>
              <a:path w="779145" h="231775">
                <a:moveTo>
                  <a:pt x="713105" y="0"/>
                </a:moveTo>
                <a:lnTo>
                  <a:pt x="0" y="0"/>
                </a:lnTo>
                <a:lnTo>
                  <a:pt x="0" y="231647"/>
                </a:lnTo>
                <a:lnTo>
                  <a:pt x="713105" y="231647"/>
                </a:lnTo>
                <a:lnTo>
                  <a:pt x="778764" y="115823"/>
                </a:lnTo>
                <a:lnTo>
                  <a:pt x="713105" y="0"/>
                </a:lnTo>
                <a:close/>
              </a:path>
            </a:pathLst>
          </a:custGeom>
          <a:noFill/>
        </p:spPr>
        <p:txBody>
          <a:bodyPr wrap="square" lIns="0" tIns="0" rIns="0" bIns="0" rtlCol="0"/>
          <a:lstStyle/>
          <a:p>
            <a:endParaRPr/>
          </a:p>
        </p:txBody>
      </p:sp>
      <p:sp>
        <p:nvSpPr>
          <p:cNvPr id="33" name="object 64"/>
          <p:cNvSpPr/>
          <p:nvPr/>
        </p:nvSpPr>
        <p:spPr>
          <a:xfrm>
            <a:off x="8185404" y="179831"/>
            <a:ext cx="779145" cy="231775"/>
          </a:xfrm>
          <a:custGeom>
            <a:avLst/>
            <a:gdLst/>
            <a:ahLst/>
            <a:cxnLst/>
            <a:rect l="l" t="t" r="r" b="b"/>
            <a:pathLst>
              <a:path w="779145" h="231775">
                <a:moveTo>
                  <a:pt x="0" y="0"/>
                </a:moveTo>
                <a:lnTo>
                  <a:pt x="713105" y="0"/>
                </a:lnTo>
                <a:lnTo>
                  <a:pt x="778764" y="115823"/>
                </a:lnTo>
                <a:lnTo>
                  <a:pt x="713105" y="231647"/>
                </a:lnTo>
                <a:lnTo>
                  <a:pt x="0" y="231647"/>
                </a:lnTo>
                <a:lnTo>
                  <a:pt x="0" y="0"/>
                </a:lnTo>
                <a:close/>
              </a:path>
            </a:pathLst>
          </a:custGeom>
          <a:ln w="6096">
            <a:solidFill>
              <a:srgbClr val="FFFFFF"/>
            </a:solidFill>
          </a:ln>
        </p:spPr>
        <p:txBody>
          <a:bodyPr wrap="square" lIns="0" tIns="0" rIns="0" bIns="0" rtlCol="0"/>
          <a:lstStyle/>
          <a:p>
            <a:endParaRPr/>
          </a:p>
        </p:txBody>
      </p:sp>
      <p:sp>
        <p:nvSpPr>
          <p:cNvPr id="34" name="object 65"/>
          <p:cNvSpPr/>
          <p:nvPr/>
        </p:nvSpPr>
        <p:spPr>
          <a:xfrm>
            <a:off x="8921495" y="179831"/>
            <a:ext cx="779145" cy="231775"/>
          </a:xfrm>
          <a:custGeom>
            <a:avLst/>
            <a:gdLst/>
            <a:ahLst/>
            <a:cxnLst/>
            <a:rect l="l" t="t" r="r" b="b"/>
            <a:pathLst>
              <a:path w="779145" h="231775">
                <a:moveTo>
                  <a:pt x="0" y="0"/>
                </a:moveTo>
                <a:lnTo>
                  <a:pt x="716153" y="0"/>
                </a:lnTo>
                <a:lnTo>
                  <a:pt x="778764" y="115823"/>
                </a:lnTo>
                <a:lnTo>
                  <a:pt x="716153" y="231647"/>
                </a:lnTo>
                <a:lnTo>
                  <a:pt x="0" y="231647"/>
                </a:lnTo>
                <a:lnTo>
                  <a:pt x="62611" y="115823"/>
                </a:lnTo>
                <a:lnTo>
                  <a:pt x="0" y="0"/>
                </a:lnTo>
                <a:close/>
              </a:path>
            </a:pathLst>
          </a:custGeom>
          <a:solidFill>
            <a:schemeClr val="bg1"/>
          </a:solidFill>
          <a:ln w="6096">
            <a:solidFill>
              <a:srgbClr val="FFFFFF"/>
            </a:solidFill>
          </a:ln>
        </p:spPr>
        <p:txBody>
          <a:bodyPr wrap="square" lIns="0" tIns="0" rIns="0" bIns="0" rtlCol="0"/>
          <a:lstStyle/>
          <a:p>
            <a:endParaRPr/>
          </a:p>
        </p:txBody>
      </p:sp>
      <p:sp>
        <p:nvSpPr>
          <p:cNvPr id="35" name="object 67"/>
          <p:cNvSpPr txBox="1"/>
          <p:nvPr/>
        </p:nvSpPr>
        <p:spPr>
          <a:xfrm>
            <a:off x="8229600" y="219583"/>
            <a:ext cx="662939" cy="135935"/>
          </a:xfrm>
          <a:prstGeom prst="rect">
            <a:avLst/>
          </a:prstGeom>
        </p:spPr>
        <p:txBody>
          <a:bodyPr vert="horz" wrap="square" lIns="0" tIns="12700" rIns="0" bIns="0" rtlCol="0">
            <a:spAutoFit/>
          </a:bodyPr>
          <a:lstStyle/>
          <a:p>
            <a:pPr>
              <a:lnSpc>
                <a:spcPct val="100000"/>
              </a:lnSpc>
              <a:spcBef>
                <a:spcPts val="100"/>
              </a:spcBef>
              <a:tabLst>
                <a:tab pos="836294" algn="l"/>
              </a:tabLst>
            </a:pPr>
            <a:r>
              <a:rPr lang="es-MX" sz="800" b="1" spc="-5" dirty="0" smtClean="0">
                <a:solidFill>
                  <a:schemeClr val="bg1"/>
                </a:solidFill>
                <a:latin typeface="Arial"/>
                <a:cs typeface="Arial"/>
              </a:rPr>
              <a:t>Previo</a:t>
            </a:r>
            <a:endParaRPr sz="1000" dirty="0">
              <a:solidFill>
                <a:schemeClr val="bg1"/>
              </a:solidFill>
              <a:latin typeface="Arial"/>
              <a:cs typeface="Arial"/>
            </a:endParaRPr>
          </a:p>
        </p:txBody>
      </p:sp>
      <p:sp>
        <p:nvSpPr>
          <p:cNvPr id="36" name="object 58"/>
          <p:cNvSpPr txBox="1"/>
          <p:nvPr/>
        </p:nvSpPr>
        <p:spPr>
          <a:xfrm>
            <a:off x="9065642" y="228600"/>
            <a:ext cx="611758" cy="135935"/>
          </a:xfrm>
          <a:prstGeom prst="rect">
            <a:avLst/>
          </a:prstGeom>
        </p:spPr>
        <p:txBody>
          <a:bodyPr vert="horz" wrap="square" lIns="0" tIns="12700" rIns="0" bIns="0" rtlCol="0">
            <a:spAutoFit/>
          </a:bodyPr>
          <a:lstStyle/>
          <a:p>
            <a:pPr marL="12700">
              <a:lnSpc>
                <a:spcPct val="100000"/>
              </a:lnSpc>
              <a:spcBef>
                <a:spcPts val="100"/>
              </a:spcBef>
            </a:pPr>
            <a:r>
              <a:rPr lang="es-MX" sz="800" dirty="0" smtClean="0">
                <a:latin typeface="Arial"/>
                <a:cs typeface="Arial"/>
              </a:rPr>
              <a:t>Traslados</a:t>
            </a:r>
            <a:endParaRPr sz="800" dirty="0">
              <a:latin typeface="Arial"/>
              <a:cs typeface="Arial"/>
            </a:endParaRPr>
          </a:p>
        </p:txBody>
      </p:sp>
      <p:sp>
        <p:nvSpPr>
          <p:cNvPr id="21" name="CuadroTexto 20"/>
          <p:cNvSpPr txBox="1"/>
          <p:nvPr/>
        </p:nvSpPr>
        <p:spPr>
          <a:xfrm rot="18830416">
            <a:off x="1284309" y="3409005"/>
            <a:ext cx="4419600" cy="584775"/>
          </a:xfrm>
          <a:prstGeom prst="rect">
            <a:avLst/>
          </a:prstGeom>
          <a:noFill/>
        </p:spPr>
        <p:txBody>
          <a:bodyPr wrap="square" rtlCol="0">
            <a:spAutoFit/>
          </a:bodyPr>
          <a:lstStyle/>
          <a:p>
            <a:pPr algn="ctr"/>
            <a:r>
              <a:rPr lang="es-MX" sz="3200" dirty="0" smtClean="0">
                <a:solidFill>
                  <a:schemeClr val="bg1">
                    <a:lumMod val="75000"/>
                  </a:schemeClr>
                </a:solidFill>
              </a:rPr>
              <a:t>COLOCAR EVIDENCIA</a:t>
            </a:r>
            <a:endParaRPr lang="es-MX" sz="3200" dirty="0">
              <a:solidFill>
                <a:schemeClr val="bg1">
                  <a:lumMod val="75000"/>
                </a:schemeClr>
              </a:solidFill>
            </a:endParaRPr>
          </a:p>
        </p:txBody>
      </p:sp>
      <p:grpSp>
        <p:nvGrpSpPr>
          <p:cNvPr id="17" name="Grupo 16"/>
          <p:cNvGrpSpPr/>
          <p:nvPr/>
        </p:nvGrpSpPr>
        <p:grpSpPr>
          <a:xfrm>
            <a:off x="8153400" y="515470"/>
            <a:ext cx="1600200" cy="304800"/>
            <a:chOff x="6153150" y="82890"/>
            <a:chExt cx="1600200" cy="304800"/>
          </a:xfrm>
        </p:grpSpPr>
        <p:sp>
          <p:nvSpPr>
            <p:cNvPr id="18" name="Rectángulo redondeado 17"/>
            <p:cNvSpPr/>
            <p:nvPr/>
          </p:nvSpPr>
          <p:spPr>
            <a:xfrm>
              <a:off x="6153150" y="82890"/>
              <a:ext cx="1600200" cy="304800"/>
            </a:xfrm>
            <a:prstGeom prst="roundRect">
              <a:avLst/>
            </a:prstGeom>
            <a:solidFill>
              <a:srgbClr val="CC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sz="1400" dirty="0" smtClean="0"/>
                <a:t>Ingeniería</a:t>
              </a:r>
              <a:endParaRPr lang="es-MX" sz="1400" dirty="0"/>
            </a:p>
          </p:txBody>
        </p:sp>
        <p:pic>
          <p:nvPicPr>
            <p:cNvPr id="19" name="Imagen 1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84462" y="90014"/>
              <a:ext cx="202364" cy="269818"/>
            </a:xfrm>
            <a:prstGeom prst="rect">
              <a:avLst/>
            </a:prstGeom>
          </p:spPr>
        </p:pic>
      </p:grpSp>
    </p:spTree>
    <p:extLst>
      <p:ext uri="{BB962C8B-B14F-4D97-AF65-F5344CB8AC3E}">
        <p14:creationId xmlns:p14="http://schemas.microsoft.com/office/powerpoint/2010/main" val="113321217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42036" y="152400"/>
            <a:ext cx="6885939" cy="781624"/>
          </a:xfrm>
          <a:prstGeom prst="rect">
            <a:avLst/>
          </a:prstGeom>
        </p:spPr>
        <p:txBody>
          <a:bodyPr vert="horz" wrap="square" lIns="0" tIns="12065" rIns="0" bIns="0" rtlCol="0">
            <a:spAutoFit/>
          </a:bodyPr>
          <a:lstStyle/>
          <a:p>
            <a:pPr marL="12700" marR="5080" algn="just">
              <a:lnSpc>
                <a:spcPct val="100000"/>
              </a:lnSpc>
              <a:spcBef>
                <a:spcPts val="95"/>
              </a:spcBef>
            </a:pPr>
            <a:r>
              <a:rPr lang="es-MX" spc="-10" dirty="0"/>
              <a:t>Brindar </a:t>
            </a:r>
            <a:r>
              <a:rPr lang="es-MX" spc="-10" dirty="0" smtClean="0"/>
              <a:t>apoyo emocional a  </a:t>
            </a:r>
            <a:r>
              <a:rPr lang="es-MX" spc="-10" dirty="0"/>
              <a:t>los empleados afectados por COVID-19 / cuarentena</a:t>
            </a:r>
            <a:endParaRPr spc="-5" dirty="0"/>
          </a:p>
        </p:txBody>
      </p:sp>
      <p:sp>
        <p:nvSpPr>
          <p:cNvPr id="3" name="object 3"/>
          <p:cNvSpPr txBox="1"/>
          <p:nvPr/>
        </p:nvSpPr>
        <p:spPr>
          <a:xfrm>
            <a:off x="8157464" y="1475994"/>
            <a:ext cx="3805936" cy="4796185"/>
          </a:xfrm>
          <a:prstGeom prst="rect">
            <a:avLst/>
          </a:prstGeom>
        </p:spPr>
        <p:txBody>
          <a:bodyPr vert="horz" wrap="square" lIns="0" tIns="12700" rIns="0" bIns="0" rtlCol="0">
            <a:spAutoFit/>
          </a:bodyPr>
          <a:lstStyle/>
          <a:p>
            <a:pPr marL="12700" marR="811530">
              <a:lnSpc>
                <a:spcPct val="100000"/>
              </a:lnSpc>
              <a:spcBef>
                <a:spcPts val="100"/>
              </a:spcBef>
            </a:pPr>
            <a:r>
              <a:rPr lang="es-MX" sz="1800" b="1" spc="-5" dirty="0" smtClean="0">
                <a:solidFill>
                  <a:srgbClr val="FFFFFF"/>
                </a:solidFill>
                <a:latin typeface="Arial"/>
                <a:cs typeface="Arial"/>
              </a:rPr>
              <a:t>Acciones</a:t>
            </a:r>
          </a:p>
          <a:p>
            <a:pPr marL="12700" marR="811530">
              <a:lnSpc>
                <a:spcPct val="100000"/>
              </a:lnSpc>
              <a:spcBef>
                <a:spcPts val="100"/>
              </a:spcBef>
            </a:pPr>
            <a:endParaRPr sz="1800" dirty="0">
              <a:latin typeface="Arial"/>
              <a:cs typeface="Arial"/>
            </a:endParaRPr>
          </a:p>
          <a:p>
            <a:pPr marL="298450" marR="46990" indent="-285750">
              <a:lnSpc>
                <a:spcPct val="100000"/>
              </a:lnSpc>
              <a:spcBef>
                <a:spcPts val="810"/>
              </a:spcBef>
              <a:buFont typeface="Arial" panose="020B0604020202020204" pitchFamily="34" charset="0"/>
              <a:buChar char="•"/>
            </a:pPr>
            <a:r>
              <a:rPr lang="es-MX" sz="1300" spc="-10" dirty="0">
                <a:solidFill>
                  <a:srgbClr val="FFFFFF"/>
                </a:solidFill>
                <a:latin typeface="Arial"/>
                <a:cs typeface="Arial"/>
              </a:rPr>
              <a:t>Brindar servicios de asesoramiento (</a:t>
            </a:r>
            <a:r>
              <a:rPr lang="es-MX" sz="1300" spc="-10" dirty="0" err="1">
                <a:solidFill>
                  <a:srgbClr val="FFFFFF"/>
                </a:solidFill>
                <a:latin typeface="Arial"/>
                <a:cs typeface="Arial"/>
              </a:rPr>
              <a:t>teleterapia</a:t>
            </a:r>
            <a:r>
              <a:rPr lang="es-MX" sz="1300" spc="-10" dirty="0">
                <a:solidFill>
                  <a:srgbClr val="FFFFFF"/>
                </a:solidFill>
                <a:latin typeface="Arial"/>
                <a:cs typeface="Arial"/>
              </a:rPr>
              <a:t>) a los empleados que regresan al trabajo después de cuarentenas prolongadas.</a:t>
            </a:r>
          </a:p>
          <a:p>
            <a:pPr marL="298450" marR="46990" indent="-285750">
              <a:lnSpc>
                <a:spcPct val="100000"/>
              </a:lnSpc>
              <a:spcBef>
                <a:spcPts val="810"/>
              </a:spcBef>
              <a:buFont typeface="Arial" panose="020B0604020202020204" pitchFamily="34" charset="0"/>
              <a:buChar char="•"/>
            </a:pPr>
            <a:r>
              <a:rPr lang="es-MX" sz="1300" spc="-10" dirty="0">
                <a:solidFill>
                  <a:srgbClr val="FFFFFF"/>
                </a:solidFill>
                <a:latin typeface="Arial"/>
                <a:cs typeface="Arial"/>
              </a:rPr>
              <a:t>Ampliar la cobertura de beneficios de los programas </a:t>
            </a:r>
            <a:r>
              <a:rPr lang="es-MX" sz="1300" spc="-10" dirty="0" smtClean="0">
                <a:solidFill>
                  <a:srgbClr val="FFFFFF"/>
                </a:solidFill>
                <a:latin typeface="Arial"/>
                <a:cs typeface="Arial"/>
              </a:rPr>
              <a:t>de asistencia de salud.</a:t>
            </a:r>
            <a:endParaRPr lang="es-MX" sz="1300" spc="-10" dirty="0">
              <a:solidFill>
                <a:srgbClr val="FFFFFF"/>
              </a:solidFill>
              <a:latin typeface="Arial"/>
              <a:cs typeface="Arial"/>
            </a:endParaRPr>
          </a:p>
          <a:p>
            <a:pPr marL="298450" marR="46990" indent="-285750">
              <a:lnSpc>
                <a:spcPct val="100000"/>
              </a:lnSpc>
              <a:spcBef>
                <a:spcPts val="810"/>
              </a:spcBef>
              <a:buFont typeface="Arial" panose="020B0604020202020204" pitchFamily="34" charset="0"/>
              <a:buChar char="•"/>
            </a:pPr>
            <a:r>
              <a:rPr lang="es-MX" sz="1300" spc="-10" dirty="0" smtClean="0">
                <a:solidFill>
                  <a:srgbClr val="FFFFFF"/>
                </a:solidFill>
                <a:latin typeface="Arial"/>
                <a:cs typeface="Arial"/>
              </a:rPr>
              <a:t>Contratar, de ser posible, a </a:t>
            </a:r>
            <a:r>
              <a:rPr lang="es-MX" sz="1300" spc="-10" dirty="0">
                <a:solidFill>
                  <a:srgbClr val="FFFFFF"/>
                </a:solidFill>
                <a:latin typeface="Arial"/>
                <a:cs typeface="Arial"/>
              </a:rPr>
              <a:t>un especialista </a:t>
            </a:r>
            <a:r>
              <a:rPr lang="es-MX" sz="1300" spc="-10" dirty="0" smtClean="0">
                <a:solidFill>
                  <a:srgbClr val="FFFFFF"/>
                </a:solidFill>
                <a:latin typeface="Arial"/>
                <a:cs typeface="Arial"/>
              </a:rPr>
              <a:t>para el lugar de trabajo.</a:t>
            </a:r>
            <a:endParaRPr lang="es-MX" sz="1300" spc="-10" dirty="0">
              <a:solidFill>
                <a:srgbClr val="FFFFFF"/>
              </a:solidFill>
              <a:latin typeface="Arial"/>
              <a:cs typeface="Arial"/>
            </a:endParaRPr>
          </a:p>
          <a:p>
            <a:pPr marL="298450" marR="46990" indent="-285750">
              <a:lnSpc>
                <a:spcPct val="100000"/>
              </a:lnSpc>
              <a:spcBef>
                <a:spcPts val="810"/>
              </a:spcBef>
              <a:buFont typeface="Arial" panose="020B0604020202020204" pitchFamily="34" charset="0"/>
              <a:buChar char="•"/>
            </a:pPr>
            <a:r>
              <a:rPr lang="es-MX" sz="1300" spc="-10" dirty="0" smtClean="0">
                <a:solidFill>
                  <a:srgbClr val="FFFFFF"/>
                </a:solidFill>
                <a:latin typeface="Arial"/>
                <a:cs typeface="Arial"/>
              </a:rPr>
              <a:t>Facilitar </a:t>
            </a:r>
            <a:r>
              <a:rPr lang="es-MX" sz="1300" spc="-10" dirty="0">
                <a:solidFill>
                  <a:srgbClr val="FFFFFF"/>
                </a:solidFill>
                <a:latin typeface="Arial"/>
                <a:cs typeface="Arial"/>
              </a:rPr>
              <a:t>a los empleados </a:t>
            </a:r>
            <a:r>
              <a:rPr lang="es-MX" sz="1300" spc="-10" dirty="0" smtClean="0">
                <a:solidFill>
                  <a:srgbClr val="FFFFFF"/>
                </a:solidFill>
                <a:latin typeface="Arial"/>
                <a:cs typeface="Arial"/>
              </a:rPr>
              <a:t>contar con acceso o suscripciones a servicios o aplicaciones </a:t>
            </a:r>
            <a:r>
              <a:rPr lang="es-MX" sz="1300" spc="-10" dirty="0">
                <a:solidFill>
                  <a:srgbClr val="FFFFFF"/>
                </a:solidFill>
                <a:latin typeface="Arial"/>
                <a:cs typeface="Arial"/>
              </a:rPr>
              <a:t>que ayuden </a:t>
            </a:r>
            <a:r>
              <a:rPr lang="es-MX" sz="1300" spc="-10" dirty="0" smtClean="0">
                <a:solidFill>
                  <a:srgbClr val="FFFFFF"/>
                </a:solidFill>
                <a:latin typeface="Arial"/>
                <a:cs typeface="Arial"/>
              </a:rPr>
              <a:t>prácticas </a:t>
            </a:r>
            <a:r>
              <a:rPr lang="es-MX" sz="1300" spc="-10" dirty="0">
                <a:solidFill>
                  <a:srgbClr val="FFFFFF"/>
                </a:solidFill>
                <a:latin typeface="Arial"/>
                <a:cs typeface="Arial"/>
              </a:rPr>
              <a:t>de salud mental (por </a:t>
            </a:r>
            <a:r>
              <a:rPr lang="es-MX" sz="1300" spc="-10" dirty="0" smtClean="0">
                <a:solidFill>
                  <a:srgbClr val="FFFFFF"/>
                </a:solidFill>
                <a:latin typeface="Arial"/>
                <a:cs typeface="Arial"/>
              </a:rPr>
              <a:t>ejemplo: </a:t>
            </a:r>
            <a:r>
              <a:rPr lang="es-MX" sz="1300" spc="-10" dirty="0" err="1" smtClean="0">
                <a:solidFill>
                  <a:srgbClr val="FFFFFF"/>
                </a:solidFill>
                <a:latin typeface="Arial"/>
                <a:cs typeface="Arial"/>
              </a:rPr>
              <a:t>locatel</a:t>
            </a:r>
            <a:r>
              <a:rPr lang="es-MX" sz="1300" spc="-10" dirty="0" smtClean="0">
                <a:solidFill>
                  <a:srgbClr val="FFFFFF"/>
                </a:solidFill>
                <a:latin typeface="Arial"/>
                <a:cs typeface="Arial"/>
              </a:rPr>
              <a:t>, meditaciones guiadas, etc.).</a:t>
            </a:r>
          </a:p>
          <a:p>
            <a:pPr marL="268288" marR="46990">
              <a:spcBef>
                <a:spcPts val="810"/>
              </a:spcBef>
            </a:pPr>
            <a:r>
              <a:rPr lang="es-MX" sz="1300" spc="-10" dirty="0" smtClean="0">
                <a:solidFill>
                  <a:srgbClr val="FFFFFF"/>
                </a:solidFill>
                <a:latin typeface="Arial"/>
                <a:cs typeface="Arial"/>
              </a:rPr>
              <a:t>Ejemplos:</a:t>
            </a:r>
            <a:br>
              <a:rPr lang="es-MX" sz="1300" spc="-10" dirty="0" smtClean="0">
                <a:solidFill>
                  <a:srgbClr val="FFFFFF"/>
                </a:solidFill>
                <a:latin typeface="Arial"/>
                <a:cs typeface="Arial"/>
              </a:rPr>
            </a:br>
            <a:r>
              <a:rPr lang="es-MX" sz="1300" spc="-10" dirty="0" smtClean="0">
                <a:solidFill>
                  <a:srgbClr val="FFFFFF"/>
                </a:solidFill>
                <a:latin typeface="Arial"/>
                <a:cs typeface="Arial"/>
              </a:rPr>
              <a:t>UNAM</a:t>
            </a:r>
            <a:br>
              <a:rPr lang="es-MX" sz="1300" spc="-10" dirty="0" smtClean="0">
                <a:solidFill>
                  <a:srgbClr val="FFFFFF"/>
                </a:solidFill>
                <a:latin typeface="Arial"/>
                <a:cs typeface="Arial"/>
              </a:rPr>
            </a:br>
            <a:r>
              <a:rPr lang="es-MX" sz="1300" spc="-10" dirty="0" smtClean="0">
                <a:solidFill>
                  <a:srgbClr val="FFFFFF"/>
                </a:solidFill>
                <a:latin typeface="Arial"/>
                <a:cs typeface="Arial"/>
              </a:rPr>
              <a:t>www.fundacionunam.org.mx/</a:t>
            </a:r>
            <a:br>
              <a:rPr lang="es-MX" sz="1300" spc="-10" dirty="0" smtClean="0">
                <a:solidFill>
                  <a:srgbClr val="FFFFFF"/>
                </a:solidFill>
                <a:latin typeface="Arial"/>
                <a:cs typeface="Arial"/>
              </a:rPr>
            </a:br>
            <a:r>
              <a:rPr lang="es-MX" sz="1300" spc="-10" dirty="0" smtClean="0">
                <a:solidFill>
                  <a:srgbClr val="FFFFFF"/>
                </a:solidFill>
                <a:latin typeface="Arial"/>
                <a:cs typeface="Arial"/>
              </a:rPr>
              <a:t>Tel</a:t>
            </a:r>
            <a:r>
              <a:rPr lang="es-MX" sz="1300" spc="-10" dirty="0">
                <a:solidFill>
                  <a:srgbClr val="FFFFFF"/>
                </a:solidFill>
                <a:latin typeface="Arial"/>
                <a:cs typeface="Arial"/>
              </a:rPr>
              <a:t>.: 55 5025 </a:t>
            </a:r>
            <a:r>
              <a:rPr lang="es-MX" sz="1300" spc="-10" dirty="0" smtClean="0">
                <a:solidFill>
                  <a:srgbClr val="FFFFFF"/>
                </a:solidFill>
                <a:latin typeface="Arial"/>
                <a:cs typeface="Arial"/>
              </a:rPr>
              <a:t>0855</a:t>
            </a:r>
          </a:p>
          <a:p>
            <a:pPr marL="268288" marR="46990">
              <a:spcBef>
                <a:spcPts val="810"/>
              </a:spcBef>
            </a:pPr>
            <a:r>
              <a:rPr lang="es-MX" sz="1300" spc="-10" dirty="0" err="1" smtClean="0">
                <a:solidFill>
                  <a:srgbClr val="FFFFFF"/>
                </a:solidFill>
                <a:latin typeface="Arial"/>
                <a:cs typeface="Arial"/>
              </a:rPr>
              <a:t>Locatel</a:t>
            </a:r>
            <a:r>
              <a:rPr lang="es-MX" sz="1300" spc="-10" dirty="0" smtClean="0">
                <a:solidFill>
                  <a:srgbClr val="FFFFFF"/>
                </a:solidFill>
                <a:latin typeface="Arial"/>
                <a:cs typeface="Arial"/>
              </a:rPr>
              <a:t/>
            </a:r>
            <a:br>
              <a:rPr lang="es-MX" sz="1300" spc="-10" dirty="0" smtClean="0">
                <a:solidFill>
                  <a:srgbClr val="FFFFFF"/>
                </a:solidFill>
                <a:latin typeface="Arial"/>
                <a:cs typeface="Arial"/>
              </a:rPr>
            </a:br>
            <a:r>
              <a:rPr lang="es-MX" sz="1300" spc="-10" dirty="0" smtClean="0">
                <a:solidFill>
                  <a:srgbClr val="FFFFFF"/>
                </a:solidFill>
                <a:latin typeface="Arial"/>
                <a:cs typeface="Arial"/>
              </a:rPr>
              <a:t>Tel.: 55 5658 1111</a:t>
            </a:r>
            <a:r>
              <a:rPr lang="es-MX" sz="1300" spc="-10" dirty="0">
                <a:solidFill>
                  <a:srgbClr val="FFFFFF"/>
                </a:solidFill>
                <a:latin typeface="Arial"/>
                <a:cs typeface="Arial"/>
              </a:rPr>
              <a:t/>
            </a:r>
            <a:br>
              <a:rPr lang="es-MX" sz="1300" spc="-10" dirty="0">
                <a:solidFill>
                  <a:srgbClr val="FFFFFF"/>
                </a:solidFill>
                <a:latin typeface="Arial"/>
                <a:cs typeface="Arial"/>
              </a:rPr>
            </a:br>
            <a:endParaRPr lang="es-MX" sz="1300" spc="-10" dirty="0">
              <a:solidFill>
                <a:srgbClr val="FFFFFF"/>
              </a:solidFill>
              <a:latin typeface="Arial"/>
              <a:cs typeface="Arial"/>
            </a:endParaRPr>
          </a:p>
        </p:txBody>
      </p:sp>
      <p:sp>
        <p:nvSpPr>
          <p:cNvPr id="6" name="object 6"/>
          <p:cNvSpPr/>
          <p:nvPr/>
        </p:nvSpPr>
        <p:spPr>
          <a:xfrm>
            <a:off x="8173211" y="1182624"/>
            <a:ext cx="3465829" cy="0"/>
          </a:xfrm>
          <a:custGeom>
            <a:avLst/>
            <a:gdLst/>
            <a:ahLst/>
            <a:cxnLst/>
            <a:rect l="l" t="t" r="r" b="b"/>
            <a:pathLst>
              <a:path w="3465829">
                <a:moveTo>
                  <a:pt x="0" y="0"/>
                </a:moveTo>
                <a:lnTo>
                  <a:pt x="3465576" y="0"/>
                </a:lnTo>
              </a:path>
            </a:pathLst>
          </a:custGeom>
          <a:ln w="6096">
            <a:solidFill>
              <a:srgbClr val="FFFFFF"/>
            </a:solidFill>
          </a:ln>
        </p:spPr>
        <p:txBody>
          <a:bodyPr wrap="square" lIns="0" tIns="0" rIns="0" bIns="0" rtlCol="0"/>
          <a:lstStyle/>
          <a:p>
            <a:endParaRPr/>
          </a:p>
        </p:txBody>
      </p:sp>
      <p:sp>
        <p:nvSpPr>
          <p:cNvPr id="22" name="object 14"/>
          <p:cNvSpPr/>
          <p:nvPr/>
        </p:nvSpPr>
        <p:spPr>
          <a:xfrm>
            <a:off x="8638031" y="842772"/>
            <a:ext cx="0" cy="184785"/>
          </a:xfrm>
          <a:custGeom>
            <a:avLst/>
            <a:gdLst/>
            <a:ahLst/>
            <a:cxnLst/>
            <a:rect l="l" t="t" r="r" b="b"/>
            <a:pathLst>
              <a:path h="184784">
                <a:moveTo>
                  <a:pt x="0" y="0"/>
                </a:moveTo>
                <a:lnTo>
                  <a:pt x="0" y="184657"/>
                </a:lnTo>
              </a:path>
            </a:pathLst>
          </a:custGeom>
          <a:ln w="6096">
            <a:solidFill>
              <a:srgbClr val="FFFFFF"/>
            </a:solidFill>
          </a:ln>
        </p:spPr>
        <p:txBody>
          <a:bodyPr wrap="square" lIns="0" tIns="0" rIns="0" bIns="0" rtlCol="0"/>
          <a:lstStyle/>
          <a:p>
            <a:endParaRPr/>
          </a:p>
        </p:txBody>
      </p:sp>
      <p:sp>
        <p:nvSpPr>
          <p:cNvPr id="23" name="object 15"/>
          <p:cNvSpPr txBox="1"/>
          <p:nvPr/>
        </p:nvSpPr>
        <p:spPr>
          <a:xfrm>
            <a:off x="8162924" y="533400"/>
            <a:ext cx="3311017" cy="492443"/>
          </a:xfrm>
          <a:prstGeom prst="rect">
            <a:avLst/>
          </a:prstGeom>
        </p:spPr>
        <p:txBody>
          <a:bodyPr vert="horz" wrap="square" lIns="0" tIns="12700" rIns="0" bIns="0" rtlCol="0">
            <a:spAutoFit/>
          </a:bodyPr>
          <a:lstStyle/>
          <a:p>
            <a:pPr>
              <a:lnSpc>
                <a:spcPct val="100000"/>
              </a:lnSpc>
              <a:spcBef>
                <a:spcPts val="100"/>
              </a:spcBef>
              <a:tabLst>
                <a:tab pos="836294" algn="l"/>
                <a:tab pos="1703070" algn="l"/>
              </a:tabLst>
            </a:pPr>
            <a:endParaRPr sz="1200" dirty="0">
              <a:latin typeface="Arial"/>
              <a:cs typeface="Arial"/>
            </a:endParaRPr>
          </a:p>
          <a:p>
            <a:pPr marL="19685">
              <a:lnSpc>
                <a:spcPct val="100000"/>
              </a:lnSpc>
              <a:spcBef>
                <a:spcPts val="1110"/>
              </a:spcBef>
              <a:tabLst>
                <a:tab pos="618490" algn="l"/>
              </a:tabLst>
            </a:pPr>
            <a:r>
              <a:rPr sz="1000" dirty="0" smtClean="0">
                <a:solidFill>
                  <a:srgbClr val="FFFFFF"/>
                </a:solidFill>
                <a:latin typeface="Arial"/>
                <a:cs typeface="Arial"/>
              </a:rPr>
              <a:t>Of</a:t>
            </a:r>
            <a:r>
              <a:rPr lang="es-MX" sz="1000" dirty="0" err="1" smtClean="0">
                <a:solidFill>
                  <a:srgbClr val="FFFFFF"/>
                </a:solidFill>
                <a:latin typeface="Arial"/>
                <a:cs typeface="Arial"/>
              </a:rPr>
              <a:t>icina</a:t>
            </a:r>
            <a:r>
              <a:rPr lang="es-MX" sz="1000" dirty="0">
                <a:solidFill>
                  <a:srgbClr val="FFFFFF"/>
                </a:solidFill>
                <a:latin typeface="Arial"/>
                <a:cs typeface="Arial"/>
              </a:rPr>
              <a:t> </a:t>
            </a:r>
            <a:r>
              <a:rPr lang="es-MX" sz="1000" dirty="0" smtClean="0">
                <a:solidFill>
                  <a:srgbClr val="FFFFFF"/>
                </a:solidFill>
                <a:latin typeface="Arial"/>
                <a:cs typeface="Arial"/>
              </a:rPr>
              <a:t>   </a:t>
            </a:r>
            <a:r>
              <a:rPr lang="es-MX" sz="1000" spc="-5" dirty="0">
                <a:solidFill>
                  <a:srgbClr val="FFFFFF"/>
                </a:solidFill>
                <a:latin typeface="Arial"/>
                <a:cs typeface="Arial"/>
              </a:rPr>
              <a:t>Obra: Cielo Abierto - Edificación</a:t>
            </a:r>
            <a:endParaRPr sz="1000" dirty="0">
              <a:latin typeface="Arial"/>
              <a:cs typeface="Arial"/>
            </a:endParaRPr>
          </a:p>
        </p:txBody>
      </p:sp>
      <p:sp>
        <p:nvSpPr>
          <p:cNvPr id="24" name="object 57"/>
          <p:cNvSpPr/>
          <p:nvPr/>
        </p:nvSpPr>
        <p:spPr>
          <a:xfrm>
            <a:off x="9659111" y="179831"/>
            <a:ext cx="777240" cy="231775"/>
          </a:xfrm>
          <a:custGeom>
            <a:avLst/>
            <a:gdLst/>
            <a:ahLst/>
            <a:cxnLst/>
            <a:rect l="l" t="t" r="r" b="b"/>
            <a:pathLst>
              <a:path w="777240" h="231775">
                <a:moveTo>
                  <a:pt x="0" y="0"/>
                </a:moveTo>
                <a:lnTo>
                  <a:pt x="714629" y="0"/>
                </a:lnTo>
                <a:lnTo>
                  <a:pt x="777240" y="115823"/>
                </a:lnTo>
                <a:lnTo>
                  <a:pt x="714629" y="231647"/>
                </a:lnTo>
                <a:lnTo>
                  <a:pt x="0" y="231647"/>
                </a:lnTo>
                <a:lnTo>
                  <a:pt x="62611" y="115823"/>
                </a:lnTo>
                <a:lnTo>
                  <a:pt x="0" y="0"/>
                </a:lnTo>
                <a:close/>
              </a:path>
            </a:pathLst>
          </a:custGeom>
          <a:ln w="6096">
            <a:solidFill>
              <a:srgbClr val="FFFFFF"/>
            </a:solidFill>
          </a:ln>
        </p:spPr>
        <p:txBody>
          <a:bodyPr wrap="square" lIns="0" tIns="0" rIns="0" bIns="0" rtlCol="0"/>
          <a:lstStyle/>
          <a:p>
            <a:endParaRPr/>
          </a:p>
        </p:txBody>
      </p:sp>
      <p:sp>
        <p:nvSpPr>
          <p:cNvPr id="25" name="object 58"/>
          <p:cNvSpPr txBox="1"/>
          <p:nvPr/>
        </p:nvSpPr>
        <p:spPr>
          <a:xfrm>
            <a:off x="9755505" y="219583"/>
            <a:ext cx="611758" cy="135935"/>
          </a:xfrm>
          <a:prstGeom prst="rect">
            <a:avLst/>
          </a:prstGeom>
        </p:spPr>
        <p:txBody>
          <a:bodyPr vert="horz" wrap="square" lIns="0" tIns="12700" rIns="0" bIns="0" rtlCol="0">
            <a:spAutoFit/>
          </a:bodyPr>
          <a:lstStyle/>
          <a:p>
            <a:pPr marL="12700">
              <a:lnSpc>
                <a:spcPct val="100000"/>
              </a:lnSpc>
              <a:spcBef>
                <a:spcPts val="100"/>
              </a:spcBef>
            </a:pPr>
            <a:r>
              <a:rPr lang="es-MX" sz="800" dirty="0" smtClean="0">
                <a:solidFill>
                  <a:srgbClr val="FFFFFF"/>
                </a:solidFill>
                <a:latin typeface="Arial"/>
                <a:cs typeface="Arial"/>
              </a:rPr>
              <a:t>En el trabajo</a:t>
            </a:r>
            <a:endParaRPr sz="800" dirty="0">
              <a:latin typeface="Arial"/>
              <a:cs typeface="Arial"/>
            </a:endParaRPr>
          </a:p>
        </p:txBody>
      </p:sp>
      <p:sp>
        <p:nvSpPr>
          <p:cNvPr id="26" name="object 59"/>
          <p:cNvSpPr/>
          <p:nvPr/>
        </p:nvSpPr>
        <p:spPr>
          <a:xfrm>
            <a:off x="10395204" y="179831"/>
            <a:ext cx="883919" cy="231775"/>
          </a:xfrm>
          <a:custGeom>
            <a:avLst/>
            <a:gdLst/>
            <a:ahLst/>
            <a:cxnLst/>
            <a:rect l="l" t="t" r="r" b="b"/>
            <a:pathLst>
              <a:path w="883920" h="231775">
                <a:moveTo>
                  <a:pt x="0" y="0"/>
                </a:moveTo>
                <a:lnTo>
                  <a:pt x="821309" y="0"/>
                </a:lnTo>
                <a:lnTo>
                  <a:pt x="883919" y="115823"/>
                </a:lnTo>
                <a:lnTo>
                  <a:pt x="821309" y="231647"/>
                </a:lnTo>
                <a:lnTo>
                  <a:pt x="0" y="231647"/>
                </a:lnTo>
                <a:lnTo>
                  <a:pt x="62611" y="115823"/>
                </a:lnTo>
                <a:lnTo>
                  <a:pt x="0" y="0"/>
                </a:lnTo>
                <a:close/>
              </a:path>
            </a:pathLst>
          </a:custGeom>
          <a:ln w="6095">
            <a:solidFill>
              <a:srgbClr val="FFFFFF"/>
            </a:solidFill>
          </a:ln>
        </p:spPr>
        <p:txBody>
          <a:bodyPr wrap="square" lIns="0" tIns="0" rIns="0" bIns="0" rtlCol="0"/>
          <a:lstStyle/>
          <a:p>
            <a:endParaRPr/>
          </a:p>
        </p:txBody>
      </p:sp>
      <p:sp>
        <p:nvSpPr>
          <p:cNvPr id="27" name="object 60"/>
          <p:cNvSpPr txBox="1"/>
          <p:nvPr/>
        </p:nvSpPr>
        <p:spPr>
          <a:xfrm>
            <a:off x="10476992" y="219583"/>
            <a:ext cx="830072" cy="135935"/>
          </a:xfrm>
          <a:prstGeom prst="rect">
            <a:avLst/>
          </a:prstGeom>
        </p:spPr>
        <p:txBody>
          <a:bodyPr vert="horz" wrap="square" lIns="0" tIns="12700" rIns="0" bIns="0" rtlCol="0">
            <a:spAutoFit/>
          </a:bodyPr>
          <a:lstStyle/>
          <a:p>
            <a:pPr marL="12700">
              <a:lnSpc>
                <a:spcPct val="100000"/>
              </a:lnSpc>
              <a:spcBef>
                <a:spcPts val="100"/>
              </a:spcBef>
            </a:pPr>
            <a:r>
              <a:rPr lang="es-MX" sz="800" dirty="0" smtClean="0">
                <a:solidFill>
                  <a:srgbClr val="FFFFFF"/>
                </a:solidFill>
                <a:latin typeface="Arial"/>
                <a:cs typeface="Arial"/>
              </a:rPr>
              <a:t>Áreas comunes</a:t>
            </a:r>
            <a:endParaRPr sz="800" dirty="0">
              <a:latin typeface="Arial"/>
              <a:cs typeface="Arial"/>
            </a:endParaRPr>
          </a:p>
        </p:txBody>
      </p:sp>
      <p:sp>
        <p:nvSpPr>
          <p:cNvPr id="30" name="object 63"/>
          <p:cNvSpPr/>
          <p:nvPr/>
        </p:nvSpPr>
        <p:spPr>
          <a:xfrm>
            <a:off x="8185404" y="179831"/>
            <a:ext cx="779145" cy="231775"/>
          </a:xfrm>
          <a:custGeom>
            <a:avLst/>
            <a:gdLst/>
            <a:ahLst/>
            <a:cxnLst/>
            <a:rect l="l" t="t" r="r" b="b"/>
            <a:pathLst>
              <a:path w="779145" h="231775">
                <a:moveTo>
                  <a:pt x="713105" y="0"/>
                </a:moveTo>
                <a:lnTo>
                  <a:pt x="0" y="0"/>
                </a:lnTo>
                <a:lnTo>
                  <a:pt x="0" y="231647"/>
                </a:lnTo>
                <a:lnTo>
                  <a:pt x="713105" y="231647"/>
                </a:lnTo>
                <a:lnTo>
                  <a:pt x="778764" y="115823"/>
                </a:lnTo>
                <a:lnTo>
                  <a:pt x="713105" y="0"/>
                </a:lnTo>
                <a:close/>
              </a:path>
            </a:pathLst>
          </a:custGeom>
          <a:noFill/>
        </p:spPr>
        <p:txBody>
          <a:bodyPr wrap="square" lIns="0" tIns="0" rIns="0" bIns="0" rtlCol="0"/>
          <a:lstStyle/>
          <a:p>
            <a:endParaRPr/>
          </a:p>
        </p:txBody>
      </p:sp>
      <p:sp>
        <p:nvSpPr>
          <p:cNvPr id="31" name="object 64"/>
          <p:cNvSpPr/>
          <p:nvPr/>
        </p:nvSpPr>
        <p:spPr>
          <a:xfrm>
            <a:off x="8185404" y="179831"/>
            <a:ext cx="779145" cy="231775"/>
          </a:xfrm>
          <a:custGeom>
            <a:avLst/>
            <a:gdLst/>
            <a:ahLst/>
            <a:cxnLst/>
            <a:rect l="l" t="t" r="r" b="b"/>
            <a:pathLst>
              <a:path w="779145" h="231775">
                <a:moveTo>
                  <a:pt x="0" y="0"/>
                </a:moveTo>
                <a:lnTo>
                  <a:pt x="713105" y="0"/>
                </a:lnTo>
                <a:lnTo>
                  <a:pt x="778764" y="115823"/>
                </a:lnTo>
                <a:lnTo>
                  <a:pt x="713105" y="231647"/>
                </a:lnTo>
                <a:lnTo>
                  <a:pt x="0" y="231647"/>
                </a:lnTo>
                <a:lnTo>
                  <a:pt x="0" y="0"/>
                </a:lnTo>
                <a:close/>
              </a:path>
            </a:pathLst>
          </a:custGeom>
          <a:ln w="6096">
            <a:solidFill>
              <a:srgbClr val="FFFFFF"/>
            </a:solidFill>
          </a:ln>
        </p:spPr>
        <p:txBody>
          <a:bodyPr wrap="square" lIns="0" tIns="0" rIns="0" bIns="0" rtlCol="0"/>
          <a:lstStyle/>
          <a:p>
            <a:endParaRPr/>
          </a:p>
        </p:txBody>
      </p:sp>
      <p:sp>
        <p:nvSpPr>
          <p:cNvPr id="32" name="object 65"/>
          <p:cNvSpPr/>
          <p:nvPr/>
        </p:nvSpPr>
        <p:spPr>
          <a:xfrm>
            <a:off x="8921495" y="179831"/>
            <a:ext cx="779145" cy="231775"/>
          </a:xfrm>
          <a:custGeom>
            <a:avLst/>
            <a:gdLst/>
            <a:ahLst/>
            <a:cxnLst/>
            <a:rect l="l" t="t" r="r" b="b"/>
            <a:pathLst>
              <a:path w="779145" h="231775">
                <a:moveTo>
                  <a:pt x="0" y="0"/>
                </a:moveTo>
                <a:lnTo>
                  <a:pt x="716153" y="0"/>
                </a:lnTo>
                <a:lnTo>
                  <a:pt x="778764" y="115823"/>
                </a:lnTo>
                <a:lnTo>
                  <a:pt x="716153" y="231647"/>
                </a:lnTo>
                <a:lnTo>
                  <a:pt x="0" y="231647"/>
                </a:lnTo>
                <a:lnTo>
                  <a:pt x="62611" y="115823"/>
                </a:lnTo>
                <a:lnTo>
                  <a:pt x="0" y="0"/>
                </a:lnTo>
                <a:close/>
              </a:path>
            </a:pathLst>
          </a:custGeom>
          <a:solidFill>
            <a:schemeClr val="bg1"/>
          </a:solidFill>
          <a:ln w="6096">
            <a:solidFill>
              <a:srgbClr val="FFFFFF"/>
            </a:solidFill>
          </a:ln>
        </p:spPr>
        <p:txBody>
          <a:bodyPr wrap="square" lIns="0" tIns="0" rIns="0" bIns="0" rtlCol="0"/>
          <a:lstStyle/>
          <a:p>
            <a:endParaRPr/>
          </a:p>
        </p:txBody>
      </p:sp>
      <p:sp>
        <p:nvSpPr>
          <p:cNvPr id="33" name="object 67"/>
          <p:cNvSpPr txBox="1"/>
          <p:nvPr/>
        </p:nvSpPr>
        <p:spPr>
          <a:xfrm>
            <a:off x="8229600" y="219583"/>
            <a:ext cx="662939" cy="135935"/>
          </a:xfrm>
          <a:prstGeom prst="rect">
            <a:avLst/>
          </a:prstGeom>
        </p:spPr>
        <p:txBody>
          <a:bodyPr vert="horz" wrap="square" lIns="0" tIns="12700" rIns="0" bIns="0" rtlCol="0">
            <a:spAutoFit/>
          </a:bodyPr>
          <a:lstStyle/>
          <a:p>
            <a:pPr>
              <a:lnSpc>
                <a:spcPct val="100000"/>
              </a:lnSpc>
              <a:spcBef>
                <a:spcPts val="100"/>
              </a:spcBef>
              <a:tabLst>
                <a:tab pos="836294" algn="l"/>
              </a:tabLst>
            </a:pPr>
            <a:r>
              <a:rPr lang="es-MX" sz="800" b="1" spc="-5" dirty="0" smtClean="0">
                <a:solidFill>
                  <a:schemeClr val="bg1"/>
                </a:solidFill>
                <a:latin typeface="Arial"/>
                <a:cs typeface="Arial"/>
              </a:rPr>
              <a:t>Previo</a:t>
            </a:r>
            <a:endParaRPr sz="1000" dirty="0">
              <a:solidFill>
                <a:schemeClr val="bg1"/>
              </a:solidFill>
              <a:latin typeface="Arial"/>
              <a:cs typeface="Arial"/>
            </a:endParaRPr>
          </a:p>
        </p:txBody>
      </p:sp>
      <p:sp>
        <p:nvSpPr>
          <p:cNvPr id="34" name="object 58"/>
          <p:cNvSpPr txBox="1"/>
          <p:nvPr/>
        </p:nvSpPr>
        <p:spPr>
          <a:xfrm>
            <a:off x="9065642" y="228600"/>
            <a:ext cx="611758" cy="135935"/>
          </a:xfrm>
          <a:prstGeom prst="rect">
            <a:avLst/>
          </a:prstGeom>
        </p:spPr>
        <p:txBody>
          <a:bodyPr vert="horz" wrap="square" lIns="0" tIns="12700" rIns="0" bIns="0" rtlCol="0">
            <a:spAutoFit/>
          </a:bodyPr>
          <a:lstStyle/>
          <a:p>
            <a:pPr marL="12700">
              <a:lnSpc>
                <a:spcPct val="100000"/>
              </a:lnSpc>
              <a:spcBef>
                <a:spcPts val="100"/>
              </a:spcBef>
            </a:pPr>
            <a:r>
              <a:rPr lang="es-MX" sz="800" dirty="0" smtClean="0">
                <a:latin typeface="Arial"/>
                <a:cs typeface="Arial"/>
              </a:rPr>
              <a:t>Traslados</a:t>
            </a:r>
            <a:endParaRPr sz="800" dirty="0">
              <a:latin typeface="Arial"/>
              <a:cs typeface="Arial"/>
            </a:endParaRPr>
          </a:p>
        </p:txBody>
      </p:sp>
      <p:sp>
        <p:nvSpPr>
          <p:cNvPr id="17" name="CuadroTexto 16"/>
          <p:cNvSpPr txBox="1"/>
          <p:nvPr/>
        </p:nvSpPr>
        <p:spPr>
          <a:xfrm rot="18830416">
            <a:off x="1284309" y="3409005"/>
            <a:ext cx="4419600" cy="584775"/>
          </a:xfrm>
          <a:prstGeom prst="rect">
            <a:avLst/>
          </a:prstGeom>
          <a:noFill/>
        </p:spPr>
        <p:txBody>
          <a:bodyPr wrap="square" rtlCol="0">
            <a:spAutoFit/>
          </a:bodyPr>
          <a:lstStyle/>
          <a:p>
            <a:pPr algn="ctr"/>
            <a:r>
              <a:rPr lang="es-MX" sz="3200" dirty="0" smtClean="0">
                <a:solidFill>
                  <a:schemeClr val="bg1">
                    <a:lumMod val="75000"/>
                  </a:schemeClr>
                </a:solidFill>
              </a:rPr>
              <a:t>COLOCAR EVIDENCIA</a:t>
            </a:r>
            <a:endParaRPr lang="es-MX" sz="3200" dirty="0">
              <a:solidFill>
                <a:schemeClr val="bg1">
                  <a:lumMod val="75000"/>
                </a:schemeClr>
              </a:solidFill>
            </a:endParaRPr>
          </a:p>
        </p:txBody>
      </p:sp>
      <p:grpSp>
        <p:nvGrpSpPr>
          <p:cNvPr id="18" name="Grupo 17"/>
          <p:cNvGrpSpPr/>
          <p:nvPr/>
        </p:nvGrpSpPr>
        <p:grpSpPr>
          <a:xfrm>
            <a:off x="8153400" y="515470"/>
            <a:ext cx="1600200" cy="304800"/>
            <a:chOff x="6153150" y="82890"/>
            <a:chExt cx="1600200" cy="304800"/>
          </a:xfrm>
        </p:grpSpPr>
        <p:sp>
          <p:nvSpPr>
            <p:cNvPr id="19" name="Rectángulo redondeado 18"/>
            <p:cNvSpPr/>
            <p:nvPr/>
          </p:nvSpPr>
          <p:spPr>
            <a:xfrm>
              <a:off x="6153150" y="82890"/>
              <a:ext cx="1600200" cy="304800"/>
            </a:xfrm>
            <a:prstGeom prst="roundRect">
              <a:avLst/>
            </a:prstGeom>
            <a:solidFill>
              <a:srgbClr val="CC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sz="1100" dirty="0" smtClean="0"/>
                <a:t>De protección</a:t>
              </a:r>
              <a:br>
                <a:rPr lang="es-MX" sz="1100" dirty="0" smtClean="0"/>
              </a:br>
              <a:r>
                <a:rPr lang="es-MX" sz="1100" dirty="0" smtClean="0"/>
                <a:t>personal</a:t>
              </a:r>
              <a:endParaRPr lang="es-MX" sz="1100" dirty="0"/>
            </a:p>
          </p:txBody>
        </p:sp>
        <p:pic>
          <p:nvPicPr>
            <p:cNvPr id="20" name="Imagen 1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84462" y="90014"/>
              <a:ext cx="202364" cy="269818"/>
            </a:xfrm>
            <a:prstGeom prst="rect">
              <a:avLst/>
            </a:prstGeom>
          </p:spPr>
        </p:pic>
      </p:grpSp>
    </p:spTree>
    <p:extLst>
      <p:ext uri="{BB962C8B-B14F-4D97-AF65-F5344CB8AC3E}">
        <p14:creationId xmlns:p14="http://schemas.microsoft.com/office/powerpoint/2010/main" val="5892698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a:spLocks noGrp="1"/>
          </p:cNvSpPr>
          <p:nvPr>
            <p:ph type="title"/>
          </p:nvPr>
        </p:nvSpPr>
        <p:spPr>
          <a:xfrm>
            <a:off x="231831" y="152400"/>
            <a:ext cx="6841743" cy="396904"/>
          </a:xfrm>
          <a:prstGeom prst="rect">
            <a:avLst/>
          </a:prstGeom>
        </p:spPr>
        <p:txBody>
          <a:bodyPr vert="horz" wrap="square" lIns="0" tIns="12065" rIns="0" bIns="0" rtlCol="0">
            <a:spAutoFit/>
          </a:bodyPr>
          <a:lstStyle/>
          <a:p>
            <a:pPr marL="12700" marR="5080">
              <a:lnSpc>
                <a:spcPct val="100000"/>
              </a:lnSpc>
              <a:spcBef>
                <a:spcPts val="95"/>
              </a:spcBef>
            </a:pPr>
            <a:r>
              <a:rPr lang="es-MX" spc="-10" dirty="0" smtClean="0"/>
              <a:t>Objetivo</a:t>
            </a:r>
            <a:endParaRPr spc="-5" dirty="0"/>
          </a:p>
        </p:txBody>
      </p:sp>
      <p:sp>
        <p:nvSpPr>
          <p:cNvPr id="55" name="object 55"/>
          <p:cNvSpPr txBox="1"/>
          <p:nvPr/>
        </p:nvSpPr>
        <p:spPr>
          <a:xfrm>
            <a:off x="8077200" y="630322"/>
            <a:ext cx="3923284" cy="5701561"/>
          </a:xfrm>
          <a:prstGeom prst="rect">
            <a:avLst/>
          </a:prstGeom>
        </p:spPr>
        <p:txBody>
          <a:bodyPr vert="horz" wrap="square" lIns="0" tIns="12700" rIns="0" bIns="0" rtlCol="0">
            <a:spAutoFit/>
          </a:bodyPr>
          <a:lstStyle/>
          <a:p>
            <a:pPr marL="12700" marR="838200">
              <a:lnSpc>
                <a:spcPct val="100000"/>
              </a:lnSpc>
              <a:spcBef>
                <a:spcPts val="100"/>
              </a:spcBef>
            </a:pPr>
            <a:r>
              <a:rPr lang="es-MX" sz="1600" spc="-5" dirty="0">
                <a:solidFill>
                  <a:srgbClr val="FFFFFF"/>
                </a:solidFill>
                <a:latin typeface="Arial"/>
                <a:cs typeface="Arial"/>
              </a:rPr>
              <a:t>Proporcionar la máxima seguridad a </a:t>
            </a:r>
            <a:r>
              <a:rPr lang="es-MX" sz="1600" spc="-5" dirty="0" smtClean="0">
                <a:solidFill>
                  <a:srgbClr val="FFFFFF"/>
                </a:solidFill>
                <a:latin typeface="Arial"/>
                <a:cs typeface="Arial"/>
              </a:rPr>
              <a:t>nuestros trabajadores </a:t>
            </a:r>
            <a:r>
              <a:rPr lang="es-MX" sz="1600" spc="-5" dirty="0">
                <a:solidFill>
                  <a:srgbClr val="FFFFFF"/>
                </a:solidFill>
                <a:latin typeface="Arial"/>
                <a:cs typeface="Arial"/>
              </a:rPr>
              <a:t>y </a:t>
            </a:r>
            <a:r>
              <a:rPr lang="es-MX" sz="1600" spc="-5" dirty="0" smtClean="0">
                <a:solidFill>
                  <a:srgbClr val="FFFFFF"/>
                </a:solidFill>
                <a:latin typeface="Arial"/>
                <a:cs typeface="Arial"/>
              </a:rPr>
              <a:t>nuestra cadena de valor, adoptando </a:t>
            </a:r>
            <a:r>
              <a:rPr lang="es-MX" sz="1600" spc="-5" dirty="0">
                <a:solidFill>
                  <a:srgbClr val="FFFFFF"/>
                </a:solidFill>
                <a:latin typeface="Arial"/>
                <a:cs typeface="Arial"/>
              </a:rPr>
              <a:t>las medidas de contención, prevención y control adecuadas para </a:t>
            </a:r>
            <a:r>
              <a:rPr lang="es-MX" sz="1600" spc="-5" dirty="0" smtClean="0">
                <a:solidFill>
                  <a:srgbClr val="FFFFFF"/>
                </a:solidFill>
                <a:latin typeface="Arial"/>
                <a:cs typeface="Arial"/>
              </a:rPr>
              <a:t>proteger </a:t>
            </a:r>
            <a:r>
              <a:rPr lang="es-MX" sz="1600" spc="-5" dirty="0">
                <a:solidFill>
                  <a:srgbClr val="FFFFFF"/>
                </a:solidFill>
                <a:latin typeface="Arial"/>
                <a:cs typeface="Arial"/>
              </a:rPr>
              <a:t>su salud en </a:t>
            </a:r>
            <a:r>
              <a:rPr lang="es-MX" sz="1600" spc="-5" dirty="0" smtClean="0">
                <a:solidFill>
                  <a:srgbClr val="FFFFFF"/>
                </a:solidFill>
                <a:latin typeface="Arial"/>
                <a:cs typeface="Arial"/>
              </a:rPr>
              <a:t>obras </a:t>
            </a:r>
            <a:r>
              <a:rPr lang="es-MX" sz="1600" spc="-5" dirty="0">
                <a:solidFill>
                  <a:srgbClr val="FFFFFF"/>
                </a:solidFill>
                <a:latin typeface="Arial"/>
                <a:cs typeface="Arial"/>
              </a:rPr>
              <a:t>de </a:t>
            </a:r>
            <a:r>
              <a:rPr lang="es-MX" sz="1600" spc="-5" dirty="0" smtClean="0">
                <a:solidFill>
                  <a:srgbClr val="FFFFFF"/>
                </a:solidFill>
                <a:latin typeface="Arial"/>
                <a:cs typeface="Arial"/>
              </a:rPr>
              <a:t>construcción y oficinas. </a:t>
            </a:r>
            <a:endParaRPr lang="es-MX" sz="1600" spc="-5" dirty="0">
              <a:solidFill>
                <a:srgbClr val="FFFFFF"/>
              </a:solidFill>
              <a:latin typeface="Arial"/>
              <a:cs typeface="Arial"/>
            </a:endParaRPr>
          </a:p>
          <a:p>
            <a:pPr marL="12700" marR="838200">
              <a:lnSpc>
                <a:spcPct val="100000"/>
              </a:lnSpc>
              <a:spcBef>
                <a:spcPts val="100"/>
              </a:spcBef>
            </a:pPr>
            <a:endParaRPr lang="es-MX" sz="1600" spc="-5" dirty="0">
              <a:solidFill>
                <a:srgbClr val="FFFFFF"/>
              </a:solidFill>
              <a:latin typeface="Arial"/>
              <a:cs typeface="Arial"/>
            </a:endParaRPr>
          </a:p>
          <a:p>
            <a:pPr marL="12700" marR="838200">
              <a:lnSpc>
                <a:spcPct val="100000"/>
              </a:lnSpc>
              <a:spcBef>
                <a:spcPts val="100"/>
              </a:spcBef>
            </a:pPr>
            <a:r>
              <a:rPr lang="es-MX" sz="1600" spc="-5" dirty="0">
                <a:solidFill>
                  <a:srgbClr val="FFFFFF"/>
                </a:solidFill>
                <a:latin typeface="Arial"/>
                <a:cs typeface="Arial"/>
              </a:rPr>
              <a:t>Todas las medidas a seguir </a:t>
            </a:r>
            <a:r>
              <a:rPr lang="es-MX" sz="1600" spc="-5" dirty="0" smtClean="0">
                <a:solidFill>
                  <a:srgbClr val="FFFFFF"/>
                </a:solidFill>
                <a:latin typeface="Arial"/>
                <a:cs typeface="Arial"/>
              </a:rPr>
              <a:t>descritas </a:t>
            </a:r>
            <a:r>
              <a:rPr lang="es-MX" sz="1600" spc="-5" dirty="0">
                <a:solidFill>
                  <a:srgbClr val="FFFFFF"/>
                </a:solidFill>
                <a:latin typeface="Arial"/>
                <a:cs typeface="Arial"/>
              </a:rPr>
              <a:t>en este PROTOCOLO están adaptadas a </a:t>
            </a:r>
            <a:r>
              <a:rPr lang="es-MX" sz="1600" spc="-5" dirty="0" smtClean="0">
                <a:solidFill>
                  <a:srgbClr val="FFFFFF"/>
                </a:solidFill>
                <a:latin typeface="Arial"/>
                <a:cs typeface="Arial"/>
              </a:rPr>
              <a:t>las mejores prácticas internacionales, con la intención de informar, implementar y verificar las medidas de seguridad en función del nivel de contagio existente, en las zonas en las que tenemos presencia, así como a las </a:t>
            </a:r>
            <a:r>
              <a:rPr lang="es-MX" sz="1600" spc="-5" dirty="0">
                <a:solidFill>
                  <a:srgbClr val="FFFFFF"/>
                </a:solidFill>
                <a:latin typeface="Arial"/>
                <a:cs typeface="Arial"/>
              </a:rPr>
              <a:t>recomendaciones que ha establecido la OMS y las directrices que ha marcado la Secretaría de Salud </a:t>
            </a:r>
            <a:r>
              <a:rPr lang="es-MX" sz="1600" spc="-5" dirty="0" smtClean="0">
                <a:solidFill>
                  <a:srgbClr val="FFFFFF"/>
                </a:solidFill>
                <a:latin typeface="Arial"/>
                <a:cs typeface="Arial"/>
              </a:rPr>
              <a:t>Federal.</a:t>
            </a:r>
          </a:p>
        </p:txBody>
      </p:sp>
      <p:pic>
        <p:nvPicPr>
          <p:cNvPr id="5" name="Imagen 4" descr="Imagen que contiene exterior, tabla, paraguas, grúa&#10;&#10;Descripción generada automáticamente">
            <a:extLst>
              <a:ext uri="{FF2B5EF4-FFF2-40B4-BE49-F238E27FC236}">
                <a16:creationId xmlns:a16="http://schemas.microsoft.com/office/drawing/2014/main" xmlns="" id="{7587854C-540C-457B-BB2E-0777207F215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1831" y="1600200"/>
            <a:ext cx="7462151" cy="4200508"/>
          </a:xfrm>
          <a:prstGeom prst="rect">
            <a:avLst/>
          </a:prstGeom>
        </p:spPr>
      </p:pic>
    </p:spTree>
    <p:extLst>
      <p:ext uri="{BB962C8B-B14F-4D97-AF65-F5344CB8AC3E}">
        <p14:creationId xmlns:p14="http://schemas.microsoft.com/office/powerpoint/2010/main" val="294966545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8157464" y="1371600"/>
            <a:ext cx="3805936" cy="1738938"/>
          </a:xfrm>
          <a:prstGeom prst="rect">
            <a:avLst/>
          </a:prstGeom>
        </p:spPr>
        <p:txBody>
          <a:bodyPr vert="horz" wrap="square" lIns="0" tIns="12700" rIns="0" bIns="0" rtlCol="0">
            <a:spAutoFit/>
          </a:bodyPr>
          <a:lstStyle/>
          <a:p>
            <a:pPr marL="12700" marR="903605">
              <a:lnSpc>
                <a:spcPct val="100000"/>
              </a:lnSpc>
              <a:spcBef>
                <a:spcPts val="100"/>
              </a:spcBef>
            </a:pPr>
            <a:r>
              <a:rPr lang="es-MX" sz="1800" b="1" spc="-5" dirty="0" smtClean="0">
                <a:solidFill>
                  <a:srgbClr val="FFFFFF"/>
                </a:solidFill>
                <a:latin typeface="Arial"/>
                <a:cs typeface="Arial"/>
              </a:rPr>
              <a:t>Acciones</a:t>
            </a:r>
          </a:p>
          <a:p>
            <a:pPr marL="12700" marR="903605">
              <a:lnSpc>
                <a:spcPct val="100000"/>
              </a:lnSpc>
              <a:spcBef>
                <a:spcPts val="100"/>
              </a:spcBef>
            </a:pPr>
            <a:endParaRPr sz="1000" dirty="0">
              <a:latin typeface="Arial"/>
              <a:cs typeface="Arial"/>
            </a:endParaRPr>
          </a:p>
          <a:p>
            <a:pPr marL="298450" indent="-285750">
              <a:lnSpc>
                <a:spcPct val="100000"/>
              </a:lnSpc>
              <a:spcBef>
                <a:spcPts val="1085"/>
              </a:spcBef>
              <a:buFont typeface="Arial" panose="020B0604020202020204" pitchFamily="34" charset="0"/>
              <a:buChar char="•"/>
            </a:pPr>
            <a:r>
              <a:rPr lang="es-MX" sz="1300" spc="-5" dirty="0" smtClean="0">
                <a:solidFill>
                  <a:srgbClr val="FFFFFF"/>
                </a:solidFill>
                <a:latin typeface="Arial"/>
                <a:cs typeface="Arial"/>
              </a:rPr>
              <a:t>Mantener </a:t>
            </a:r>
            <a:r>
              <a:rPr lang="es-MX" sz="1300" spc="-5" dirty="0">
                <a:solidFill>
                  <a:srgbClr val="FFFFFF"/>
                </a:solidFill>
                <a:latin typeface="Arial"/>
                <a:cs typeface="Arial"/>
              </a:rPr>
              <a:t>una distancia de </a:t>
            </a:r>
            <a:r>
              <a:rPr lang="es-MX" sz="1300" spc="-5" dirty="0" smtClean="0">
                <a:solidFill>
                  <a:srgbClr val="FFFFFF"/>
                </a:solidFill>
                <a:latin typeface="Arial"/>
                <a:cs typeface="Arial"/>
              </a:rPr>
              <a:t>1.5 metros entre individuos </a:t>
            </a:r>
            <a:r>
              <a:rPr lang="es-MX" sz="1300" spc="-5" dirty="0">
                <a:solidFill>
                  <a:srgbClr val="FFFFFF"/>
                </a:solidFill>
                <a:latin typeface="Arial"/>
                <a:cs typeface="Arial"/>
              </a:rPr>
              <a:t>haciendo </a:t>
            </a:r>
            <a:r>
              <a:rPr lang="es-MX" sz="1300" spc="-5" dirty="0" smtClean="0">
                <a:solidFill>
                  <a:srgbClr val="FFFFFF"/>
                </a:solidFill>
                <a:latin typeface="Arial"/>
                <a:cs typeface="Arial"/>
              </a:rPr>
              <a:t>fila </a:t>
            </a:r>
            <a:r>
              <a:rPr lang="es-MX" sz="1300" spc="-5" dirty="0">
                <a:solidFill>
                  <a:srgbClr val="FFFFFF"/>
                </a:solidFill>
                <a:latin typeface="Arial"/>
                <a:cs typeface="Arial"/>
              </a:rPr>
              <a:t>para </a:t>
            </a:r>
            <a:r>
              <a:rPr lang="es-MX" sz="1300" spc="-5" dirty="0" smtClean="0">
                <a:solidFill>
                  <a:srgbClr val="FFFFFF"/>
                </a:solidFill>
                <a:latin typeface="Arial"/>
                <a:cs typeface="Arial"/>
              </a:rPr>
              <a:t>entrar.</a:t>
            </a:r>
            <a:endParaRPr lang="es-MX" sz="1300" spc="-5" dirty="0">
              <a:solidFill>
                <a:srgbClr val="FFFFFF"/>
              </a:solidFill>
              <a:latin typeface="Arial"/>
              <a:cs typeface="Arial"/>
            </a:endParaRPr>
          </a:p>
          <a:p>
            <a:pPr marL="298450" indent="-285750">
              <a:lnSpc>
                <a:spcPct val="100000"/>
              </a:lnSpc>
              <a:spcBef>
                <a:spcPts val="1085"/>
              </a:spcBef>
              <a:buFont typeface="Arial" panose="020B0604020202020204" pitchFamily="34" charset="0"/>
              <a:buChar char="•"/>
            </a:pPr>
            <a:r>
              <a:rPr lang="es-MX" sz="1300" spc="-5" dirty="0" smtClean="0">
                <a:solidFill>
                  <a:srgbClr val="FFFFFF"/>
                </a:solidFill>
                <a:latin typeface="Arial"/>
                <a:cs typeface="Arial"/>
              </a:rPr>
              <a:t>Separar </a:t>
            </a:r>
            <a:r>
              <a:rPr lang="es-MX" sz="1300" spc="-5" dirty="0">
                <a:solidFill>
                  <a:srgbClr val="FFFFFF"/>
                </a:solidFill>
                <a:latin typeface="Arial"/>
                <a:cs typeface="Arial"/>
              </a:rPr>
              <a:t>los puntos de entrada y salida para minimizar y agilizar el contacto entre los empleados.</a:t>
            </a:r>
            <a:endParaRPr sz="1300" dirty="0">
              <a:latin typeface="Arial"/>
              <a:cs typeface="Arial"/>
            </a:endParaRPr>
          </a:p>
        </p:txBody>
      </p:sp>
      <p:sp>
        <p:nvSpPr>
          <p:cNvPr id="4" name="object 4"/>
          <p:cNvSpPr txBox="1"/>
          <p:nvPr/>
        </p:nvSpPr>
        <p:spPr>
          <a:xfrm>
            <a:off x="344903" y="219583"/>
            <a:ext cx="6850126" cy="1166345"/>
          </a:xfrm>
          <a:prstGeom prst="rect">
            <a:avLst/>
          </a:prstGeom>
        </p:spPr>
        <p:txBody>
          <a:bodyPr vert="horz" wrap="square" lIns="0" tIns="12065" rIns="0" bIns="0" rtlCol="0">
            <a:spAutoFit/>
          </a:bodyPr>
          <a:lstStyle/>
          <a:p>
            <a:pPr marL="12700">
              <a:lnSpc>
                <a:spcPct val="100000"/>
              </a:lnSpc>
              <a:spcBef>
                <a:spcPts val="95"/>
              </a:spcBef>
            </a:pPr>
            <a:r>
              <a:rPr lang="es-MX" sz="2500" b="1" spc="-5" dirty="0">
                <a:latin typeface="Georgia"/>
                <a:cs typeface="Georgia"/>
              </a:rPr>
              <a:t>Entrada escalonada para empleados y </a:t>
            </a:r>
            <a:r>
              <a:rPr lang="es-MX" sz="2500" b="1" spc="-5" dirty="0" smtClean="0">
                <a:latin typeface="Georgia"/>
                <a:cs typeface="Georgia"/>
              </a:rPr>
              <a:t>clientes, aumentar </a:t>
            </a:r>
            <a:r>
              <a:rPr lang="es-MX" sz="2500" b="1" spc="-5" dirty="0">
                <a:latin typeface="Georgia"/>
                <a:cs typeface="Georgia"/>
              </a:rPr>
              <a:t>los controles en el punto de </a:t>
            </a:r>
            <a:r>
              <a:rPr lang="es-MX" sz="2500" b="1" spc="-5" dirty="0" smtClean="0">
                <a:latin typeface="Georgia"/>
                <a:cs typeface="Georgia"/>
              </a:rPr>
              <a:t>entrada</a:t>
            </a:r>
            <a:endParaRPr sz="2500" dirty="0">
              <a:latin typeface="Georgia"/>
              <a:cs typeface="Georgia"/>
            </a:endParaRPr>
          </a:p>
        </p:txBody>
      </p:sp>
      <p:sp>
        <p:nvSpPr>
          <p:cNvPr id="5" name="object 5"/>
          <p:cNvSpPr/>
          <p:nvPr/>
        </p:nvSpPr>
        <p:spPr>
          <a:xfrm>
            <a:off x="8173211" y="1182624"/>
            <a:ext cx="3465829" cy="0"/>
          </a:xfrm>
          <a:custGeom>
            <a:avLst/>
            <a:gdLst/>
            <a:ahLst/>
            <a:cxnLst/>
            <a:rect l="l" t="t" r="r" b="b"/>
            <a:pathLst>
              <a:path w="3465829">
                <a:moveTo>
                  <a:pt x="0" y="0"/>
                </a:moveTo>
                <a:lnTo>
                  <a:pt x="3465576" y="0"/>
                </a:lnTo>
              </a:path>
            </a:pathLst>
          </a:custGeom>
          <a:ln w="6096">
            <a:solidFill>
              <a:srgbClr val="FFFFFF"/>
            </a:solidFill>
          </a:ln>
        </p:spPr>
        <p:txBody>
          <a:bodyPr wrap="square" lIns="0" tIns="0" rIns="0" bIns="0" rtlCol="0"/>
          <a:lstStyle/>
          <a:p>
            <a:endParaRPr/>
          </a:p>
        </p:txBody>
      </p:sp>
      <p:sp>
        <p:nvSpPr>
          <p:cNvPr id="27" name="object 14"/>
          <p:cNvSpPr/>
          <p:nvPr/>
        </p:nvSpPr>
        <p:spPr>
          <a:xfrm>
            <a:off x="8638031" y="842772"/>
            <a:ext cx="0" cy="184785"/>
          </a:xfrm>
          <a:custGeom>
            <a:avLst/>
            <a:gdLst/>
            <a:ahLst/>
            <a:cxnLst/>
            <a:rect l="l" t="t" r="r" b="b"/>
            <a:pathLst>
              <a:path h="184784">
                <a:moveTo>
                  <a:pt x="0" y="0"/>
                </a:moveTo>
                <a:lnTo>
                  <a:pt x="0" y="184657"/>
                </a:lnTo>
              </a:path>
            </a:pathLst>
          </a:custGeom>
          <a:ln w="6096">
            <a:solidFill>
              <a:srgbClr val="FFFFFF"/>
            </a:solidFill>
          </a:ln>
        </p:spPr>
        <p:txBody>
          <a:bodyPr wrap="square" lIns="0" tIns="0" rIns="0" bIns="0" rtlCol="0"/>
          <a:lstStyle/>
          <a:p>
            <a:endParaRPr/>
          </a:p>
        </p:txBody>
      </p:sp>
      <p:sp>
        <p:nvSpPr>
          <p:cNvPr id="28" name="object 15"/>
          <p:cNvSpPr txBox="1"/>
          <p:nvPr/>
        </p:nvSpPr>
        <p:spPr>
          <a:xfrm>
            <a:off x="8162924" y="533400"/>
            <a:ext cx="2733675" cy="492443"/>
          </a:xfrm>
          <a:prstGeom prst="rect">
            <a:avLst/>
          </a:prstGeom>
        </p:spPr>
        <p:txBody>
          <a:bodyPr vert="horz" wrap="square" lIns="0" tIns="12700" rIns="0" bIns="0" rtlCol="0">
            <a:spAutoFit/>
          </a:bodyPr>
          <a:lstStyle/>
          <a:p>
            <a:pPr>
              <a:lnSpc>
                <a:spcPct val="100000"/>
              </a:lnSpc>
              <a:spcBef>
                <a:spcPts val="100"/>
              </a:spcBef>
              <a:tabLst>
                <a:tab pos="836294" algn="l"/>
                <a:tab pos="1703070" algn="l"/>
              </a:tabLst>
            </a:pPr>
            <a:r>
              <a:rPr lang="es-MX" sz="1200" b="1" dirty="0" smtClean="0">
                <a:solidFill>
                  <a:srgbClr val="FFFFFF"/>
                </a:solidFill>
                <a:latin typeface="Arial"/>
                <a:cs typeface="Arial"/>
              </a:rPr>
              <a:t>Sana Distancia</a:t>
            </a:r>
            <a:endParaRPr sz="1200" dirty="0">
              <a:latin typeface="Arial"/>
              <a:cs typeface="Arial"/>
            </a:endParaRPr>
          </a:p>
          <a:p>
            <a:pPr marL="19685">
              <a:lnSpc>
                <a:spcPct val="100000"/>
              </a:lnSpc>
              <a:spcBef>
                <a:spcPts val="1110"/>
              </a:spcBef>
              <a:tabLst>
                <a:tab pos="618490" algn="l"/>
              </a:tabLst>
            </a:pPr>
            <a:r>
              <a:rPr sz="1000" dirty="0" smtClean="0">
                <a:solidFill>
                  <a:srgbClr val="FFFFFF"/>
                </a:solidFill>
                <a:latin typeface="Arial"/>
                <a:cs typeface="Arial"/>
              </a:rPr>
              <a:t>Of</a:t>
            </a:r>
            <a:r>
              <a:rPr lang="es-MX" sz="1000" dirty="0" err="1" smtClean="0">
                <a:solidFill>
                  <a:srgbClr val="FFFFFF"/>
                </a:solidFill>
                <a:latin typeface="Arial"/>
                <a:cs typeface="Arial"/>
              </a:rPr>
              <a:t>icina</a:t>
            </a:r>
            <a:r>
              <a:rPr lang="es-MX" sz="1000" dirty="0">
                <a:solidFill>
                  <a:srgbClr val="FFFFFF"/>
                </a:solidFill>
                <a:latin typeface="Arial"/>
                <a:cs typeface="Arial"/>
              </a:rPr>
              <a:t> </a:t>
            </a:r>
            <a:r>
              <a:rPr lang="es-MX" sz="1000" dirty="0" smtClean="0">
                <a:solidFill>
                  <a:srgbClr val="FFFFFF"/>
                </a:solidFill>
                <a:latin typeface="Arial"/>
                <a:cs typeface="Arial"/>
              </a:rPr>
              <a:t>   </a:t>
            </a:r>
            <a:r>
              <a:rPr lang="es-MX" sz="1000" spc="-5" dirty="0">
                <a:solidFill>
                  <a:srgbClr val="FFFFFF"/>
                </a:solidFill>
                <a:latin typeface="Arial"/>
                <a:cs typeface="Arial"/>
              </a:rPr>
              <a:t>Obra: Cielo Abierto - Edificación</a:t>
            </a:r>
            <a:endParaRPr sz="1000" dirty="0">
              <a:latin typeface="Arial"/>
              <a:cs typeface="Arial"/>
            </a:endParaRPr>
          </a:p>
        </p:txBody>
      </p:sp>
      <p:sp>
        <p:nvSpPr>
          <p:cNvPr id="29" name="object 57"/>
          <p:cNvSpPr/>
          <p:nvPr/>
        </p:nvSpPr>
        <p:spPr>
          <a:xfrm>
            <a:off x="9659111" y="179831"/>
            <a:ext cx="777240" cy="231775"/>
          </a:xfrm>
          <a:custGeom>
            <a:avLst/>
            <a:gdLst/>
            <a:ahLst/>
            <a:cxnLst/>
            <a:rect l="l" t="t" r="r" b="b"/>
            <a:pathLst>
              <a:path w="777240" h="231775">
                <a:moveTo>
                  <a:pt x="0" y="0"/>
                </a:moveTo>
                <a:lnTo>
                  <a:pt x="714629" y="0"/>
                </a:lnTo>
                <a:lnTo>
                  <a:pt x="777240" y="115823"/>
                </a:lnTo>
                <a:lnTo>
                  <a:pt x="714629" y="231647"/>
                </a:lnTo>
                <a:lnTo>
                  <a:pt x="0" y="231647"/>
                </a:lnTo>
                <a:lnTo>
                  <a:pt x="62611" y="115823"/>
                </a:lnTo>
                <a:lnTo>
                  <a:pt x="0" y="0"/>
                </a:lnTo>
                <a:close/>
              </a:path>
            </a:pathLst>
          </a:custGeom>
          <a:ln w="6096">
            <a:solidFill>
              <a:srgbClr val="FFFFFF"/>
            </a:solidFill>
          </a:ln>
        </p:spPr>
        <p:txBody>
          <a:bodyPr wrap="square" lIns="0" tIns="0" rIns="0" bIns="0" rtlCol="0"/>
          <a:lstStyle/>
          <a:p>
            <a:endParaRPr/>
          </a:p>
        </p:txBody>
      </p:sp>
      <p:sp>
        <p:nvSpPr>
          <p:cNvPr id="30" name="object 58"/>
          <p:cNvSpPr txBox="1"/>
          <p:nvPr/>
        </p:nvSpPr>
        <p:spPr>
          <a:xfrm>
            <a:off x="9755505" y="219583"/>
            <a:ext cx="611758" cy="135935"/>
          </a:xfrm>
          <a:prstGeom prst="rect">
            <a:avLst/>
          </a:prstGeom>
        </p:spPr>
        <p:txBody>
          <a:bodyPr vert="horz" wrap="square" lIns="0" tIns="12700" rIns="0" bIns="0" rtlCol="0">
            <a:spAutoFit/>
          </a:bodyPr>
          <a:lstStyle/>
          <a:p>
            <a:pPr marL="12700">
              <a:lnSpc>
                <a:spcPct val="100000"/>
              </a:lnSpc>
              <a:spcBef>
                <a:spcPts val="100"/>
              </a:spcBef>
            </a:pPr>
            <a:r>
              <a:rPr lang="es-MX" sz="800" dirty="0" smtClean="0">
                <a:solidFill>
                  <a:srgbClr val="FFFFFF"/>
                </a:solidFill>
                <a:latin typeface="Arial"/>
                <a:cs typeface="Arial"/>
              </a:rPr>
              <a:t>En el trabajo</a:t>
            </a:r>
            <a:endParaRPr sz="800" dirty="0">
              <a:latin typeface="Arial"/>
              <a:cs typeface="Arial"/>
            </a:endParaRPr>
          </a:p>
        </p:txBody>
      </p:sp>
      <p:sp>
        <p:nvSpPr>
          <p:cNvPr id="31" name="object 59"/>
          <p:cNvSpPr/>
          <p:nvPr/>
        </p:nvSpPr>
        <p:spPr>
          <a:xfrm>
            <a:off x="10395204" y="179831"/>
            <a:ext cx="883919" cy="231775"/>
          </a:xfrm>
          <a:custGeom>
            <a:avLst/>
            <a:gdLst/>
            <a:ahLst/>
            <a:cxnLst/>
            <a:rect l="l" t="t" r="r" b="b"/>
            <a:pathLst>
              <a:path w="883920" h="231775">
                <a:moveTo>
                  <a:pt x="0" y="0"/>
                </a:moveTo>
                <a:lnTo>
                  <a:pt x="821309" y="0"/>
                </a:lnTo>
                <a:lnTo>
                  <a:pt x="883919" y="115823"/>
                </a:lnTo>
                <a:lnTo>
                  <a:pt x="821309" y="231647"/>
                </a:lnTo>
                <a:lnTo>
                  <a:pt x="0" y="231647"/>
                </a:lnTo>
                <a:lnTo>
                  <a:pt x="62611" y="115823"/>
                </a:lnTo>
                <a:lnTo>
                  <a:pt x="0" y="0"/>
                </a:lnTo>
                <a:close/>
              </a:path>
            </a:pathLst>
          </a:custGeom>
          <a:ln w="6095">
            <a:solidFill>
              <a:srgbClr val="FFFFFF"/>
            </a:solidFill>
          </a:ln>
        </p:spPr>
        <p:txBody>
          <a:bodyPr wrap="square" lIns="0" tIns="0" rIns="0" bIns="0" rtlCol="0"/>
          <a:lstStyle/>
          <a:p>
            <a:endParaRPr/>
          </a:p>
        </p:txBody>
      </p:sp>
      <p:sp>
        <p:nvSpPr>
          <p:cNvPr id="32" name="object 60"/>
          <p:cNvSpPr txBox="1"/>
          <p:nvPr/>
        </p:nvSpPr>
        <p:spPr>
          <a:xfrm>
            <a:off x="10476992" y="219583"/>
            <a:ext cx="830072" cy="135935"/>
          </a:xfrm>
          <a:prstGeom prst="rect">
            <a:avLst/>
          </a:prstGeom>
        </p:spPr>
        <p:txBody>
          <a:bodyPr vert="horz" wrap="square" lIns="0" tIns="12700" rIns="0" bIns="0" rtlCol="0">
            <a:spAutoFit/>
          </a:bodyPr>
          <a:lstStyle/>
          <a:p>
            <a:pPr marL="12700">
              <a:lnSpc>
                <a:spcPct val="100000"/>
              </a:lnSpc>
              <a:spcBef>
                <a:spcPts val="100"/>
              </a:spcBef>
            </a:pPr>
            <a:r>
              <a:rPr lang="es-MX" sz="800" dirty="0" smtClean="0">
                <a:solidFill>
                  <a:srgbClr val="FFFFFF"/>
                </a:solidFill>
                <a:latin typeface="Arial"/>
                <a:cs typeface="Arial"/>
              </a:rPr>
              <a:t>Áreas comunes</a:t>
            </a:r>
            <a:endParaRPr sz="800" dirty="0">
              <a:latin typeface="Arial"/>
              <a:cs typeface="Arial"/>
            </a:endParaRPr>
          </a:p>
        </p:txBody>
      </p:sp>
      <p:sp>
        <p:nvSpPr>
          <p:cNvPr id="35" name="object 63"/>
          <p:cNvSpPr/>
          <p:nvPr/>
        </p:nvSpPr>
        <p:spPr>
          <a:xfrm>
            <a:off x="8185404" y="179831"/>
            <a:ext cx="779145" cy="231775"/>
          </a:xfrm>
          <a:custGeom>
            <a:avLst/>
            <a:gdLst/>
            <a:ahLst/>
            <a:cxnLst/>
            <a:rect l="l" t="t" r="r" b="b"/>
            <a:pathLst>
              <a:path w="779145" h="231775">
                <a:moveTo>
                  <a:pt x="713105" y="0"/>
                </a:moveTo>
                <a:lnTo>
                  <a:pt x="0" y="0"/>
                </a:lnTo>
                <a:lnTo>
                  <a:pt x="0" y="231647"/>
                </a:lnTo>
                <a:lnTo>
                  <a:pt x="713105" y="231647"/>
                </a:lnTo>
                <a:lnTo>
                  <a:pt x="778764" y="115823"/>
                </a:lnTo>
                <a:lnTo>
                  <a:pt x="713105" y="0"/>
                </a:lnTo>
                <a:close/>
              </a:path>
            </a:pathLst>
          </a:custGeom>
          <a:noFill/>
        </p:spPr>
        <p:txBody>
          <a:bodyPr wrap="square" lIns="0" tIns="0" rIns="0" bIns="0" rtlCol="0"/>
          <a:lstStyle/>
          <a:p>
            <a:endParaRPr/>
          </a:p>
        </p:txBody>
      </p:sp>
      <p:sp>
        <p:nvSpPr>
          <p:cNvPr id="36" name="object 64"/>
          <p:cNvSpPr/>
          <p:nvPr/>
        </p:nvSpPr>
        <p:spPr>
          <a:xfrm>
            <a:off x="8185404" y="179831"/>
            <a:ext cx="779145" cy="231775"/>
          </a:xfrm>
          <a:custGeom>
            <a:avLst/>
            <a:gdLst/>
            <a:ahLst/>
            <a:cxnLst/>
            <a:rect l="l" t="t" r="r" b="b"/>
            <a:pathLst>
              <a:path w="779145" h="231775">
                <a:moveTo>
                  <a:pt x="0" y="0"/>
                </a:moveTo>
                <a:lnTo>
                  <a:pt x="713105" y="0"/>
                </a:lnTo>
                <a:lnTo>
                  <a:pt x="778764" y="115823"/>
                </a:lnTo>
                <a:lnTo>
                  <a:pt x="713105" y="231647"/>
                </a:lnTo>
                <a:lnTo>
                  <a:pt x="0" y="231647"/>
                </a:lnTo>
                <a:lnTo>
                  <a:pt x="0" y="0"/>
                </a:lnTo>
                <a:close/>
              </a:path>
            </a:pathLst>
          </a:custGeom>
          <a:ln w="6096">
            <a:solidFill>
              <a:srgbClr val="FFFFFF"/>
            </a:solidFill>
          </a:ln>
        </p:spPr>
        <p:txBody>
          <a:bodyPr wrap="square" lIns="0" tIns="0" rIns="0" bIns="0" rtlCol="0"/>
          <a:lstStyle/>
          <a:p>
            <a:endParaRPr/>
          </a:p>
        </p:txBody>
      </p:sp>
      <p:sp>
        <p:nvSpPr>
          <p:cNvPr id="37" name="object 65"/>
          <p:cNvSpPr/>
          <p:nvPr/>
        </p:nvSpPr>
        <p:spPr>
          <a:xfrm>
            <a:off x="8921495" y="179831"/>
            <a:ext cx="779145" cy="231775"/>
          </a:xfrm>
          <a:custGeom>
            <a:avLst/>
            <a:gdLst/>
            <a:ahLst/>
            <a:cxnLst/>
            <a:rect l="l" t="t" r="r" b="b"/>
            <a:pathLst>
              <a:path w="779145" h="231775">
                <a:moveTo>
                  <a:pt x="0" y="0"/>
                </a:moveTo>
                <a:lnTo>
                  <a:pt x="716153" y="0"/>
                </a:lnTo>
                <a:lnTo>
                  <a:pt x="778764" y="115823"/>
                </a:lnTo>
                <a:lnTo>
                  <a:pt x="716153" y="231647"/>
                </a:lnTo>
                <a:lnTo>
                  <a:pt x="0" y="231647"/>
                </a:lnTo>
                <a:lnTo>
                  <a:pt x="62611" y="115823"/>
                </a:lnTo>
                <a:lnTo>
                  <a:pt x="0" y="0"/>
                </a:lnTo>
                <a:close/>
              </a:path>
            </a:pathLst>
          </a:custGeom>
          <a:solidFill>
            <a:schemeClr val="bg1"/>
          </a:solidFill>
          <a:ln w="6096">
            <a:solidFill>
              <a:srgbClr val="FFFFFF"/>
            </a:solidFill>
          </a:ln>
        </p:spPr>
        <p:txBody>
          <a:bodyPr wrap="square" lIns="0" tIns="0" rIns="0" bIns="0" rtlCol="0"/>
          <a:lstStyle/>
          <a:p>
            <a:endParaRPr/>
          </a:p>
        </p:txBody>
      </p:sp>
      <p:sp>
        <p:nvSpPr>
          <p:cNvPr id="38" name="object 67"/>
          <p:cNvSpPr txBox="1"/>
          <p:nvPr/>
        </p:nvSpPr>
        <p:spPr>
          <a:xfrm>
            <a:off x="8229600" y="219583"/>
            <a:ext cx="662939" cy="135935"/>
          </a:xfrm>
          <a:prstGeom prst="rect">
            <a:avLst/>
          </a:prstGeom>
        </p:spPr>
        <p:txBody>
          <a:bodyPr vert="horz" wrap="square" lIns="0" tIns="12700" rIns="0" bIns="0" rtlCol="0">
            <a:spAutoFit/>
          </a:bodyPr>
          <a:lstStyle/>
          <a:p>
            <a:pPr>
              <a:lnSpc>
                <a:spcPct val="100000"/>
              </a:lnSpc>
              <a:spcBef>
                <a:spcPts val="100"/>
              </a:spcBef>
              <a:tabLst>
                <a:tab pos="836294" algn="l"/>
              </a:tabLst>
            </a:pPr>
            <a:r>
              <a:rPr lang="es-MX" sz="800" b="1" spc="-5" dirty="0" smtClean="0">
                <a:solidFill>
                  <a:schemeClr val="bg1"/>
                </a:solidFill>
                <a:latin typeface="Arial"/>
                <a:cs typeface="Arial"/>
              </a:rPr>
              <a:t>Previo</a:t>
            </a:r>
            <a:endParaRPr sz="1000" dirty="0">
              <a:solidFill>
                <a:schemeClr val="bg1"/>
              </a:solidFill>
              <a:latin typeface="Arial"/>
              <a:cs typeface="Arial"/>
            </a:endParaRPr>
          </a:p>
        </p:txBody>
      </p:sp>
      <p:sp>
        <p:nvSpPr>
          <p:cNvPr id="39" name="object 58"/>
          <p:cNvSpPr txBox="1"/>
          <p:nvPr/>
        </p:nvSpPr>
        <p:spPr>
          <a:xfrm>
            <a:off x="9065642" y="228600"/>
            <a:ext cx="611758" cy="135935"/>
          </a:xfrm>
          <a:prstGeom prst="rect">
            <a:avLst/>
          </a:prstGeom>
        </p:spPr>
        <p:txBody>
          <a:bodyPr vert="horz" wrap="square" lIns="0" tIns="12700" rIns="0" bIns="0" rtlCol="0">
            <a:spAutoFit/>
          </a:bodyPr>
          <a:lstStyle/>
          <a:p>
            <a:pPr marL="12700">
              <a:lnSpc>
                <a:spcPct val="100000"/>
              </a:lnSpc>
              <a:spcBef>
                <a:spcPts val="100"/>
              </a:spcBef>
            </a:pPr>
            <a:r>
              <a:rPr lang="es-MX" sz="800" dirty="0" smtClean="0">
                <a:latin typeface="Arial"/>
                <a:cs typeface="Arial"/>
              </a:rPr>
              <a:t>Traslados</a:t>
            </a:r>
            <a:endParaRPr sz="800" dirty="0">
              <a:latin typeface="Arial"/>
              <a:cs typeface="Arial"/>
            </a:endParaRPr>
          </a:p>
        </p:txBody>
      </p:sp>
      <p:sp>
        <p:nvSpPr>
          <p:cNvPr id="26" name="object 5"/>
          <p:cNvSpPr txBox="1"/>
          <p:nvPr/>
        </p:nvSpPr>
        <p:spPr>
          <a:xfrm>
            <a:off x="8144763" y="3172206"/>
            <a:ext cx="3805936" cy="3318216"/>
          </a:xfrm>
          <a:prstGeom prst="rect">
            <a:avLst/>
          </a:prstGeom>
        </p:spPr>
        <p:txBody>
          <a:bodyPr vert="horz" wrap="square" lIns="0" tIns="12065" rIns="0" bIns="0" rtlCol="0">
            <a:spAutoFit/>
          </a:bodyPr>
          <a:lstStyle/>
          <a:p>
            <a:pPr marL="298450" marR="134620" indent="-285750" algn="just">
              <a:lnSpc>
                <a:spcPct val="100000"/>
              </a:lnSpc>
              <a:spcBef>
                <a:spcPts val="95"/>
              </a:spcBef>
              <a:buFont typeface="Arial" panose="020B0604020202020204" pitchFamily="34" charset="0"/>
              <a:buChar char="•"/>
            </a:pPr>
            <a:r>
              <a:rPr lang="es-MX" sz="1300" spc="-5" dirty="0" smtClean="0">
                <a:solidFill>
                  <a:srgbClr val="FFFFFF"/>
                </a:solidFill>
                <a:latin typeface="Arial"/>
                <a:cs typeface="Arial"/>
              </a:rPr>
              <a:t>Asignar </a:t>
            </a:r>
            <a:r>
              <a:rPr lang="es-MX" sz="1300" spc="-5" dirty="0">
                <a:solidFill>
                  <a:srgbClr val="FFFFFF"/>
                </a:solidFill>
                <a:latin typeface="Arial"/>
                <a:cs typeface="Arial"/>
              </a:rPr>
              <a:t>las entradas del edificio a equipos / funciones específicos para minimizar la superposición y la exposición</a:t>
            </a:r>
            <a:r>
              <a:rPr lang="es-MX" sz="1300" spc="-5" dirty="0" smtClean="0">
                <a:solidFill>
                  <a:srgbClr val="FFFFFF"/>
                </a:solidFill>
                <a:latin typeface="Arial"/>
                <a:cs typeface="Arial"/>
              </a:rPr>
              <a:t>:</a:t>
            </a:r>
            <a:endParaRPr sz="1300" dirty="0">
              <a:latin typeface="Arial"/>
              <a:cs typeface="Arial"/>
            </a:endParaRPr>
          </a:p>
          <a:p>
            <a:pPr marL="698500" lvl="1" indent="-226060">
              <a:spcBef>
                <a:spcPts val="1080"/>
              </a:spcBef>
              <a:buFont typeface="Wingdings"/>
              <a:buChar char=""/>
              <a:tabLst>
                <a:tab pos="240665" algn="l"/>
                <a:tab pos="241300" algn="l"/>
              </a:tabLst>
            </a:pPr>
            <a:r>
              <a:rPr lang="es-MX" sz="1300" spc="-5" dirty="0">
                <a:solidFill>
                  <a:srgbClr val="FFFFFF"/>
                </a:solidFill>
                <a:latin typeface="Arial"/>
                <a:cs typeface="Arial"/>
              </a:rPr>
              <a:t>Para todo el personal crítico.</a:t>
            </a:r>
          </a:p>
          <a:p>
            <a:pPr marL="698500" lvl="1" indent="-226060">
              <a:spcBef>
                <a:spcPts val="1080"/>
              </a:spcBef>
              <a:buFont typeface="Wingdings"/>
              <a:buChar char=""/>
              <a:tabLst>
                <a:tab pos="240665" algn="l"/>
                <a:tab pos="241300" algn="l"/>
              </a:tabLst>
            </a:pPr>
            <a:r>
              <a:rPr lang="es-MX" sz="1300" spc="-5" dirty="0">
                <a:solidFill>
                  <a:srgbClr val="FFFFFF"/>
                </a:solidFill>
                <a:latin typeface="Arial"/>
                <a:cs typeface="Arial"/>
              </a:rPr>
              <a:t>Para el personal que trabaja en la sala de control.</a:t>
            </a:r>
          </a:p>
          <a:p>
            <a:pPr marL="698500" lvl="1" indent="-226060">
              <a:spcBef>
                <a:spcPts val="1080"/>
              </a:spcBef>
              <a:buFont typeface="Wingdings"/>
              <a:buChar char=""/>
              <a:tabLst>
                <a:tab pos="240665" algn="l"/>
                <a:tab pos="241300" algn="l"/>
              </a:tabLst>
            </a:pPr>
            <a:r>
              <a:rPr lang="es-MX" sz="1300" spc="-5" dirty="0">
                <a:solidFill>
                  <a:srgbClr val="FFFFFF"/>
                </a:solidFill>
                <a:latin typeface="Arial"/>
                <a:cs typeface="Arial"/>
              </a:rPr>
              <a:t>Para grupos específicos </a:t>
            </a:r>
            <a:r>
              <a:rPr lang="es-MX" sz="1300" spc="-5" dirty="0" smtClean="0">
                <a:solidFill>
                  <a:srgbClr val="FFFFFF"/>
                </a:solidFill>
                <a:latin typeface="Arial"/>
                <a:cs typeface="Arial"/>
              </a:rPr>
              <a:t>o </a:t>
            </a:r>
            <a:r>
              <a:rPr lang="es-MX" sz="1300" spc="-5" dirty="0">
                <a:solidFill>
                  <a:srgbClr val="FFFFFF"/>
                </a:solidFill>
                <a:latin typeface="Arial"/>
                <a:cs typeface="Arial"/>
              </a:rPr>
              <a:t>equipos</a:t>
            </a:r>
            <a:r>
              <a:rPr lang="es-MX" sz="1300" spc="-5" dirty="0" smtClean="0">
                <a:solidFill>
                  <a:srgbClr val="FFFFFF"/>
                </a:solidFill>
                <a:latin typeface="Arial"/>
                <a:cs typeface="Arial"/>
              </a:rPr>
              <a:t>.</a:t>
            </a:r>
          </a:p>
          <a:p>
            <a:pPr marL="298450" marR="5080" indent="-285750">
              <a:lnSpc>
                <a:spcPct val="100000"/>
              </a:lnSpc>
              <a:spcBef>
                <a:spcPts val="1085"/>
              </a:spcBef>
              <a:buFont typeface="Arial" panose="020B0604020202020204" pitchFamily="34" charset="0"/>
              <a:buChar char="•"/>
            </a:pPr>
            <a:r>
              <a:rPr lang="es-ES" sz="1300" spc="-10" dirty="0" smtClean="0">
                <a:solidFill>
                  <a:srgbClr val="FFFFFF"/>
                </a:solidFill>
                <a:latin typeface="Arial"/>
                <a:cs typeface="Arial"/>
              </a:rPr>
              <a:t>Establecer </a:t>
            </a:r>
            <a:r>
              <a:rPr lang="es-ES" sz="1300" spc="-10" dirty="0">
                <a:solidFill>
                  <a:srgbClr val="FFFFFF"/>
                </a:solidFill>
                <a:latin typeface="Arial"/>
                <a:cs typeface="Arial"/>
              </a:rPr>
              <a:t>una política de 'Desplazamiento flexible' para todos los empleados para evitar horas pico y escalonar las ventanas de entrada.</a:t>
            </a:r>
          </a:p>
          <a:p>
            <a:pPr marL="298450" marR="5080" indent="-285750">
              <a:lnSpc>
                <a:spcPct val="100000"/>
              </a:lnSpc>
              <a:spcBef>
                <a:spcPts val="1085"/>
              </a:spcBef>
              <a:buFont typeface="Arial" panose="020B0604020202020204" pitchFamily="34" charset="0"/>
              <a:buChar char="•"/>
            </a:pPr>
            <a:r>
              <a:rPr lang="es-ES" sz="1300" spc="-10" dirty="0" smtClean="0">
                <a:solidFill>
                  <a:srgbClr val="FFFFFF"/>
                </a:solidFill>
                <a:latin typeface="Arial"/>
                <a:cs typeface="Arial"/>
              </a:rPr>
              <a:t>Adoptar </a:t>
            </a:r>
            <a:r>
              <a:rPr lang="es-ES" sz="1300" spc="-10" dirty="0">
                <a:solidFill>
                  <a:srgbClr val="FFFFFF"/>
                </a:solidFill>
                <a:latin typeface="Arial"/>
                <a:cs typeface="Arial"/>
              </a:rPr>
              <a:t>áreas de espera virtuales o programación de citas en línea para reducir la congestión en la entrada</a:t>
            </a:r>
            <a:r>
              <a:rPr lang="es-ES" sz="1300" spc="-10" dirty="0" smtClean="0">
                <a:solidFill>
                  <a:srgbClr val="FFFFFF"/>
                </a:solidFill>
                <a:latin typeface="Arial"/>
                <a:cs typeface="Arial"/>
              </a:rPr>
              <a:t>.</a:t>
            </a:r>
            <a:endParaRPr lang="es-ES" sz="1300" dirty="0">
              <a:latin typeface="Arial"/>
              <a:cs typeface="Arial"/>
            </a:endParaRPr>
          </a:p>
        </p:txBody>
      </p:sp>
      <p:sp>
        <p:nvSpPr>
          <p:cNvPr id="41" name="CuadroTexto 40"/>
          <p:cNvSpPr txBox="1"/>
          <p:nvPr/>
        </p:nvSpPr>
        <p:spPr>
          <a:xfrm rot="18830416">
            <a:off x="1284309" y="3409005"/>
            <a:ext cx="4419600" cy="584775"/>
          </a:xfrm>
          <a:prstGeom prst="rect">
            <a:avLst/>
          </a:prstGeom>
          <a:noFill/>
        </p:spPr>
        <p:txBody>
          <a:bodyPr wrap="square" rtlCol="0">
            <a:spAutoFit/>
          </a:bodyPr>
          <a:lstStyle/>
          <a:p>
            <a:pPr algn="ctr"/>
            <a:r>
              <a:rPr lang="es-MX" sz="3200" dirty="0" smtClean="0">
                <a:solidFill>
                  <a:schemeClr val="bg1">
                    <a:lumMod val="75000"/>
                  </a:schemeClr>
                </a:solidFill>
              </a:rPr>
              <a:t>COLOCAR EVIDENCIA</a:t>
            </a:r>
            <a:endParaRPr lang="es-MX" sz="3200" dirty="0">
              <a:solidFill>
                <a:schemeClr val="bg1">
                  <a:lumMod val="75000"/>
                </a:schemeClr>
              </a:solidFill>
            </a:endParaRPr>
          </a:p>
        </p:txBody>
      </p:sp>
      <p:grpSp>
        <p:nvGrpSpPr>
          <p:cNvPr id="18" name="Grupo 17"/>
          <p:cNvGrpSpPr/>
          <p:nvPr/>
        </p:nvGrpSpPr>
        <p:grpSpPr>
          <a:xfrm>
            <a:off x="8153400" y="515470"/>
            <a:ext cx="1600200" cy="304800"/>
            <a:chOff x="6153150" y="82890"/>
            <a:chExt cx="1600200" cy="304800"/>
          </a:xfrm>
        </p:grpSpPr>
        <p:sp>
          <p:nvSpPr>
            <p:cNvPr id="19" name="Rectángulo redondeado 18"/>
            <p:cNvSpPr/>
            <p:nvPr/>
          </p:nvSpPr>
          <p:spPr>
            <a:xfrm>
              <a:off x="6153150" y="82890"/>
              <a:ext cx="1600200" cy="304800"/>
            </a:xfrm>
            <a:prstGeom prst="roundRect">
              <a:avLst/>
            </a:prstGeom>
            <a:solidFill>
              <a:srgbClr val="CC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sz="1400" dirty="0" smtClean="0"/>
                <a:t>Administrativas</a:t>
              </a:r>
              <a:endParaRPr lang="es-MX" sz="1400" dirty="0"/>
            </a:p>
          </p:txBody>
        </p:sp>
        <p:pic>
          <p:nvPicPr>
            <p:cNvPr id="20" name="Imagen 1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84462" y="90014"/>
              <a:ext cx="202364" cy="269818"/>
            </a:xfrm>
            <a:prstGeom prst="rect">
              <a:avLst/>
            </a:prstGeom>
          </p:spPr>
        </p:pic>
      </p:grpSp>
    </p:spTree>
    <p:extLst>
      <p:ext uri="{BB962C8B-B14F-4D97-AF65-F5344CB8AC3E}">
        <p14:creationId xmlns:p14="http://schemas.microsoft.com/office/powerpoint/2010/main" val="140980496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81000" y="179831"/>
            <a:ext cx="6825996" cy="794448"/>
          </a:xfrm>
          <a:prstGeom prst="rect">
            <a:avLst/>
          </a:prstGeom>
        </p:spPr>
        <p:txBody>
          <a:bodyPr vert="horz" wrap="square" lIns="0" tIns="12065" rIns="0" bIns="0" rtlCol="0">
            <a:spAutoFit/>
          </a:bodyPr>
          <a:lstStyle/>
          <a:p>
            <a:pPr marL="12700">
              <a:lnSpc>
                <a:spcPct val="100000"/>
              </a:lnSpc>
              <a:spcBef>
                <a:spcPts val="95"/>
              </a:spcBef>
            </a:pPr>
            <a:r>
              <a:rPr lang="es-MX" sz="2500" b="1" spc="-10" dirty="0" smtClean="0">
                <a:latin typeface="Georgia"/>
                <a:cs typeface="Georgia"/>
              </a:rPr>
              <a:t>Control del ingreso y egreso mediante </a:t>
            </a:r>
          </a:p>
          <a:p>
            <a:pPr marL="12700">
              <a:lnSpc>
                <a:spcPct val="100000"/>
              </a:lnSpc>
              <a:spcBef>
                <a:spcPts val="95"/>
              </a:spcBef>
            </a:pPr>
            <a:r>
              <a:rPr lang="es-MX" sz="2500" b="1" spc="-10" dirty="0" smtClean="0">
                <a:latin typeface="Georgia"/>
                <a:cs typeface="Georgia"/>
              </a:rPr>
              <a:t>filtros de revisión</a:t>
            </a:r>
            <a:endParaRPr sz="2500" dirty="0">
              <a:latin typeface="Georgia"/>
              <a:cs typeface="Georgia"/>
            </a:endParaRPr>
          </a:p>
        </p:txBody>
      </p:sp>
      <p:sp>
        <p:nvSpPr>
          <p:cNvPr id="8" name="object 8"/>
          <p:cNvSpPr txBox="1"/>
          <p:nvPr/>
        </p:nvSpPr>
        <p:spPr>
          <a:xfrm>
            <a:off x="8077200" y="1524000"/>
            <a:ext cx="3946905" cy="4993675"/>
          </a:xfrm>
          <a:prstGeom prst="rect">
            <a:avLst/>
          </a:prstGeom>
        </p:spPr>
        <p:txBody>
          <a:bodyPr vert="horz" wrap="square" lIns="0" tIns="12700" rIns="0" bIns="0" rtlCol="0">
            <a:spAutoFit/>
          </a:bodyPr>
          <a:lstStyle/>
          <a:p>
            <a:pPr marL="12700" marR="869315">
              <a:lnSpc>
                <a:spcPct val="100000"/>
              </a:lnSpc>
              <a:spcBef>
                <a:spcPts val="100"/>
              </a:spcBef>
            </a:pPr>
            <a:r>
              <a:rPr lang="es-MX" b="1" spc="-5" dirty="0">
                <a:solidFill>
                  <a:srgbClr val="FFFFFF"/>
                </a:solidFill>
                <a:latin typeface="Arial"/>
                <a:cs typeface="Arial"/>
              </a:rPr>
              <a:t>Acciones</a:t>
            </a:r>
          </a:p>
          <a:p>
            <a:pPr marL="12700" marR="869315">
              <a:lnSpc>
                <a:spcPct val="100000"/>
              </a:lnSpc>
              <a:spcBef>
                <a:spcPts val="100"/>
              </a:spcBef>
            </a:pPr>
            <a:endParaRPr lang="es-MX" sz="1300" spc="-5" dirty="0">
              <a:solidFill>
                <a:srgbClr val="FFFFFF"/>
              </a:solidFill>
              <a:latin typeface="Arial"/>
              <a:cs typeface="Arial"/>
            </a:endParaRPr>
          </a:p>
          <a:p>
            <a:pPr marL="298450" marR="869315" indent="-285750">
              <a:lnSpc>
                <a:spcPct val="100000"/>
              </a:lnSpc>
              <a:spcBef>
                <a:spcPts val="100"/>
              </a:spcBef>
              <a:buFont typeface="Arial" panose="020B0604020202020204" pitchFamily="34" charset="0"/>
              <a:buChar char="•"/>
            </a:pPr>
            <a:r>
              <a:rPr lang="es-ES" sz="1300" spc="-5" dirty="0" smtClean="0">
                <a:solidFill>
                  <a:srgbClr val="FFFFFF"/>
                </a:solidFill>
                <a:latin typeface="Arial"/>
                <a:cs typeface="Arial"/>
              </a:rPr>
              <a:t>Instrumentar </a:t>
            </a:r>
            <a:r>
              <a:rPr lang="es-ES" sz="1300" spc="-5" dirty="0">
                <a:solidFill>
                  <a:srgbClr val="FFFFFF"/>
                </a:solidFill>
                <a:latin typeface="Arial"/>
                <a:cs typeface="Arial"/>
              </a:rPr>
              <a:t>un control de ingreso-egreso de </a:t>
            </a:r>
            <a:r>
              <a:rPr lang="es-ES" sz="1300" spc="-5" dirty="0" smtClean="0">
                <a:solidFill>
                  <a:srgbClr val="FFFFFF"/>
                </a:solidFill>
                <a:latin typeface="Arial"/>
                <a:cs typeface="Arial"/>
              </a:rPr>
              <a:t>los empleados para la </a:t>
            </a:r>
            <a:r>
              <a:rPr lang="es-ES" sz="1300" spc="-5" dirty="0">
                <a:solidFill>
                  <a:srgbClr val="FFFFFF"/>
                </a:solidFill>
                <a:latin typeface="Arial"/>
                <a:cs typeface="Arial"/>
              </a:rPr>
              <a:t>toma de </a:t>
            </a:r>
            <a:r>
              <a:rPr lang="es-ES" sz="1300" spc="-5" dirty="0" smtClean="0">
                <a:solidFill>
                  <a:srgbClr val="FFFFFF"/>
                </a:solidFill>
                <a:latin typeface="Arial"/>
                <a:cs typeface="Arial"/>
              </a:rPr>
              <a:t>temperatura con termómetro infrarrojo </a:t>
            </a:r>
            <a:r>
              <a:rPr lang="es-ES" sz="1300" spc="-5" dirty="0">
                <a:solidFill>
                  <a:srgbClr val="FFFFFF"/>
                </a:solidFill>
                <a:latin typeface="Arial"/>
                <a:cs typeface="Arial"/>
              </a:rPr>
              <a:t>que permita la identificación de </a:t>
            </a:r>
            <a:r>
              <a:rPr lang="es-ES" sz="1300" spc="-5" dirty="0" smtClean="0">
                <a:solidFill>
                  <a:srgbClr val="FFFFFF"/>
                </a:solidFill>
                <a:latin typeface="Arial"/>
                <a:cs typeface="Arial"/>
              </a:rPr>
              <a:t>personas con síntomas de enfermedad como, </a:t>
            </a:r>
            <a:r>
              <a:rPr lang="es-ES" sz="1300" spc="-5" dirty="0">
                <a:solidFill>
                  <a:srgbClr val="FFFFFF"/>
                </a:solidFill>
                <a:latin typeface="Arial"/>
                <a:cs typeface="Arial"/>
              </a:rPr>
              <a:t>tos, flujo nasal o dificultad para </a:t>
            </a:r>
            <a:r>
              <a:rPr lang="es-ES" sz="1300" spc="-5" dirty="0" smtClean="0">
                <a:solidFill>
                  <a:srgbClr val="FFFFFF"/>
                </a:solidFill>
                <a:latin typeface="Arial"/>
                <a:cs typeface="Arial"/>
              </a:rPr>
              <a:t>respirar o temperatura superior a los 36.6 °C </a:t>
            </a:r>
            <a:r>
              <a:rPr lang="es-ES" sz="1300" spc="-5" dirty="0">
                <a:solidFill>
                  <a:srgbClr val="FFFFFF"/>
                </a:solidFill>
                <a:latin typeface="Arial"/>
                <a:cs typeface="Arial"/>
              </a:rPr>
              <a:t>con el fin de </a:t>
            </a:r>
            <a:r>
              <a:rPr lang="es-ES" sz="1300" spc="-5" dirty="0" smtClean="0">
                <a:solidFill>
                  <a:srgbClr val="FFFFFF"/>
                </a:solidFill>
                <a:latin typeface="Arial"/>
                <a:cs typeface="Arial"/>
              </a:rPr>
              <a:t>detectar personas con posible enfermedad y remitirlas </a:t>
            </a:r>
            <a:r>
              <a:rPr lang="es-ES" sz="1300" spc="-5" dirty="0">
                <a:solidFill>
                  <a:srgbClr val="FFFFFF"/>
                </a:solidFill>
                <a:latin typeface="Arial"/>
                <a:cs typeface="Arial"/>
              </a:rPr>
              <a:t>a su domicilio en aislamiento voluntario </a:t>
            </a:r>
            <a:r>
              <a:rPr lang="es-ES" sz="1300" spc="-5" dirty="0" smtClean="0">
                <a:solidFill>
                  <a:srgbClr val="FFFFFF"/>
                </a:solidFill>
                <a:latin typeface="Arial"/>
                <a:cs typeface="Arial"/>
              </a:rPr>
              <a:t>a efecto de  </a:t>
            </a:r>
            <a:r>
              <a:rPr lang="es-ES" sz="1300" spc="-5" dirty="0">
                <a:solidFill>
                  <a:srgbClr val="FFFFFF"/>
                </a:solidFill>
                <a:latin typeface="Arial"/>
                <a:cs typeface="Arial"/>
              </a:rPr>
              <a:t>disminuir el riesgo de </a:t>
            </a:r>
            <a:r>
              <a:rPr lang="es-ES" sz="1300" spc="-5" dirty="0" smtClean="0">
                <a:solidFill>
                  <a:srgbClr val="FFFFFF"/>
                </a:solidFill>
                <a:latin typeface="Arial"/>
                <a:cs typeface="Arial"/>
              </a:rPr>
              <a:t>contagio.</a:t>
            </a:r>
          </a:p>
          <a:p>
            <a:pPr marL="298450" marR="869315" indent="-285750">
              <a:lnSpc>
                <a:spcPct val="100000"/>
              </a:lnSpc>
              <a:spcBef>
                <a:spcPts val="100"/>
              </a:spcBef>
              <a:buFont typeface="Arial" panose="020B0604020202020204" pitchFamily="34" charset="0"/>
              <a:buChar char="•"/>
            </a:pPr>
            <a:endParaRPr lang="es-MX" sz="1300" spc="-5" dirty="0">
              <a:solidFill>
                <a:srgbClr val="FFFFFF"/>
              </a:solidFill>
              <a:latin typeface="Arial"/>
              <a:cs typeface="Arial"/>
            </a:endParaRPr>
          </a:p>
          <a:p>
            <a:pPr marL="298450" marR="869315" indent="-285750">
              <a:lnSpc>
                <a:spcPct val="100000"/>
              </a:lnSpc>
              <a:spcBef>
                <a:spcPts val="100"/>
              </a:spcBef>
              <a:buFont typeface="Arial" panose="020B0604020202020204" pitchFamily="34" charset="0"/>
              <a:buChar char="•"/>
            </a:pPr>
            <a:r>
              <a:rPr lang="es-MX" sz="1300" spc="-5" dirty="0" smtClean="0">
                <a:solidFill>
                  <a:srgbClr val="FFFFFF"/>
                </a:solidFill>
                <a:latin typeface="Arial"/>
                <a:cs typeface="Arial"/>
              </a:rPr>
              <a:t>Escalonar la entrada marcando la separación de espacios, respetando 1.5 metros de distancia entre personas.</a:t>
            </a:r>
          </a:p>
          <a:p>
            <a:pPr marL="298450" marR="869315" indent="-285750">
              <a:lnSpc>
                <a:spcPct val="100000"/>
              </a:lnSpc>
              <a:spcBef>
                <a:spcPts val="100"/>
              </a:spcBef>
              <a:buFont typeface="Arial" panose="020B0604020202020204" pitchFamily="34" charset="0"/>
              <a:buChar char="•"/>
            </a:pPr>
            <a:endParaRPr lang="es-MX" sz="1300" spc="-5" dirty="0">
              <a:solidFill>
                <a:srgbClr val="FFFFFF"/>
              </a:solidFill>
              <a:latin typeface="Arial"/>
              <a:cs typeface="Arial"/>
            </a:endParaRPr>
          </a:p>
          <a:p>
            <a:pPr marL="298450" marR="869315" indent="-285750">
              <a:lnSpc>
                <a:spcPct val="100000"/>
              </a:lnSpc>
              <a:spcBef>
                <a:spcPts val="100"/>
              </a:spcBef>
              <a:buFont typeface="Arial" panose="020B0604020202020204" pitchFamily="34" charset="0"/>
              <a:buChar char="•"/>
            </a:pPr>
            <a:r>
              <a:rPr lang="es-MX" sz="1300" spc="-5" dirty="0" smtClean="0">
                <a:solidFill>
                  <a:srgbClr val="FFFFFF"/>
                </a:solidFill>
                <a:latin typeface="Arial"/>
                <a:cs typeface="Arial"/>
              </a:rPr>
              <a:t>Proporcionar alcohol gel al 70%.</a:t>
            </a:r>
          </a:p>
          <a:p>
            <a:pPr marL="298450" marR="869315" indent="-285750">
              <a:lnSpc>
                <a:spcPct val="100000"/>
              </a:lnSpc>
              <a:spcBef>
                <a:spcPts val="100"/>
              </a:spcBef>
              <a:buFont typeface="Arial" panose="020B0604020202020204" pitchFamily="34" charset="0"/>
              <a:buChar char="•"/>
            </a:pPr>
            <a:endParaRPr lang="es-MX" sz="1300" spc="-5" dirty="0">
              <a:solidFill>
                <a:srgbClr val="FFFFFF"/>
              </a:solidFill>
              <a:latin typeface="Arial"/>
              <a:cs typeface="Arial"/>
            </a:endParaRPr>
          </a:p>
          <a:p>
            <a:pPr marL="298450" marR="869315" indent="-285750">
              <a:lnSpc>
                <a:spcPct val="100000"/>
              </a:lnSpc>
              <a:spcBef>
                <a:spcPts val="100"/>
              </a:spcBef>
              <a:buFont typeface="Arial" panose="020B0604020202020204" pitchFamily="34" charset="0"/>
              <a:buChar char="•"/>
            </a:pPr>
            <a:r>
              <a:rPr lang="es-MX" sz="1300" spc="-5" dirty="0" smtClean="0">
                <a:solidFill>
                  <a:srgbClr val="FFFFFF"/>
                </a:solidFill>
                <a:latin typeface="Arial"/>
                <a:cs typeface="Arial"/>
              </a:rPr>
              <a:t>Uso de tapetes </a:t>
            </a:r>
            <a:r>
              <a:rPr lang="es-MX" sz="1300" spc="-5" dirty="0" err="1" smtClean="0">
                <a:solidFill>
                  <a:srgbClr val="FFFFFF"/>
                </a:solidFill>
                <a:latin typeface="Arial"/>
                <a:cs typeface="Arial"/>
              </a:rPr>
              <a:t>sanitizantes</a:t>
            </a:r>
            <a:r>
              <a:rPr lang="es-MX" sz="1300" spc="-5" dirty="0" smtClean="0">
                <a:solidFill>
                  <a:srgbClr val="FFFFFF"/>
                </a:solidFill>
                <a:latin typeface="Arial"/>
                <a:cs typeface="Arial"/>
              </a:rPr>
              <a:t> de calzado para acceso a instalaciones.</a:t>
            </a:r>
            <a:endParaRPr lang="es-MX" sz="1300" spc="-5" dirty="0">
              <a:solidFill>
                <a:srgbClr val="FFFFFF"/>
              </a:solidFill>
              <a:latin typeface="Arial"/>
              <a:cs typeface="Arial"/>
            </a:endParaRPr>
          </a:p>
        </p:txBody>
      </p:sp>
      <p:sp>
        <p:nvSpPr>
          <p:cNvPr id="9" name="object 9"/>
          <p:cNvSpPr/>
          <p:nvPr/>
        </p:nvSpPr>
        <p:spPr>
          <a:xfrm>
            <a:off x="8173211" y="1182624"/>
            <a:ext cx="3465829" cy="0"/>
          </a:xfrm>
          <a:custGeom>
            <a:avLst/>
            <a:gdLst/>
            <a:ahLst/>
            <a:cxnLst/>
            <a:rect l="l" t="t" r="r" b="b"/>
            <a:pathLst>
              <a:path w="3465829">
                <a:moveTo>
                  <a:pt x="0" y="0"/>
                </a:moveTo>
                <a:lnTo>
                  <a:pt x="3465576" y="0"/>
                </a:lnTo>
              </a:path>
            </a:pathLst>
          </a:custGeom>
          <a:ln w="6096">
            <a:solidFill>
              <a:srgbClr val="FFFFFF"/>
            </a:solidFill>
          </a:ln>
        </p:spPr>
        <p:txBody>
          <a:bodyPr wrap="square" lIns="0" tIns="0" rIns="0" bIns="0" rtlCol="0"/>
          <a:lstStyle/>
          <a:p>
            <a:endParaRPr/>
          </a:p>
        </p:txBody>
      </p:sp>
      <p:sp>
        <p:nvSpPr>
          <p:cNvPr id="25" name="object 14"/>
          <p:cNvSpPr/>
          <p:nvPr/>
        </p:nvSpPr>
        <p:spPr>
          <a:xfrm>
            <a:off x="8638031" y="842772"/>
            <a:ext cx="0" cy="184785"/>
          </a:xfrm>
          <a:custGeom>
            <a:avLst/>
            <a:gdLst/>
            <a:ahLst/>
            <a:cxnLst/>
            <a:rect l="l" t="t" r="r" b="b"/>
            <a:pathLst>
              <a:path h="184784">
                <a:moveTo>
                  <a:pt x="0" y="0"/>
                </a:moveTo>
                <a:lnTo>
                  <a:pt x="0" y="184657"/>
                </a:lnTo>
              </a:path>
            </a:pathLst>
          </a:custGeom>
          <a:ln w="6096">
            <a:solidFill>
              <a:srgbClr val="FFFFFF"/>
            </a:solidFill>
          </a:ln>
        </p:spPr>
        <p:txBody>
          <a:bodyPr wrap="square" lIns="0" tIns="0" rIns="0" bIns="0" rtlCol="0"/>
          <a:lstStyle/>
          <a:p>
            <a:endParaRPr/>
          </a:p>
        </p:txBody>
      </p:sp>
      <p:sp>
        <p:nvSpPr>
          <p:cNvPr id="26" name="object 15"/>
          <p:cNvSpPr txBox="1"/>
          <p:nvPr/>
        </p:nvSpPr>
        <p:spPr>
          <a:xfrm>
            <a:off x="8162924" y="533400"/>
            <a:ext cx="2886076" cy="492443"/>
          </a:xfrm>
          <a:prstGeom prst="rect">
            <a:avLst/>
          </a:prstGeom>
        </p:spPr>
        <p:txBody>
          <a:bodyPr vert="horz" wrap="square" lIns="0" tIns="12700" rIns="0" bIns="0" rtlCol="0">
            <a:spAutoFit/>
          </a:bodyPr>
          <a:lstStyle/>
          <a:p>
            <a:pPr>
              <a:lnSpc>
                <a:spcPct val="100000"/>
              </a:lnSpc>
              <a:spcBef>
                <a:spcPts val="100"/>
              </a:spcBef>
              <a:tabLst>
                <a:tab pos="836294" algn="l"/>
                <a:tab pos="1703070" algn="l"/>
              </a:tabLst>
            </a:pPr>
            <a:r>
              <a:rPr lang="es-MX" sz="1200" b="1" dirty="0" smtClean="0">
                <a:solidFill>
                  <a:srgbClr val="FFFFFF"/>
                </a:solidFill>
                <a:latin typeface="Arial"/>
                <a:cs typeface="Arial"/>
              </a:rPr>
              <a:t>Analizar y aislar</a:t>
            </a:r>
            <a:endParaRPr sz="1200" dirty="0">
              <a:latin typeface="Arial"/>
              <a:cs typeface="Arial"/>
            </a:endParaRPr>
          </a:p>
          <a:p>
            <a:pPr marL="19685">
              <a:lnSpc>
                <a:spcPct val="100000"/>
              </a:lnSpc>
              <a:spcBef>
                <a:spcPts val="1110"/>
              </a:spcBef>
              <a:tabLst>
                <a:tab pos="618490" algn="l"/>
              </a:tabLst>
            </a:pPr>
            <a:r>
              <a:rPr sz="1000" dirty="0" smtClean="0">
                <a:solidFill>
                  <a:srgbClr val="FFFFFF"/>
                </a:solidFill>
                <a:latin typeface="Arial"/>
                <a:cs typeface="Arial"/>
              </a:rPr>
              <a:t>Of</a:t>
            </a:r>
            <a:r>
              <a:rPr lang="es-MX" sz="1000" dirty="0" err="1" smtClean="0">
                <a:solidFill>
                  <a:srgbClr val="FFFFFF"/>
                </a:solidFill>
                <a:latin typeface="Arial"/>
                <a:cs typeface="Arial"/>
              </a:rPr>
              <a:t>icina</a:t>
            </a:r>
            <a:r>
              <a:rPr lang="es-MX" sz="1000" dirty="0">
                <a:solidFill>
                  <a:srgbClr val="FFFFFF"/>
                </a:solidFill>
                <a:latin typeface="Arial"/>
                <a:cs typeface="Arial"/>
              </a:rPr>
              <a:t> </a:t>
            </a:r>
            <a:r>
              <a:rPr lang="es-MX" sz="1000" dirty="0" smtClean="0">
                <a:solidFill>
                  <a:srgbClr val="FFFFFF"/>
                </a:solidFill>
                <a:latin typeface="Arial"/>
                <a:cs typeface="Arial"/>
              </a:rPr>
              <a:t>   </a:t>
            </a:r>
            <a:r>
              <a:rPr lang="es-MX" sz="1000" spc="-5" dirty="0">
                <a:solidFill>
                  <a:srgbClr val="FFFFFF"/>
                </a:solidFill>
                <a:latin typeface="Arial"/>
                <a:cs typeface="Arial"/>
              </a:rPr>
              <a:t>Obra: Cielo Abierto - Edificación</a:t>
            </a:r>
            <a:endParaRPr sz="1000" dirty="0">
              <a:latin typeface="Arial"/>
              <a:cs typeface="Arial"/>
            </a:endParaRPr>
          </a:p>
        </p:txBody>
      </p:sp>
      <p:sp>
        <p:nvSpPr>
          <p:cNvPr id="27" name="object 57"/>
          <p:cNvSpPr/>
          <p:nvPr/>
        </p:nvSpPr>
        <p:spPr>
          <a:xfrm>
            <a:off x="9659111" y="179831"/>
            <a:ext cx="777240" cy="231775"/>
          </a:xfrm>
          <a:custGeom>
            <a:avLst/>
            <a:gdLst/>
            <a:ahLst/>
            <a:cxnLst/>
            <a:rect l="l" t="t" r="r" b="b"/>
            <a:pathLst>
              <a:path w="777240" h="231775">
                <a:moveTo>
                  <a:pt x="0" y="0"/>
                </a:moveTo>
                <a:lnTo>
                  <a:pt x="714629" y="0"/>
                </a:lnTo>
                <a:lnTo>
                  <a:pt x="777240" y="115823"/>
                </a:lnTo>
                <a:lnTo>
                  <a:pt x="714629" y="231647"/>
                </a:lnTo>
                <a:lnTo>
                  <a:pt x="0" y="231647"/>
                </a:lnTo>
                <a:lnTo>
                  <a:pt x="62611" y="115823"/>
                </a:lnTo>
                <a:lnTo>
                  <a:pt x="0" y="0"/>
                </a:lnTo>
                <a:close/>
              </a:path>
            </a:pathLst>
          </a:custGeom>
          <a:ln w="6096">
            <a:solidFill>
              <a:srgbClr val="FFFFFF"/>
            </a:solidFill>
          </a:ln>
        </p:spPr>
        <p:txBody>
          <a:bodyPr wrap="square" lIns="0" tIns="0" rIns="0" bIns="0" rtlCol="0"/>
          <a:lstStyle/>
          <a:p>
            <a:endParaRPr/>
          </a:p>
        </p:txBody>
      </p:sp>
      <p:sp>
        <p:nvSpPr>
          <p:cNvPr id="28" name="object 58"/>
          <p:cNvSpPr txBox="1"/>
          <p:nvPr/>
        </p:nvSpPr>
        <p:spPr>
          <a:xfrm>
            <a:off x="9755505" y="219583"/>
            <a:ext cx="611758" cy="135935"/>
          </a:xfrm>
          <a:prstGeom prst="rect">
            <a:avLst/>
          </a:prstGeom>
        </p:spPr>
        <p:txBody>
          <a:bodyPr vert="horz" wrap="square" lIns="0" tIns="12700" rIns="0" bIns="0" rtlCol="0">
            <a:spAutoFit/>
          </a:bodyPr>
          <a:lstStyle/>
          <a:p>
            <a:pPr marL="12700">
              <a:lnSpc>
                <a:spcPct val="100000"/>
              </a:lnSpc>
              <a:spcBef>
                <a:spcPts val="100"/>
              </a:spcBef>
            </a:pPr>
            <a:r>
              <a:rPr lang="es-MX" sz="800" dirty="0" smtClean="0">
                <a:solidFill>
                  <a:srgbClr val="FFFFFF"/>
                </a:solidFill>
                <a:latin typeface="Arial"/>
                <a:cs typeface="Arial"/>
              </a:rPr>
              <a:t>En el trabajo</a:t>
            </a:r>
            <a:endParaRPr sz="800" dirty="0">
              <a:latin typeface="Arial"/>
              <a:cs typeface="Arial"/>
            </a:endParaRPr>
          </a:p>
        </p:txBody>
      </p:sp>
      <p:sp>
        <p:nvSpPr>
          <p:cNvPr id="29" name="object 59"/>
          <p:cNvSpPr/>
          <p:nvPr/>
        </p:nvSpPr>
        <p:spPr>
          <a:xfrm>
            <a:off x="10395204" y="179831"/>
            <a:ext cx="883919" cy="231775"/>
          </a:xfrm>
          <a:custGeom>
            <a:avLst/>
            <a:gdLst/>
            <a:ahLst/>
            <a:cxnLst/>
            <a:rect l="l" t="t" r="r" b="b"/>
            <a:pathLst>
              <a:path w="883920" h="231775">
                <a:moveTo>
                  <a:pt x="0" y="0"/>
                </a:moveTo>
                <a:lnTo>
                  <a:pt x="821309" y="0"/>
                </a:lnTo>
                <a:lnTo>
                  <a:pt x="883919" y="115823"/>
                </a:lnTo>
                <a:lnTo>
                  <a:pt x="821309" y="231647"/>
                </a:lnTo>
                <a:lnTo>
                  <a:pt x="0" y="231647"/>
                </a:lnTo>
                <a:lnTo>
                  <a:pt x="62611" y="115823"/>
                </a:lnTo>
                <a:lnTo>
                  <a:pt x="0" y="0"/>
                </a:lnTo>
                <a:close/>
              </a:path>
            </a:pathLst>
          </a:custGeom>
          <a:ln w="6095">
            <a:solidFill>
              <a:srgbClr val="FFFFFF"/>
            </a:solidFill>
          </a:ln>
        </p:spPr>
        <p:txBody>
          <a:bodyPr wrap="square" lIns="0" tIns="0" rIns="0" bIns="0" rtlCol="0"/>
          <a:lstStyle/>
          <a:p>
            <a:endParaRPr/>
          </a:p>
        </p:txBody>
      </p:sp>
      <p:sp>
        <p:nvSpPr>
          <p:cNvPr id="30" name="object 60"/>
          <p:cNvSpPr txBox="1"/>
          <p:nvPr/>
        </p:nvSpPr>
        <p:spPr>
          <a:xfrm>
            <a:off x="10476992" y="219583"/>
            <a:ext cx="830072" cy="135935"/>
          </a:xfrm>
          <a:prstGeom prst="rect">
            <a:avLst/>
          </a:prstGeom>
        </p:spPr>
        <p:txBody>
          <a:bodyPr vert="horz" wrap="square" lIns="0" tIns="12700" rIns="0" bIns="0" rtlCol="0">
            <a:spAutoFit/>
          </a:bodyPr>
          <a:lstStyle/>
          <a:p>
            <a:pPr marL="12700">
              <a:lnSpc>
                <a:spcPct val="100000"/>
              </a:lnSpc>
              <a:spcBef>
                <a:spcPts val="100"/>
              </a:spcBef>
            </a:pPr>
            <a:r>
              <a:rPr lang="es-MX" sz="800" dirty="0" smtClean="0">
                <a:solidFill>
                  <a:srgbClr val="FFFFFF"/>
                </a:solidFill>
                <a:latin typeface="Arial"/>
                <a:cs typeface="Arial"/>
              </a:rPr>
              <a:t>Áreas comunes</a:t>
            </a:r>
            <a:endParaRPr sz="800" dirty="0">
              <a:latin typeface="Arial"/>
              <a:cs typeface="Arial"/>
            </a:endParaRPr>
          </a:p>
        </p:txBody>
      </p:sp>
      <p:sp>
        <p:nvSpPr>
          <p:cNvPr id="33" name="object 63"/>
          <p:cNvSpPr/>
          <p:nvPr/>
        </p:nvSpPr>
        <p:spPr>
          <a:xfrm>
            <a:off x="8185404" y="179831"/>
            <a:ext cx="779145" cy="231775"/>
          </a:xfrm>
          <a:custGeom>
            <a:avLst/>
            <a:gdLst/>
            <a:ahLst/>
            <a:cxnLst/>
            <a:rect l="l" t="t" r="r" b="b"/>
            <a:pathLst>
              <a:path w="779145" h="231775">
                <a:moveTo>
                  <a:pt x="713105" y="0"/>
                </a:moveTo>
                <a:lnTo>
                  <a:pt x="0" y="0"/>
                </a:lnTo>
                <a:lnTo>
                  <a:pt x="0" y="231647"/>
                </a:lnTo>
                <a:lnTo>
                  <a:pt x="713105" y="231647"/>
                </a:lnTo>
                <a:lnTo>
                  <a:pt x="778764" y="115823"/>
                </a:lnTo>
                <a:lnTo>
                  <a:pt x="713105" y="0"/>
                </a:lnTo>
                <a:close/>
              </a:path>
            </a:pathLst>
          </a:custGeom>
          <a:noFill/>
        </p:spPr>
        <p:txBody>
          <a:bodyPr wrap="square" lIns="0" tIns="0" rIns="0" bIns="0" rtlCol="0"/>
          <a:lstStyle/>
          <a:p>
            <a:endParaRPr/>
          </a:p>
        </p:txBody>
      </p:sp>
      <p:sp>
        <p:nvSpPr>
          <p:cNvPr id="34" name="object 64"/>
          <p:cNvSpPr/>
          <p:nvPr/>
        </p:nvSpPr>
        <p:spPr>
          <a:xfrm>
            <a:off x="8185404" y="179831"/>
            <a:ext cx="779145" cy="231775"/>
          </a:xfrm>
          <a:custGeom>
            <a:avLst/>
            <a:gdLst/>
            <a:ahLst/>
            <a:cxnLst/>
            <a:rect l="l" t="t" r="r" b="b"/>
            <a:pathLst>
              <a:path w="779145" h="231775">
                <a:moveTo>
                  <a:pt x="0" y="0"/>
                </a:moveTo>
                <a:lnTo>
                  <a:pt x="713105" y="0"/>
                </a:lnTo>
                <a:lnTo>
                  <a:pt x="778764" y="115823"/>
                </a:lnTo>
                <a:lnTo>
                  <a:pt x="713105" y="231647"/>
                </a:lnTo>
                <a:lnTo>
                  <a:pt x="0" y="231647"/>
                </a:lnTo>
                <a:lnTo>
                  <a:pt x="0" y="0"/>
                </a:lnTo>
                <a:close/>
              </a:path>
            </a:pathLst>
          </a:custGeom>
          <a:ln w="6096">
            <a:solidFill>
              <a:srgbClr val="FFFFFF"/>
            </a:solidFill>
          </a:ln>
        </p:spPr>
        <p:txBody>
          <a:bodyPr wrap="square" lIns="0" tIns="0" rIns="0" bIns="0" rtlCol="0"/>
          <a:lstStyle/>
          <a:p>
            <a:endParaRPr/>
          </a:p>
        </p:txBody>
      </p:sp>
      <p:sp>
        <p:nvSpPr>
          <p:cNvPr id="35" name="object 65"/>
          <p:cNvSpPr/>
          <p:nvPr/>
        </p:nvSpPr>
        <p:spPr>
          <a:xfrm>
            <a:off x="8921495" y="179831"/>
            <a:ext cx="779145" cy="231775"/>
          </a:xfrm>
          <a:custGeom>
            <a:avLst/>
            <a:gdLst/>
            <a:ahLst/>
            <a:cxnLst/>
            <a:rect l="l" t="t" r="r" b="b"/>
            <a:pathLst>
              <a:path w="779145" h="231775">
                <a:moveTo>
                  <a:pt x="0" y="0"/>
                </a:moveTo>
                <a:lnTo>
                  <a:pt x="716153" y="0"/>
                </a:lnTo>
                <a:lnTo>
                  <a:pt x="778764" y="115823"/>
                </a:lnTo>
                <a:lnTo>
                  <a:pt x="716153" y="231647"/>
                </a:lnTo>
                <a:lnTo>
                  <a:pt x="0" y="231647"/>
                </a:lnTo>
                <a:lnTo>
                  <a:pt x="62611" y="115823"/>
                </a:lnTo>
                <a:lnTo>
                  <a:pt x="0" y="0"/>
                </a:lnTo>
                <a:close/>
              </a:path>
            </a:pathLst>
          </a:custGeom>
          <a:solidFill>
            <a:schemeClr val="bg1"/>
          </a:solidFill>
          <a:ln w="6096">
            <a:solidFill>
              <a:srgbClr val="FFFFFF"/>
            </a:solidFill>
          </a:ln>
        </p:spPr>
        <p:txBody>
          <a:bodyPr wrap="square" lIns="0" tIns="0" rIns="0" bIns="0" rtlCol="0"/>
          <a:lstStyle/>
          <a:p>
            <a:endParaRPr/>
          </a:p>
        </p:txBody>
      </p:sp>
      <p:sp>
        <p:nvSpPr>
          <p:cNvPr id="36" name="object 67"/>
          <p:cNvSpPr txBox="1"/>
          <p:nvPr/>
        </p:nvSpPr>
        <p:spPr>
          <a:xfrm>
            <a:off x="8229600" y="219583"/>
            <a:ext cx="662939" cy="135935"/>
          </a:xfrm>
          <a:prstGeom prst="rect">
            <a:avLst/>
          </a:prstGeom>
        </p:spPr>
        <p:txBody>
          <a:bodyPr vert="horz" wrap="square" lIns="0" tIns="12700" rIns="0" bIns="0" rtlCol="0">
            <a:spAutoFit/>
          </a:bodyPr>
          <a:lstStyle/>
          <a:p>
            <a:pPr>
              <a:lnSpc>
                <a:spcPct val="100000"/>
              </a:lnSpc>
              <a:spcBef>
                <a:spcPts val="100"/>
              </a:spcBef>
              <a:tabLst>
                <a:tab pos="836294" algn="l"/>
              </a:tabLst>
            </a:pPr>
            <a:r>
              <a:rPr lang="es-MX" sz="800" b="1" spc="-5" dirty="0" smtClean="0">
                <a:solidFill>
                  <a:schemeClr val="bg1"/>
                </a:solidFill>
                <a:latin typeface="Arial"/>
                <a:cs typeface="Arial"/>
              </a:rPr>
              <a:t>Previo</a:t>
            </a:r>
            <a:endParaRPr sz="1000" dirty="0">
              <a:solidFill>
                <a:schemeClr val="bg1"/>
              </a:solidFill>
              <a:latin typeface="Arial"/>
              <a:cs typeface="Arial"/>
            </a:endParaRPr>
          </a:p>
        </p:txBody>
      </p:sp>
      <p:sp>
        <p:nvSpPr>
          <p:cNvPr id="37" name="object 58"/>
          <p:cNvSpPr txBox="1"/>
          <p:nvPr/>
        </p:nvSpPr>
        <p:spPr>
          <a:xfrm>
            <a:off x="9065642" y="228600"/>
            <a:ext cx="611758" cy="135935"/>
          </a:xfrm>
          <a:prstGeom prst="rect">
            <a:avLst/>
          </a:prstGeom>
        </p:spPr>
        <p:txBody>
          <a:bodyPr vert="horz" wrap="square" lIns="0" tIns="12700" rIns="0" bIns="0" rtlCol="0">
            <a:spAutoFit/>
          </a:bodyPr>
          <a:lstStyle/>
          <a:p>
            <a:pPr marL="12700">
              <a:lnSpc>
                <a:spcPct val="100000"/>
              </a:lnSpc>
              <a:spcBef>
                <a:spcPts val="100"/>
              </a:spcBef>
            </a:pPr>
            <a:r>
              <a:rPr lang="es-MX" sz="800" dirty="0" smtClean="0">
                <a:latin typeface="Arial"/>
                <a:cs typeface="Arial"/>
              </a:rPr>
              <a:t>Traslados</a:t>
            </a:r>
            <a:endParaRPr sz="800" dirty="0">
              <a:latin typeface="Arial"/>
              <a:cs typeface="Arial"/>
            </a:endParaRPr>
          </a:p>
        </p:txBody>
      </p:sp>
      <p:sp>
        <p:nvSpPr>
          <p:cNvPr id="17" name="CuadroTexto 16"/>
          <p:cNvSpPr txBox="1"/>
          <p:nvPr/>
        </p:nvSpPr>
        <p:spPr>
          <a:xfrm rot="18830416">
            <a:off x="1284309" y="3409005"/>
            <a:ext cx="4419600" cy="584775"/>
          </a:xfrm>
          <a:prstGeom prst="rect">
            <a:avLst/>
          </a:prstGeom>
          <a:noFill/>
        </p:spPr>
        <p:txBody>
          <a:bodyPr wrap="square" rtlCol="0">
            <a:spAutoFit/>
          </a:bodyPr>
          <a:lstStyle/>
          <a:p>
            <a:pPr algn="ctr"/>
            <a:r>
              <a:rPr lang="es-MX" sz="3200" dirty="0" smtClean="0">
                <a:solidFill>
                  <a:schemeClr val="bg1">
                    <a:lumMod val="75000"/>
                  </a:schemeClr>
                </a:solidFill>
              </a:rPr>
              <a:t>COLOCAR EVIDENCIA</a:t>
            </a:r>
            <a:endParaRPr lang="es-MX" sz="3200" dirty="0">
              <a:solidFill>
                <a:schemeClr val="bg1">
                  <a:lumMod val="75000"/>
                </a:schemeClr>
              </a:solidFill>
            </a:endParaRPr>
          </a:p>
        </p:txBody>
      </p:sp>
      <p:grpSp>
        <p:nvGrpSpPr>
          <p:cNvPr id="18" name="Grupo 17"/>
          <p:cNvGrpSpPr/>
          <p:nvPr/>
        </p:nvGrpSpPr>
        <p:grpSpPr>
          <a:xfrm>
            <a:off x="8153400" y="515470"/>
            <a:ext cx="1600200" cy="304800"/>
            <a:chOff x="6153150" y="82890"/>
            <a:chExt cx="1600200" cy="304800"/>
          </a:xfrm>
        </p:grpSpPr>
        <p:sp>
          <p:nvSpPr>
            <p:cNvPr id="19" name="Rectángulo redondeado 18"/>
            <p:cNvSpPr/>
            <p:nvPr/>
          </p:nvSpPr>
          <p:spPr>
            <a:xfrm>
              <a:off x="6153150" y="82890"/>
              <a:ext cx="1600200" cy="304800"/>
            </a:xfrm>
            <a:prstGeom prst="roundRect">
              <a:avLst/>
            </a:prstGeom>
            <a:solidFill>
              <a:srgbClr val="CC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sz="1400" dirty="0" smtClean="0"/>
                <a:t>Ingeniería</a:t>
              </a:r>
              <a:endParaRPr lang="es-MX" sz="1400" dirty="0"/>
            </a:p>
          </p:txBody>
        </p:sp>
        <p:pic>
          <p:nvPicPr>
            <p:cNvPr id="20" name="Imagen 1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84462" y="90014"/>
              <a:ext cx="202364" cy="269818"/>
            </a:xfrm>
            <a:prstGeom prst="rect">
              <a:avLst/>
            </a:prstGeom>
          </p:spPr>
        </p:pic>
      </p:grpSp>
    </p:spTree>
    <p:extLst>
      <p:ext uri="{BB962C8B-B14F-4D97-AF65-F5344CB8AC3E}">
        <p14:creationId xmlns:p14="http://schemas.microsoft.com/office/powerpoint/2010/main" val="32512677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a:spLocks noGrp="1"/>
          </p:cNvSpPr>
          <p:nvPr>
            <p:ph type="title"/>
          </p:nvPr>
        </p:nvSpPr>
        <p:spPr>
          <a:xfrm>
            <a:off x="457200" y="228600"/>
            <a:ext cx="11277600" cy="1243930"/>
          </a:xfrm>
          <a:prstGeom prst="rect">
            <a:avLst/>
          </a:prstGeom>
        </p:spPr>
        <p:txBody>
          <a:bodyPr vert="horz" wrap="square" lIns="0" tIns="12700" rIns="0" bIns="0" rtlCol="0">
            <a:spAutoFit/>
          </a:bodyPr>
          <a:lstStyle/>
          <a:p>
            <a:pPr rtl="0" fontAlgn="base"/>
            <a:r>
              <a:rPr lang="es-MX" sz="4000" spc="-5" dirty="0" smtClean="0">
                <a:solidFill>
                  <a:schemeClr val="bg1"/>
                </a:solidFill>
              </a:rPr>
              <a:t>Mejores prácticas</a:t>
            </a:r>
            <a:br>
              <a:rPr lang="es-MX" sz="4000" spc="-5" dirty="0" smtClean="0">
                <a:solidFill>
                  <a:schemeClr val="bg1"/>
                </a:solidFill>
              </a:rPr>
            </a:br>
            <a:r>
              <a:rPr lang="es-MX" sz="4000" spc="-5" dirty="0" smtClean="0">
                <a:solidFill>
                  <a:schemeClr val="bg1"/>
                </a:solidFill>
              </a:rPr>
              <a:t>En el trabajo</a:t>
            </a:r>
            <a:endParaRPr sz="2000" dirty="0">
              <a:solidFill>
                <a:schemeClr val="bg1"/>
              </a:solidFill>
            </a:endParaRPr>
          </a:p>
        </p:txBody>
      </p:sp>
      <p:sp>
        <p:nvSpPr>
          <p:cNvPr id="2" name="Rectángulo 1"/>
          <p:cNvSpPr/>
          <p:nvPr/>
        </p:nvSpPr>
        <p:spPr>
          <a:xfrm>
            <a:off x="533400" y="1752600"/>
            <a:ext cx="11125200" cy="3139321"/>
          </a:xfrm>
          <a:prstGeom prst="rect">
            <a:avLst/>
          </a:prstGeom>
        </p:spPr>
        <p:txBody>
          <a:bodyPr wrap="square">
            <a:spAutoFit/>
          </a:bodyPr>
          <a:lstStyle/>
          <a:p>
            <a:r>
              <a:rPr lang="es-MX" sz="2200" dirty="0">
                <a:solidFill>
                  <a:schemeClr val="bg1"/>
                </a:solidFill>
                <a:latin typeface="Georgia" panose="02040502050405020303" pitchFamily="18" charset="0"/>
              </a:rPr>
              <a:t>Se </a:t>
            </a:r>
            <a:r>
              <a:rPr lang="es-MX" sz="2200" dirty="0" smtClean="0">
                <a:solidFill>
                  <a:schemeClr val="bg1"/>
                </a:solidFill>
                <a:latin typeface="Georgia" panose="02040502050405020303" pitchFamily="18" charset="0"/>
              </a:rPr>
              <a:t>consideran, </a:t>
            </a:r>
            <a:r>
              <a:rPr lang="es-MX" sz="2200" dirty="0">
                <a:solidFill>
                  <a:schemeClr val="bg1"/>
                </a:solidFill>
                <a:latin typeface="Georgia" panose="02040502050405020303" pitchFamily="18" charset="0"/>
              </a:rPr>
              <a:t>para las empresas </a:t>
            </a:r>
            <a:r>
              <a:rPr lang="es-MX" sz="2200" dirty="0" smtClean="0">
                <a:solidFill>
                  <a:schemeClr val="bg1"/>
                </a:solidFill>
                <a:latin typeface="Georgia" panose="02040502050405020303" pitchFamily="18" charset="0"/>
              </a:rPr>
              <a:t>constructoras, </a:t>
            </a:r>
            <a:r>
              <a:rPr lang="es-MX" sz="2200" dirty="0">
                <a:solidFill>
                  <a:schemeClr val="bg1"/>
                </a:solidFill>
                <a:latin typeface="Georgia" panose="02040502050405020303" pitchFamily="18" charset="0"/>
              </a:rPr>
              <a:t>lugares de </a:t>
            </a:r>
            <a:r>
              <a:rPr lang="es-MX" sz="2200" dirty="0" smtClean="0">
                <a:solidFill>
                  <a:schemeClr val="bg1"/>
                </a:solidFill>
                <a:latin typeface="Georgia" panose="02040502050405020303" pitchFamily="18" charset="0"/>
              </a:rPr>
              <a:t>trabajo: </a:t>
            </a:r>
            <a:r>
              <a:rPr lang="es-MX" sz="2200" dirty="0">
                <a:solidFill>
                  <a:schemeClr val="bg1"/>
                </a:solidFill>
                <a:latin typeface="Georgia" panose="02040502050405020303" pitchFamily="18" charset="0"/>
              </a:rPr>
              <a:t>oficinas, campamentos y los dos tipos de obra más representativos, obras a cielo abierto y obras de edificación. </a:t>
            </a:r>
            <a:r>
              <a:rPr lang="es-MX" sz="2200" dirty="0" smtClean="0">
                <a:solidFill>
                  <a:schemeClr val="bg1"/>
                </a:solidFill>
                <a:latin typeface="Georgia" panose="02040502050405020303" pitchFamily="18" charset="0"/>
              </a:rPr>
              <a:t>En </a:t>
            </a:r>
            <a:r>
              <a:rPr lang="es-MX" sz="2200" dirty="0">
                <a:solidFill>
                  <a:schemeClr val="bg1"/>
                </a:solidFill>
                <a:latin typeface="Georgia" panose="02040502050405020303" pitchFamily="18" charset="0"/>
              </a:rPr>
              <a:t>general se consideran las mejores prácticas:  </a:t>
            </a:r>
          </a:p>
          <a:p>
            <a:endParaRPr lang="es-MX" sz="2200" dirty="0">
              <a:solidFill>
                <a:schemeClr val="bg1"/>
              </a:solidFill>
              <a:latin typeface="Georgia" panose="02040502050405020303" pitchFamily="18" charset="0"/>
            </a:endParaRPr>
          </a:p>
          <a:p>
            <a:pPr marL="342900" indent="-342900">
              <a:buFont typeface="Arial" panose="020B0604020202020204" pitchFamily="34" charset="0"/>
              <a:buChar char="•"/>
            </a:pPr>
            <a:r>
              <a:rPr lang="es-MX" sz="2200" dirty="0">
                <a:solidFill>
                  <a:schemeClr val="bg1"/>
                </a:solidFill>
                <a:latin typeface="Georgia" panose="02040502050405020303" pitchFamily="18" charset="0"/>
              </a:rPr>
              <a:t>Entrada escalonada del </a:t>
            </a:r>
            <a:r>
              <a:rPr lang="es-MX" sz="2200" dirty="0" smtClean="0">
                <a:solidFill>
                  <a:schemeClr val="bg1"/>
                </a:solidFill>
                <a:latin typeface="Georgia" panose="02040502050405020303" pitchFamily="18" charset="0"/>
              </a:rPr>
              <a:t>personal.</a:t>
            </a:r>
            <a:endParaRPr lang="es-MX" sz="2200" dirty="0">
              <a:solidFill>
                <a:schemeClr val="bg1"/>
              </a:solidFill>
              <a:latin typeface="Georgia" panose="02040502050405020303" pitchFamily="18" charset="0"/>
            </a:endParaRPr>
          </a:p>
          <a:p>
            <a:pPr marL="342900" indent="-342900">
              <a:buFont typeface="Arial" panose="020B0604020202020204" pitchFamily="34" charset="0"/>
              <a:buChar char="•"/>
            </a:pPr>
            <a:r>
              <a:rPr lang="es-MX" sz="2200" dirty="0" smtClean="0">
                <a:solidFill>
                  <a:schemeClr val="bg1"/>
                </a:solidFill>
                <a:latin typeface="Georgia" panose="02040502050405020303" pitchFamily="18" charset="0"/>
              </a:rPr>
              <a:t>Contar </a:t>
            </a:r>
            <a:r>
              <a:rPr lang="es-MX" sz="2200" dirty="0">
                <a:solidFill>
                  <a:schemeClr val="bg1"/>
                </a:solidFill>
                <a:latin typeface="Georgia" panose="02040502050405020303" pitchFamily="18" charset="0"/>
              </a:rPr>
              <a:t>con filtros de acceso a las obras, empleados y </a:t>
            </a:r>
            <a:r>
              <a:rPr lang="es-MX" sz="2200" dirty="0" smtClean="0">
                <a:solidFill>
                  <a:schemeClr val="bg1"/>
                </a:solidFill>
                <a:latin typeface="Georgia" panose="02040502050405020303" pitchFamily="18" charset="0"/>
              </a:rPr>
              <a:t>proveedores. </a:t>
            </a:r>
            <a:endParaRPr lang="es-MX" sz="2200" dirty="0">
              <a:solidFill>
                <a:schemeClr val="bg1"/>
              </a:solidFill>
              <a:latin typeface="Georgia" panose="02040502050405020303" pitchFamily="18" charset="0"/>
            </a:endParaRPr>
          </a:p>
          <a:p>
            <a:pPr marL="342900" indent="-342900">
              <a:buFont typeface="Arial" panose="020B0604020202020204" pitchFamily="34" charset="0"/>
              <a:buChar char="•"/>
            </a:pPr>
            <a:r>
              <a:rPr lang="es-MX" sz="2200" dirty="0" smtClean="0">
                <a:solidFill>
                  <a:schemeClr val="bg1"/>
                </a:solidFill>
                <a:latin typeface="Georgia" panose="02040502050405020303" pitchFamily="18" charset="0"/>
              </a:rPr>
              <a:t>Establecer </a:t>
            </a:r>
            <a:r>
              <a:rPr lang="es-MX" sz="2200" dirty="0">
                <a:solidFill>
                  <a:schemeClr val="bg1"/>
                </a:solidFill>
                <a:latin typeface="Georgia" panose="02040502050405020303" pitchFamily="18" charset="0"/>
              </a:rPr>
              <a:t>brigadas de limpieza. </a:t>
            </a:r>
          </a:p>
          <a:p>
            <a:pPr marL="342900" indent="-342900">
              <a:buFont typeface="Arial" panose="020B0604020202020204" pitchFamily="34" charset="0"/>
              <a:buChar char="•"/>
            </a:pPr>
            <a:r>
              <a:rPr lang="es-MX" sz="2200" dirty="0" smtClean="0">
                <a:solidFill>
                  <a:schemeClr val="bg1"/>
                </a:solidFill>
                <a:latin typeface="Georgia" panose="02040502050405020303" pitchFamily="18" charset="0"/>
              </a:rPr>
              <a:t>Garantizar </a:t>
            </a:r>
            <a:r>
              <a:rPr lang="es-MX" sz="2200" dirty="0">
                <a:solidFill>
                  <a:schemeClr val="bg1"/>
                </a:solidFill>
                <a:latin typeface="Georgia" panose="02040502050405020303" pitchFamily="18" charset="0"/>
              </a:rPr>
              <a:t>la distancia física de los </a:t>
            </a:r>
            <a:r>
              <a:rPr lang="es-MX" sz="2200" dirty="0" smtClean="0">
                <a:solidFill>
                  <a:schemeClr val="bg1"/>
                </a:solidFill>
                <a:latin typeface="Georgia" panose="02040502050405020303" pitchFamily="18" charset="0"/>
              </a:rPr>
              <a:t>empleados.   </a:t>
            </a:r>
            <a:endParaRPr lang="es-MX" sz="2200" dirty="0">
              <a:solidFill>
                <a:schemeClr val="bg1"/>
              </a:solidFill>
              <a:latin typeface="Georgia" panose="02040502050405020303" pitchFamily="18" charset="0"/>
            </a:endParaRPr>
          </a:p>
          <a:p>
            <a:pPr marL="342900" indent="-342900">
              <a:buFont typeface="Arial" panose="020B0604020202020204" pitchFamily="34" charset="0"/>
              <a:buChar char="•"/>
            </a:pPr>
            <a:r>
              <a:rPr lang="es-MX" sz="2200" dirty="0" smtClean="0">
                <a:solidFill>
                  <a:schemeClr val="bg1"/>
                </a:solidFill>
                <a:latin typeface="Georgia" panose="02040502050405020303" pitchFamily="18" charset="0"/>
              </a:rPr>
              <a:t>Proporcionar </a:t>
            </a:r>
            <a:r>
              <a:rPr lang="es-MX" sz="2200" dirty="0">
                <a:solidFill>
                  <a:schemeClr val="bg1"/>
                </a:solidFill>
                <a:latin typeface="Georgia" panose="02040502050405020303" pitchFamily="18" charset="0"/>
              </a:rPr>
              <a:t>zonas de lavado y desinfección de </a:t>
            </a:r>
            <a:r>
              <a:rPr lang="es-MX" sz="2200" dirty="0" smtClean="0">
                <a:solidFill>
                  <a:schemeClr val="bg1"/>
                </a:solidFill>
                <a:latin typeface="Georgia" panose="02040502050405020303" pitchFamily="18" charset="0"/>
              </a:rPr>
              <a:t>manos.</a:t>
            </a:r>
            <a:r>
              <a:rPr lang="es-ES" sz="2200" dirty="0">
                <a:solidFill>
                  <a:schemeClr val="bg1"/>
                </a:solidFill>
                <a:latin typeface="Georgia" panose="02040502050405020303" pitchFamily="18" charset="0"/>
              </a:rPr>
              <a:t> </a:t>
            </a:r>
            <a:endParaRPr lang="es-MX" sz="2200" dirty="0">
              <a:latin typeface="Georgia" panose="02040502050405020303" pitchFamily="18" charset="0"/>
            </a:endParaRPr>
          </a:p>
        </p:txBody>
      </p:sp>
    </p:spTree>
    <p:extLst>
      <p:ext uri="{BB962C8B-B14F-4D97-AF65-F5344CB8AC3E}">
        <p14:creationId xmlns:p14="http://schemas.microsoft.com/office/powerpoint/2010/main" val="133864250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7830311" y="0"/>
            <a:ext cx="4361815" cy="6858000"/>
          </a:xfrm>
          <a:custGeom>
            <a:avLst/>
            <a:gdLst/>
            <a:ahLst/>
            <a:cxnLst/>
            <a:rect l="l" t="t" r="r" b="b"/>
            <a:pathLst>
              <a:path w="4361815" h="6858000">
                <a:moveTo>
                  <a:pt x="0" y="6858000"/>
                </a:moveTo>
                <a:lnTo>
                  <a:pt x="4361688" y="6858000"/>
                </a:lnTo>
                <a:lnTo>
                  <a:pt x="4361688" y="0"/>
                </a:lnTo>
                <a:lnTo>
                  <a:pt x="0" y="0"/>
                </a:lnTo>
                <a:lnTo>
                  <a:pt x="0" y="6858000"/>
                </a:lnTo>
                <a:close/>
              </a:path>
            </a:pathLst>
          </a:custGeom>
          <a:solidFill>
            <a:srgbClr val="0070C0"/>
          </a:solidFill>
        </p:spPr>
        <p:txBody>
          <a:bodyPr wrap="square" lIns="0" tIns="0" rIns="0" bIns="0" rtlCol="0"/>
          <a:lstStyle/>
          <a:p>
            <a:endParaRPr/>
          </a:p>
        </p:txBody>
      </p:sp>
      <p:sp>
        <p:nvSpPr>
          <p:cNvPr id="3" name="object 3"/>
          <p:cNvSpPr txBox="1">
            <a:spLocks noGrp="1"/>
          </p:cNvSpPr>
          <p:nvPr>
            <p:ph type="title"/>
          </p:nvPr>
        </p:nvSpPr>
        <p:spPr>
          <a:xfrm>
            <a:off x="228600" y="228600"/>
            <a:ext cx="6421755" cy="1166345"/>
          </a:xfrm>
          <a:prstGeom prst="rect">
            <a:avLst/>
          </a:prstGeom>
        </p:spPr>
        <p:txBody>
          <a:bodyPr vert="horz" wrap="square" lIns="0" tIns="12065" rIns="0" bIns="0" rtlCol="0">
            <a:spAutoFit/>
          </a:bodyPr>
          <a:lstStyle/>
          <a:p>
            <a:pPr marL="12700">
              <a:lnSpc>
                <a:spcPct val="100000"/>
              </a:lnSpc>
              <a:spcBef>
                <a:spcPts val="95"/>
              </a:spcBef>
            </a:pPr>
            <a:r>
              <a:rPr lang="es-MX" spc="-5" dirty="0" smtClean="0"/>
              <a:t>Aplicar recurrentemente cuestionario para evaluar el posible riesgo de la persona </a:t>
            </a:r>
            <a:endParaRPr spc="-5" dirty="0"/>
          </a:p>
        </p:txBody>
      </p:sp>
      <p:sp>
        <p:nvSpPr>
          <p:cNvPr id="4" name="object 4"/>
          <p:cNvSpPr txBox="1"/>
          <p:nvPr/>
        </p:nvSpPr>
        <p:spPr>
          <a:xfrm>
            <a:off x="8162924" y="1748108"/>
            <a:ext cx="3449320" cy="2687915"/>
          </a:xfrm>
          <a:prstGeom prst="rect">
            <a:avLst/>
          </a:prstGeom>
        </p:spPr>
        <p:txBody>
          <a:bodyPr vert="horz" wrap="square" lIns="0" tIns="12700" rIns="0" bIns="0" rtlCol="0">
            <a:spAutoFit/>
          </a:bodyPr>
          <a:lstStyle/>
          <a:p>
            <a:pPr marL="12700" marR="875030">
              <a:lnSpc>
                <a:spcPct val="100000"/>
              </a:lnSpc>
              <a:spcBef>
                <a:spcPts val="100"/>
              </a:spcBef>
            </a:pPr>
            <a:r>
              <a:rPr lang="es-MX" sz="1800" b="1" spc="-5" dirty="0" smtClean="0">
                <a:solidFill>
                  <a:srgbClr val="FFFFFF"/>
                </a:solidFill>
                <a:latin typeface="Arial"/>
                <a:cs typeface="Arial"/>
              </a:rPr>
              <a:t>Acciones</a:t>
            </a:r>
          </a:p>
          <a:p>
            <a:pPr marL="12700" marR="875030">
              <a:lnSpc>
                <a:spcPct val="100000"/>
              </a:lnSpc>
              <a:spcBef>
                <a:spcPts val="100"/>
              </a:spcBef>
            </a:pPr>
            <a:endParaRPr sz="1800" dirty="0">
              <a:latin typeface="Arial"/>
              <a:cs typeface="Arial"/>
            </a:endParaRPr>
          </a:p>
          <a:p>
            <a:pPr marL="298450" marR="85090" indent="-285750">
              <a:lnSpc>
                <a:spcPct val="100000"/>
              </a:lnSpc>
              <a:spcBef>
                <a:spcPts val="810"/>
              </a:spcBef>
              <a:buFont typeface="Arial" panose="020B0604020202020204" pitchFamily="34" charset="0"/>
              <a:buChar char="•"/>
            </a:pPr>
            <a:r>
              <a:rPr lang="es-MX" sz="1300" spc="-10" dirty="0" smtClean="0">
                <a:solidFill>
                  <a:srgbClr val="FFFFFF"/>
                </a:solidFill>
                <a:latin typeface="Arial"/>
                <a:cs typeface="Arial"/>
              </a:rPr>
              <a:t>Aplicar el cuestionario de manera recurrente a todos los colaboradores.</a:t>
            </a:r>
          </a:p>
          <a:p>
            <a:pPr marL="298450" marR="85090" indent="-285750">
              <a:lnSpc>
                <a:spcPct val="100000"/>
              </a:lnSpc>
              <a:spcBef>
                <a:spcPts val="810"/>
              </a:spcBef>
              <a:buFont typeface="Arial" panose="020B0604020202020204" pitchFamily="34" charset="0"/>
              <a:buChar char="•"/>
            </a:pPr>
            <a:r>
              <a:rPr lang="es-MX" sz="1300" spc="-10" dirty="0" smtClean="0">
                <a:solidFill>
                  <a:srgbClr val="FFFFFF"/>
                </a:solidFill>
                <a:latin typeface="Arial"/>
                <a:cs typeface="Arial"/>
              </a:rPr>
              <a:t>Si algún empleado responde “SI” al menos a una de las preguntas, evaluar aislamiento en domicilio por 14 días y vigilar si evolucionan los síntomas que puedan indicar presencia de la  enfermedad.</a:t>
            </a:r>
          </a:p>
          <a:p>
            <a:pPr marL="298450" marR="85090" indent="-285750">
              <a:lnSpc>
                <a:spcPct val="100000"/>
              </a:lnSpc>
              <a:spcBef>
                <a:spcPts val="810"/>
              </a:spcBef>
              <a:buFont typeface="Arial" panose="020B0604020202020204" pitchFamily="34" charset="0"/>
              <a:buChar char="•"/>
            </a:pPr>
            <a:endParaRPr lang="es-MX" sz="1300" spc="-10" dirty="0" smtClean="0">
              <a:solidFill>
                <a:srgbClr val="FFFFFF"/>
              </a:solidFill>
              <a:latin typeface="Arial"/>
              <a:cs typeface="Arial"/>
            </a:endParaRPr>
          </a:p>
        </p:txBody>
      </p:sp>
      <p:sp>
        <p:nvSpPr>
          <p:cNvPr id="17" name="object 17"/>
          <p:cNvSpPr/>
          <p:nvPr/>
        </p:nvSpPr>
        <p:spPr>
          <a:xfrm>
            <a:off x="8173211" y="1182624"/>
            <a:ext cx="3465829" cy="0"/>
          </a:xfrm>
          <a:custGeom>
            <a:avLst/>
            <a:gdLst/>
            <a:ahLst/>
            <a:cxnLst/>
            <a:rect l="l" t="t" r="r" b="b"/>
            <a:pathLst>
              <a:path w="3465829">
                <a:moveTo>
                  <a:pt x="0" y="0"/>
                </a:moveTo>
                <a:lnTo>
                  <a:pt x="3465576" y="0"/>
                </a:lnTo>
              </a:path>
            </a:pathLst>
          </a:custGeom>
          <a:ln w="6096">
            <a:solidFill>
              <a:srgbClr val="FFFFFF"/>
            </a:solidFill>
          </a:ln>
        </p:spPr>
        <p:txBody>
          <a:bodyPr wrap="square" lIns="0" tIns="0" rIns="0" bIns="0" rtlCol="0"/>
          <a:lstStyle/>
          <a:p>
            <a:endParaRPr/>
          </a:p>
        </p:txBody>
      </p:sp>
      <p:sp>
        <p:nvSpPr>
          <p:cNvPr id="22" name="object 14"/>
          <p:cNvSpPr/>
          <p:nvPr/>
        </p:nvSpPr>
        <p:spPr>
          <a:xfrm>
            <a:off x="8638031" y="842772"/>
            <a:ext cx="0" cy="184785"/>
          </a:xfrm>
          <a:custGeom>
            <a:avLst/>
            <a:gdLst/>
            <a:ahLst/>
            <a:cxnLst/>
            <a:rect l="l" t="t" r="r" b="b"/>
            <a:pathLst>
              <a:path h="184784">
                <a:moveTo>
                  <a:pt x="0" y="0"/>
                </a:moveTo>
                <a:lnTo>
                  <a:pt x="0" y="184657"/>
                </a:lnTo>
              </a:path>
            </a:pathLst>
          </a:custGeom>
          <a:ln w="6096">
            <a:solidFill>
              <a:srgbClr val="FFFFFF"/>
            </a:solidFill>
          </a:ln>
        </p:spPr>
        <p:txBody>
          <a:bodyPr wrap="square" lIns="0" tIns="0" rIns="0" bIns="0" rtlCol="0"/>
          <a:lstStyle/>
          <a:p>
            <a:endParaRPr/>
          </a:p>
        </p:txBody>
      </p:sp>
      <p:sp>
        <p:nvSpPr>
          <p:cNvPr id="23" name="object 15"/>
          <p:cNvSpPr txBox="1"/>
          <p:nvPr/>
        </p:nvSpPr>
        <p:spPr>
          <a:xfrm>
            <a:off x="8162924" y="533400"/>
            <a:ext cx="3311017" cy="492443"/>
          </a:xfrm>
          <a:prstGeom prst="rect">
            <a:avLst/>
          </a:prstGeom>
        </p:spPr>
        <p:txBody>
          <a:bodyPr vert="horz" wrap="square" lIns="0" tIns="12700" rIns="0" bIns="0" rtlCol="0">
            <a:spAutoFit/>
          </a:bodyPr>
          <a:lstStyle/>
          <a:p>
            <a:pPr>
              <a:lnSpc>
                <a:spcPct val="100000"/>
              </a:lnSpc>
              <a:spcBef>
                <a:spcPts val="100"/>
              </a:spcBef>
              <a:tabLst>
                <a:tab pos="836294" algn="l"/>
                <a:tab pos="1703070" algn="l"/>
              </a:tabLst>
            </a:pPr>
            <a:r>
              <a:rPr lang="es-MX" sz="1200" b="1" dirty="0" smtClean="0">
                <a:solidFill>
                  <a:srgbClr val="FFFFFF"/>
                </a:solidFill>
                <a:latin typeface="Arial"/>
                <a:cs typeface="Arial"/>
              </a:rPr>
              <a:t>Sana Distancia</a:t>
            </a:r>
            <a:endParaRPr sz="1200" dirty="0">
              <a:latin typeface="Arial"/>
              <a:cs typeface="Arial"/>
            </a:endParaRPr>
          </a:p>
          <a:p>
            <a:pPr marL="19685">
              <a:lnSpc>
                <a:spcPct val="100000"/>
              </a:lnSpc>
              <a:spcBef>
                <a:spcPts val="1110"/>
              </a:spcBef>
              <a:tabLst>
                <a:tab pos="618490" algn="l"/>
              </a:tabLst>
            </a:pPr>
            <a:r>
              <a:rPr sz="1000" dirty="0" smtClean="0">
                <a:solidFill>
                  <a:srgbClr val="FFFFFF"/>
                </a:solidFill>
                <a:latin typeface="Arial"/>
                <a:cs typeface="Arial"/>
              </a:rPr>
              <a:t>Of</a:t>
            </a:r>
            <a:r>
              <a:rPr lang="es-MX" sz="1000" dirty="0" err="1" smtClean="0">
                <a:solidFill>
                  <a:srgbClr val="FFFFFF"/>
                </a:solidFill>
                <a:latin typeface="Arial"/>
                <a:cs typeface="Arial"/>
              </a:rPr>
              <a:t>icina</a:t>
            </a:r>
            <a:r>
              <a:rPr lang="es-MX" sz="1000" dirty="0">
                <a:solidFill>
                  <a:srgbClr val="FFFFFF"/>
                </a:solidFill>
                <a:latin typeface="Arial"/>
                <a:cs typeface="Arial"/>
              </a:rPr>
              <a:t> </a:t>
            </a:r>
            <a:r>
              <a:rPr lang="es-MX" sz="1000" dirty="0" smtClean="0">
                <a:solidFill>
                  <a:srgbClr val="FFFFFF"/>
                </a:solidFill>
                <a:latin typeface="Arial"/>
                <a:cs typeface="Arial"/>
              </a:rPr>
              <a:t>   </a:t>
            </a:r>
            <a:r>
              <a:rPr lang="es-MX" sz="1000" spc="-5" dirty="0" smtClean="0">
                <a:solidFill>
                  <a:srgbClr val="FFFFFF"/>
                </a:solidFill>
                <a:latin typeface="Arial"/>
                <a:cs typeface="Arial"/>
              </a:rPr>
              <a:t>Obra: Cielo Abierto - Edificación</a:t>
            </a:r>
            <a:endParaRPr sz="1000" dirty="0">
              <a:latin typeface="Arial"/>
              <a:cs typeface="Arial"/>
            </a:endParaRPr>
          </a:p>
        </p:txBody>
      </p:sp>
      <p:sp>
        <p:nvSpPr>
          <p:cNvPr id="24" name="object 57"/>
          <p:cNvSpPr/>
          <p:nvPr/>
        </p:nvSpPr>
        <p:spPr>
          <a:xfrm>
            <a:off x="9659111" y="179831"/>
            <a:ext cx="777240" cy="231775"/>
          </a:xfrm>
          <a:custGeom>
            <a:avLst/>
            <a:gdLst/>
            <a:ahLst/>
            <a:cxnLst/>
            <a:rect l="l" t="t" r="r" b="b"/>
            <a:pathLst>
              <a:path w="777240" h="231775">
                <a:moveTo>
                  <a:pt x="0" y="0"/>
                </a:moveTo>
                <a:lnTo>
                  <a:pt x="714629" y="0"/>
                </a:lnTo>
                <a:lnTo>
                  <a:pt x="777240" y="115823"/>
                </a:lnTo>
                <a:lnTo>
                  <a:pt x="714629" y="231647"/>
                </a:lnTo>
                <a:lnTo>
                  <a:pt x="0" y="231647"/>
                </a:lnTo>
                <a:lnTo>
                  <a:pt x="62611" y="115823"/>
                </a:lnTo>
                <a:lnTo>
                  <a:pt x="0" y="0"/>
                </a:lnTo>
                <a:close/>
              </a:path>
            </a:pathLst>
          </a:custGeom>
          <a:solidFill>
            <a:schemeClr val="bg1"/>
          </a:solidFill>
          <a:ln w="6096">
            <a:solidFill>
              <a:srgbClr val="FFFFFF"/>
            </a:solidFill>
          </a:ln>
        </p:spPr>
        <p:txBody>
          <a:bodyPr wrap="square" lIns="0" tIns="0" rIns="0" bIns="0" rtlCol="0"/>
          <a:lstStyle/>
          <a:p>
            <a:endParaRPr/>
          </a:p>
        </p:txBody>
      </p:sp>
      <p:sp>
        <p:nvSpPr>
          <p:cNvPr id="25" name="object 58"/>
          <p:cNvSpPr txBox="1"/>
          <p:nvPr/>
        </p:nvSpPr>
        <p:spPr>
          <a:xfrm>
            <a:off x="9755505" y="219583"/>
            <a:ext cx="611758" cy="135935"/>
          </a:xfrm>
          <a:prstGeom prst="rect">
            <a:avLst/>
          </a:prstGeom>
        </p:spPr>
        <p:txBody>
          <a:bodyPr vert="horz" wrap="square" lIns="0" tIns="12700" rIns="0" bIns="0" rtlCol="0">
            <a:spAutoFit/>
          </a:bodyPr>
          <a:lstStyle/>
          <a:p>
            <a:pPr marL="12700">
              <a:lnSpc>
                <a:spcPct val="100000"/>
              </a:lnSpc>
              <a:spcBef>
                <a:spcPts val="100"/>
              </a:spcBef>
            </a:pPr>
            <a:r>
              <a:rPr lang="es-MX" sz="800" dirty="0" smtClean="0">
                <a:latin typeface="Arial"/>
                <a:cs typeface="Arial"/>
              </a:rPr>
              <a:t>En el trabajo</a:t>
            </a:r>
            <a:endParaRPr sz="800" dirty="0">
              <a:latin typeface="Arial"/>
              <a:cs typeface="Arial"/>
            </a:endParaRPr>
          </a:p>
        </p:txBody>
      </p:sp>
      <p:sp>
        <p:nvSpPr>
          <p:cNvPr id="26" name="object 59"/>
          <p:cNvSpPr/>
          <p:nvPr/>
        </p:nvSpPr>
        <p:spPr>
          <a:xfrm>
            <a:off x="10395204" y="179831"/>
            <a:ext cx="883919" cy="231775"/>
          </a:xfrm>
          <a:custGeom>
            <a:avLst/>
            <a:gdLst/>
            <a:ahLst/>
            <a:cxnLst/>
            <a:rect l="l" t="t" r="r" b="b"/>
            <a:pathLst>
              <a:path w="883920" h="231775">
                <a:moveTo>
                  <a:pt x="0" y="0"/>
                </a:moveTo>
                <a:lnTo>
                  <a:pt x="821309" y="0"/>
                </a:lnTo>
                <a:lnTo>
                  <a:pt x="883919" y="115823"/>
                </a:lnTo>
                <a:lnTo>
                  <a:pt x="821309" y="231647"/>
                </a:lnTo>
                <a:lnTo>
                  <a:pt x="0" y="231647"/>
                </a:lnTo>
                <a:lnTo>
                  <a:pt x="62611" y="115823"/>
                </a:lnTo>
                <a:lnTo>
                  <a:pt x="0" y="0"/>
                </a:lnTo>
                <a:close/>
              </a:path>
            </a:pathLst>
          </a:custGeom>
          <a:ln w="6095">
            <a:solidFill>
              <a:srgbClr val="FFFFFF"/>
            </a:solidFill>
          </a:ln>
        </p:spPr>
        <p:txBody>
          <a:bodyPr wrap="square" lIns="0" tIns="0" rIns="0" bIns="0" rtlCol="0"/>
          <a:lstStyle/>
          <a:p>
            <a:endParaRPr/>
          </a:p>
        </p:txBody>
      </p:sp>
      <p:sp>
        <p:nvSpPr>
          <p:cNvPr id="27" name="object 60"/>
          <p:cNvSpPr txBox="1"/>
          <p:nvPr/>
        </p:nvSpPr>
        <p:spPr>
          <a:xfrm>
            <a:off x="10476992" y="219583"/>
            <a:ext cx="830072" cy="135935"/>
          </a:xfrm>
          <a:prstGeom prst="rect">
            <a:avLst/>
          </a:prstGeom>
        </p:spPr>
        <p:txBody>
          <a:bodyPr vert="horz" wrap="square" lIns="0" tIns="12700" rIns="0" bIns="0" rtlCol="0">
            <a:spAutoFit/>
          </a:bodyPr>
          <a:lstStyle/>
          <a:p>
            <a:pPr marL="12700">
              <a:lnSpc>
                <a:spcPct val="100000"/>
              </a:lnSpc>
              <a:spcBef>
                <a:spcPts val="100"/>
              </a:spcBef>
            </a:pPr>
            <a:r>
              <a:rPr lang="es-MX" sz="800" dirty="0" smtClean="0">
                <a:solidFill>
                  <a:srgbClr val="FFFFFF"/>
                </a:solidFill>
                <a:latin typeface="Arial"/>
                <a:cs typeface="Arial"/>
              </a:rPr>
              <a:t>Áreas comunes</a:t>
            </a:r>
            <a:endParaRPr sz="800" dirty="0">
              <a:latin typeface="Arial"/>
              <a:cs typeface="Arial"/>
            </a:endParaRPr>
          </a:p>
        </p:txBody>
      </p:sp>
      <p:sp>
        <p:nvSpPr>
          <p:cNvPr id="30" name="object 63"/>
          <p:cNvSpPr/>
          <p:nvPr/>
        </p:nvSpPr>
        <p:spPr>
          <a:xfrm>
            <a:off x="8185404" y="179831"/>
            <a:ext cx="779145" cy="231775"/>
          </a:xfrm>
          <a:custGeom>
            <a:avLst/>
            <a:gdLst/>
            <a:ahLst/>
            <a:cxnLst/>
            <a:rect l="l" t="t" r="r" b="b"/>
            <a:pathLst>
              <a:path w="779145" h="231775">
                <a:moveTo>
                  <a:pt x="713105" y="0"/>
                </a:moveTo>
                <a:lnTo>
                  <a:pt x="0" y="0"/>
                </a:lnTo>
                <a:lnTo>
                  <a:pt x="0" y="231647"/>
                </a:lnTo>
                <a:lnTo>
                  <a:pt x="713105" y="231647"/>
                </a:lnTo>
                <a:lnTo>
                  <a:pt x="778764" y="115823"/>
                </a:lnTo>
                <a:lnTo>
                  <a:pt x="713105" y="0"/>
                </a:lnTo>
                <a:close/>
              </a:path>
            </a:pathLst>
          </a:custGeom>
          <a:noFill/>
        </p:spPr>
        <p:txBody>
          <a:bodyPr wrap="square" lIns="0" tIns="0" rIns="0" bIns="0" rtlCol="0"/>
          <a:lstStyle/>
          <a:p>
            <a:endParaRPr/>
          </a:p>
        </p:txBody>
      </p:sp>
      <p:sp>
        <p:nvSpPr>
          <p:cNvPr id="31" name="object 64"/>
          <p:cNvSpPr/>
          <p:nvPr/>
        </p:nvSpPr>
        <p:spPr>
          <a:xfrm>
            <a:off x="8185404" y="179831"/>
            <a:ext cx="779145" cy="231775"/>
          </a:xfrm>
          <a:custGeom>
            <a:avLst/>
            <a:gdLst/>
            <a:ahLst/>
            <a:cxnLst/>
            <a:rect l="l" t="t" r="r" b="b"/>
            <a:pathLst>
              <a:path w="779145" h="231775">
                <a:moveTo>
                  <a:pt x="0" y="0"/>
                </a:moveTo>
                <a:lnTo>
                  <a:pt x="713105" y="0"/>
                </a:lnTo>
                <a:lnTo>
                  <a:pt x="778764" y="115823"/>
                </a:lnTo>
                <a:lnTo>
                  <a:pt x="713105" y="231647"/>
                </a:lnTo>
                <a:lnTo>
                  <a:pt x="0" y="231647"/>
                </a:lnTo>
                <a:lnTo>
                  <a:pt x="0" y="0"/>
                </a:lnTo>
                <a:close/>
              </a:path>
            </a:pathLst>
          </a:custGeom>
          <a:ln w="6096">
            <a:solidFill>
              <a:srgbClr val="FFFFFF"/>
            </a:solidFill>
          </a:ln>
        </p:spPr>
        <p:txBody>
          <a:bodyPr wrap="square" lIns="0" tIns="0" rIns="0" bIns="0" rtlCol="0"/>
          <a:lstStyle/>
          <a:p>
            <a:endParaRPr/>
          </a:p>
        </p:txBody>
      </p:sp>
      <p:sp>
        <p:nvSpPr>
          <p:cNvPr id="32" name="object 65"/>
          <p:cNvSpPr/>
          <p:nvPr/>
        </p:nvSpPr>
        <p:spPr>
          <a:xfrm>
            <a:off x="8921495" y="179831"/>
            <a:ext cx="779145" cy="231775"/>
          </a:xfrm>
          <a:custGeom>
            <a:avLst/>
            <a:gdLst/>
            <a:ahLst/>
            <a:cxnLst/>
            <a:rect l="l" t="t" r="r" b="b"/>
            <a:pathLst>
              <a:path w="779145" h="231775">
                <a:moveTo>
                  <a:pt x="0" y="0"/>
                </a:moveTo>
                <a:lnTo>
                  <a:pt x="716153" y="0"/>
                </a:lnTo>
                <a:lnTo>
                  <a:pt x="778764" y="115823"/>
                </a:lnTo>
                <a:lnTo>
                  <a:pt x="716153" y="231647"/>
                </a:lnTo>
                <a:lnTo>
                  <a:pt x="0" y="231647"/>
                </a:lnTo>
                <a:lnTo>
                  <a:pt x="62611" y="115823"/>
                </a:lnTo>
                <a:lnTo>
                  <a:pt x="0" y="0"/>
                </a:lnTo>
                <a:close/>
              </a:path>
            </a:pathLst>
          </a:custGeom>
          <a:noFill/>
          <a:ln w="6096">
            <a:solidFill>
              <a:srgbClr val="FFFFFF"/>
            </a:solidFill>
          </a:ln>
        </p:spPr>
        <p:txBody>
          <a:bodyPr wrap="square" lIns="0" tIns="0" rIns="0" bIns="0" rtlCol="0"/>
          <a:lstStyle/>
          <a:p>
            <a:endParaRPr>
              <a:solidFill>
                <a:schemeClr val="bg1"/>
              </a:solidFill>
            </a:endParaRPr>
          </a:p>
        </p:txBody>
      </p:sp>
      <p:sp>
        <p:nvSpPr>
          <p:cNvPr id="33" name="object 67"/>
          <p:cNvSpPr txBox="1"/>
          <p:nvPr/>
        </p:nvSpPr>
        <p:spPr>
          <a:xfrm>
            <a:off x="8229600" y="219583"/>
            <a:ext cx="662939" cy="135935"/>
          </a:xfrm>
          <a:prstGeom prst="rect">
            <a:avLst/>
          </a:prstGeom>
        </p:spPr>
        <p:txBody>
          <a:bodyPr vert="horz" wrap="square" lIns="0" tIns="12700" rIns="0" bIns="0" rtlCol="0">
            <a:spAutoFit/>
          </a:bodyPr>
          <a:lstStyle/>
          <a:p>
            <a:pPr>
              <a:lnSpc>
                <a:spcPct val="100000"/>
              </a:lnSpc>
              <a:spcBef>
                <a:spcPts val="100"/>
              </a:spcBef>
              <a:tabLst>
                <a:tab pos="836294" algn="l"/>
              </a:tabLst>
            </a:pPr>
            <a:r>
              <a:rPr lang="es-MX" sz="800" b="1" spc="-5" dirty="0" smtClean="0">
                <a:solidFill>
                  <a:schemeClr val="bg1"/>
                </a:solidFill>
                <a:latin typeface="Arial"/>
                <a:cs typeface="Arial"/>
              </a:rPr>
              <a:t>Previo</a:t>
            </a:r>
            <a:endParaRPr sz="1000" dirty="0">
              <a:solidFill>
                <a:schemeClr val="bg1"/>
              </a:solidFill>
              <a:latin typeface="Arial"/>
              <a:cs typeface="Arial"/>
            </a:endParaRPr>
          </a:p>
        </p:txBody>
      </p:sp>
      <p:sp>
        <p:nvSpPr>
          <p:cNvPr id="34" name="object 58"/>
          <p:cNvSpPr txBox="1"/>
          <p:nvPr/>
        </p:nvSpPr>
        <p:spPr>
          <a:xfrm>
            <a:off x="9065642" y="228600"/>
            <a:ext cx="611758" cy="135935"/>
          </a:xfrm>
          <a:prstGeom prst="rect">
            <a:avLst/>
          </a:prstGeom>
        </p:spPr>
        <p:txBody>
          <a:bodyPr vert="horz" wrap="square" lIns="0" tIns="12700" rIns="0" bIns="0" rtlCol="0">
            <a:spAutoFit/>
          </a:bodyPr>
          <a:lstStyle/>
          <a:p>
            <a:pPr marL="12700">
              <a:lnSpc>
                <a:spcPct val="100000"/>
              </a:lnSpc>
              <a:spcBef>
                <a:spcPts val="100"/>
              </a:spcBef>
            </a:pPr>
            <a:r>
              <a:rPr lang="es-MX" sz="800" dirty="0" err="1" smtClean="0">
                <a:solidFill>
                  <a:schemeClr val="bg1"/>
                </a:solidFill>
                <a:latin typeface="Arial"/>
                <a:cs typeface="Arial"/>
              </a:rPr>
              <a:t>Tr|aslados</a:t>
            </a:r>
            <a:endParaRPr sz="800" dirty="0">
              <a:solidFill>
                <a:schemeClr val="bg1"/>
              </a:solidFill>
              <a:latin typeface="Arial"/>
              <a:cs typeface="Arial"/>
            </a:endParaRPr>
          </a:p>
        </p:txBody>
      </p:sp>
      <p:sp>
        <p:nvSpPr>
          <p:cNvPr id="19" name="CuadroTexto 18"/>
          <p:cNvSpPr txBox="1"/>
          <p:nvPr/>
        </p:nvSpPr>
        <p:spPr>
          <a:xfrm rot="18830416">
            <a:off x="1284309" y="3409005"/>
            <a:ext cx="4419600" cy="584775"/>
          </a:xfrm>
          <a:prstGeom prst="rect">
            <a:avLst/>
          </a:prstGeom>
          <a:noFill/>
        </p:spPr>
        <p:txBody>
          <a:bodyPr wrap="square" rtlCol="0">
            <a:spAutoFit/>
          </a:bodyPr>
          <a:lstStyle/>
          <a:p>
            <a:pPr algn="ctr"/>
            <a:r>
              <a:rPr lang="es-MX" sz="3200" dirty="0" smtClean="0">
                <a:solidFill>
                  <a:schemeClr val="bg1">
                    <a:lumMod val="75000"/>
                  </a:schemeClr>
                </a:solidFill>
              </a:rPr>
              <a:t>COLOCAR EVIDENCIA</a:t>
            </a:r>
            <a:endParaRPr lang="es-MX" sz="3200" dirty="0">
              <a:solidFill>
                <a:schemeClr val="bg1">
                  <a:lumMod val="75000"/>
                </a:schemeClr>
              </a:solidFill>
            </a:endParaRPr>
          </a:p>
        </p:txBody>
      </p:sp>
      <p:grpSp>
        <p:nvGrpSpPr>
          <p:cNvPr id="18" name="Grupo 17"/>
          <p:cNvGrpSpPr/>
          <p:nvPr/>
        </p:nvGrpSpPr>
        <p:grpSpPr>
          <a:xfrm>
            <a:off x="8153400" y="515470"/>
            <a:ext cx="1600200" cy="304800"/>
            <a:chOff x="6153150" y="82890"/>
            <a:chExt cx="1600200" cy="304800"/>
          </a:xfrm>
        </p:grpSpPr>
        <p:sp>
          <p:nvSpPr>
            <p:cNvPr id="20" name="Rectángulo redondeado 19"/>
            <p:cNvSpPr/>
            <p:nvPr/>
          </p:nvSpPr>
          <p:spPr>
            <a:xfrm>
              <a:off x="6153150" y="82890"/>
              <a:ext cx="1600200" cy="304800"/>
            </a:xfrm>
            <a:prstGeom prst="roundRect">
              <a:avLst/>
            </a:prstGeom>
            <a:solidFill>
              <a:srgbClr val="CC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sz="1400" dirty="0" smtClean="0"/>
                <a:t>Administrativas</a:t>
              </a:r>
              <a:endParaRPr lang="es-MX" sz="1400" dirty="0"/>
            </a:p>
          </p:txBody>
        </p:sp>
        <p:pic>
          <p:nvPicPr>
            <p:cNvPr id="21" name="Imagen 2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84462" y="90014"/>
              <a:ext cx="202364" cy="269818"/>
            </a:xfrm>
            <a:prstGeom prst="rect">
              <a:avLst/>
            </a:prstGeom>
          </p:spPr>
        </p:pic>
      </p:grpSp>
    </p:spTree>
    <p:extLst>
      <p:ext uri="{BB962C8B-B14F-4D97-AF65-F5344CB8AC3E}">
        <p14:creationId xmlns:p14="http://schemas.microsoft.com/office/powerpoint/2010/main" val="12533003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7830311" y="0"/>
            <a:ext cx="4361815" cy="6858000"/>
          </a:xfrm>
          <a:custGeom>
            <a:avLst/>
            <a:gdLst/>
            <a:ahLst/>
            <a:cxnLst/>
            <a:rect l="l" t="t" r="r" b="b"/>
            <a:pathLst>
              <a:path w="4361815" h="6858000">
                <a:moveTo>
                  <a:pt x="0" y="6858000"/>
                </a:moveTo>
                <a:lnTo>
                  <a:pt x="4361688" y="6858000"/>
                </a:lnTo>
                <a:lnTo>
                  <a:pt x="4361688" y="0"/>
                </a:lnTo>
                <a:lnTo>
                  <a:pt x="0" y="0"/>
                </a:lnTo>
                <a:lnTo>
                  <a:pt x="0" y="6858000"/>
                </a:lnTo>
                <a:close/>
              </a:path>
            </a:pathLst>
          </a:custGeom>
          <a:solidFill>
            <a:srgbClr val="0070C0"/>
          </a:solidFill>
        </p:spPr>
        <p:txBody>
          <a:bodyPr wrap="square" lIns="0" tIns="0" rIns="0" bIns="0" rtlCol="0"/>
          <a:lstStyle/>
          <a:p>
            <a:endParaRPr/>
          </a:p>
        </p:txBody>
      </p:sp>
      <p:sp>
        <p:nvSpPr>
          <p:cNvPr id="3" name="object 3"/>
          <p:cNvSpPr txBox="1">
            <a:spLocks noGrp="1"/>
          </p:cNvSpPr>
          <p:nvPr>
            <p:ph type="title"/>
          </p:nvPr>
        </p:nvSpPr>
        <p:spPr>
          <a:xfrm>
            <a:off x="228600" y="228600"/>
            <a:ext cx="6421755" cy="781624"/>
          </a:xfrm>
          <a:prstGeom prst="rect">
            <a:avLst/>
          </a:prstGeom>
        </p:spPr>
        <p:txBody>
          <a:bodyPr vert="horz" wrap="square" lIns="0" tIns="12065" rIns="0" bIns="0" rtlCol="0">
            <a:spAutoFit/>
          </a:bodyPr>
          <a:lstStyle/>
          <a:p>
            <a:pPr marL="12700">
              <a:lnSpc>
                <a:spcPct val="100000"/>
              </a:lnSpc>
              <a:spcBef>
                <a:spcPts val="95"/>
              </a:spcBef>
            </a:pPr>
            <a:r>
              <a:rPr lang="es-MX" spc="-5" dirty="0"/>
              <a:t>Alternar turnos de trabajo entre empleados</a:t>
            </a:r>
            <a:endParaRPr spc="-5" dirty="0"/>
          </a:p>
        </p:txBody>
      </p:sp>
      <p:sp>
        <p:nvSpPr>
          <p:cNvPr id="4" name="object 4"/>
          <p:cNvSpPr txBox="1"/>
          <p:nvPr/>
        </p:nvSpPr>
        <p:spPr>
          <a:xfrm>
            <a:off x="8162924" y="1748108"/>
            <a:ext cx="3449320" cy="3190617"/>
          </a:xfrm>
          <a:prstGeom prst="rect">
            <a:avLst/>
          </a:prstGeom>
        </p:spPr>
        <p:txBody>
          <a:bodyPr vert="horz" wrap="square" lIns="0" tIns="12700" rIns="0" bIns="0" rtlCol="0">
            <a:spAutoFit/>
          </a:bodyPr>
          <a:lstStyle/>
          <a:p>
            <a:pPr marL="12700" marR="875030">
              <a:lnSpc>
                <a:spcPct val="100000"/>
              </a:lnSpc>
              <a:spcBef>
                <a:spcPts val="100"/>
              </a:spcBef>
            </a:pPr>
            <a:r>
              <a:rPr lang="es-MX" sz="1800" b="1" spc="-5" dirty="0" smtClean="0">
                <a:solidFill>
                  <a:srgbClr val="FFFFFF"/>
                </a:solidFill>
                <a:latin typeface="Arial"/>
                <a:cs typeface="Arial"/>
              </a:rPr>
              <a:t>Acciones</a:t>
            </a:r>
          </a:p>
          <a:p>
            <a:pPr marL="12700" marR="875030">
              <a:lnSpc>
                <a:spcPct val="100000"/>
              </a:lnSpc>
              <a:spcBef>
                <a:spcPts val="100"/>
              </a:spcBef>
            </a:pPr>
            <a:endParaRPr sz="1800" dirty="0">
              <a:latin typeface="Arial"/>
              <a:cs typeface="Arial"/>
            </a:endParaRPr>
          </a:p>
          <a:p>
            <a:pPr marL="298450" marR="85090" indent="-285750">
              <a:lnSpc>
                <a:spcPct val="100000"/>
              </a:lnSpc>
              <a:spcBef>
                <a:spcPts val="810"/>
              </a:spcBef>
              <a:buFont typeface="Arial" panose="020B0604020202020204" pitchFamily="34" charset="0"/>
              <a:buChar char="•"/>
            </a:pPr>
            <a:r>
              <a:rPr lang="es-MX" sz="1300" spc="-10" dirty="0">
                <a:solidFill>
                  <a:srgbClr val="FFFFFF"/>
                </a:solidFill>
                <a:latin typeface="Arial"/>
                <a:cs typeface="Arial"/>
              </a:rPr>
              <a:t>Alternar turnos / implementar horarios de trabajo flexibles para evitar la superposición entre los empleados y mejorar el seguimiento de </a:t>
            </a:r>
            <a:r>
              <a:rPr lang="es-MX" sz="1300" spc="-10" dirty="0" smtClean="0">
                <a:solidFill>
                  <a:srgbClr val="FFFFFF"/>
                </a:solidFill>
                <a:latin typeface="Arial"/>
                <a:cs typeface="Arial"/>
              </a:rPr>
              <a:t>contactos.</a:t>
            </a:r>
          </a:p>
          <a:p>
            <a:pPr marL="298450" marR="85090" indent="-285750">
              <a:lnSpc>
                <a:spcPct val="100000"/>
              </a:lnSpc>
              <a:spcBef>
                <a:spcPts val="810"/>
              </a:spcBef>
              <a:buFont typeface="Arial" panose="020B0604020202020204" pitchFamily="34" charset="0"/>
              <a:buChar char="•"/>
            </a:pPr>
            <a:r>
              <a:rPr lang="es-MX" sz="1300" spc="-10" dirty="0" smtClean="0">
                <a:solidFill>
                  <a:srgbClr val="FFFFFF"/>
                </a:solidFill>
                <a:latin typeface="Arial"/>
                <a:cs typeface="Arial"/>
              </a:rPr>
              <a:t>Reforzando el punto anterior, implementar turnos que abarquen las  24 horas del día a efecto de contar con una mejor distribución de la plantilla a lo largo la jornada. </a:t>
            </a:r>
            <a:endParaRPr lang="es-MX" sz="1300" spc="-10" dirty="0">
              <a:solidFill>
                <a:srgbClr val="FFFFFF"/>
              </a:solidFill>
              <a:latin typeface="Arial"/>
              <a:cs typeface="Arial"/>
            </a:endParaRPr>
          </a:p>
          <a:p>
            <a:pPr marL="298450" marR="85090" indent="-285750">
              <a:lnSpc>
                <a:spcPct val="100000"/>
              </a:lnSpc>
              <a:spcBef>
                <a:spcPts val="810"/>
              </a:spcBef>
              <a:buFont typeface="Arial" panose="020B0604020202020204" pitchFamily="34" charset="0"/>
              <a:buChar char="•"/>
            </a:pPr>
            <a:r>
              <a:rPr lang="es-MX" sz="1300" spc="-10" dirty="0">
                <a:solidFill>
                  <a:srgbClr val="FFFFFF"/>
                </a:solidFill>
                <a:latin typeface="Arial"/>
                <a:cs typeface="Arial"/>
              </a:rPr>
              <a:t>Eliminar interacciones entre </a:t>
            </a:r>
            <a:r>
              <a:rPr lang="es-MX" sz="1300" spc="-10" dirty="0" smtClean="0">
                <a:solidFill>
                  <a:srgbClr val="FFFFFF"/>
                </a:solidFill>
                <a:latin typeface="Arial"/>
                <a:cs typeface="Arial"/>
              </a:rPr>
              <a:t>turnos.</a:t>
            </a:r>
          </a:p>
          <a:p>
            <a:pPr marL="298450" marR="85090" indent="-285750">
              <a:lnSpc>
                <a:spcPct val="100000"/>
              </a:lnSpc>
              <a:spcBef>
                <a:spcPts val="810"/>
              </a:spcBef>
              <a:buFont typeface="Arial" panose="020B0604020202020204" pitchFamily="34" charset="0"/>
              <a:buChar char="•"/>
            </a:pPr>
            <a:endParaRPr lang="es-MX" sz="1300" spc="-10" dirty="0" smtClean="0">
              <a:solidFill>
                <a:srgbClr val="FFFFFF"/>
              </a:solidFill>
              <a:latin typeface="Arial"/>
              <a:cs typeface="Arial"/>
            </a:endParaRPr>
          </a:p>
        </p:txBody>
      </p:sp>
      <p:sp>
        <p:nvSpPr>
          <p:cNvPr id="17" name="object 17"/>
          <p:cNvSpPr/>
          <p:nvPr/>
        </p:nvSpPr>
        <p:spPr>
          <a:xfrm>
            <a:off x="8173211" y="1182624"/>
            <a:ext cx="3465829" cy="0"/>
          </a:xfrm>
          <a:custGeom>
            <a:avLst/>
            <a:gdLst/>
            <a:ahLst/>
            <a:cxnLst/>
            <a:rect l="l" t="t" r="r" b="b"/>
            <a:pathLst>
              <a:path w="3465829">
                <a:moveTo>
                  <a:pt x="0" y="0"/>
                </a:moveTo>
                <a:lnTo>
                  <a:pt x="3465576" y="0"/>
                </a:lnTo>
              </a:path>
            </a:pathLst>
          </a:custGeom>
          <a:ln w="6096">
            <a:solidFill>
              <a:srgbClr val="FFFFFF"/>
            </a:solidFill>
          </a:ln>
        </p:spPr>
        <p:txBody>
          <a:bodyPr wrap="square" lIns="0" tIns="0" rIns="0" bIns="0" rtlCol="0"/>
          <a:lstStyle/>
          <a:p>
            <a:endParaRPr/>
          </a:p>
        </p:txBody>
      </p:sp>
      <p:sp>
        <p:nvSpPr>
          <p:cNvPr id="22" name="object 14"/>
          <p:cNvSpPr/>
          <p:nvPr/>
        </p:nvSpPr>
        <p:spPr>
          <a:xfrm>
            <a:off x="8638031" y="842772"/>
            <a:ext cx="0" cy="184785"/>
          </a:xfrm>
          <a:custGeom>
            <a:avLst/>
            <a:gdLst/>
            <a:ahLst/>
            <a:cxnLst/>
            <a:rect l="l" t="t" r="r" b="b"/>
            <a:pathLst>
              <a:path h="184784">
                <a:moveTo>
                  <a:pt x="0" y="0"/>
                </a:moveTo>
                <a:lnTo>
                  <a:pt x="0" y="184657"/>
                </a:lnTo>
              </a:path>
            </a:pathLst>
          </a:custGeom>
          <a:ln w="6096">
            <a:solidFill>
              <a:srgbClr val="FFFFFF"/>
            </a:solidFill>
          </a:ln>
        </p:spPr>
        <p:txBody>
          <a:bodyPr wrap="square" lIns="0" tIns="0" rIns="0" bIns="0" rtlCol="0"/>
          <a:lstStyle/>
          <a:p>
            <a:endParaRPr/>
          </a:p>
        </p:txBody>
      </p:sp>
      <p:sp>
        <p:nvSpPr>
          <p:cNvPr id="23" name="object 15"/>
          <p:cNvSpPr txBox="1"/>
          <p:nvPr/>
        </p:nvSpPr>
        <p:spPr>
          <a:xfrm>
            <a:off x="8162924" y="533400"/>
            <a:ext cx="3311017" cy="492443"/>
          </a:xfrm>
          <a:prstGeom prst="rect">
            <a:avLst/>
          </a:prstGeom>
        </p:spPr>
        <p:txBody>
          <a:bodyPr vert="horz" wrap="square" lIns="0" tIns="12700" rIns="0" bIns="0" rtlCol="0">
            <a:spAutoFit/>
          </a:bodyPr>
          <a:lstStyle/>
          <a:p>
            <a:pPr>
              <a:lnSpc>
                <a:spcPct val="100000"/>
              </a:lnSpc>
              <a:spcBef>
                <a:spcPts val="100"/>
              </a:spcBef>
              <a:tabLst>
                <a:tab pos="836294" algn="l"/>
                <a:tab pos="1703070" algn="l"/>
              </a:tabLst>
            </a:pPr>
            <a:r>
              <a:rPr lang="es-MX" sz="1200" b="1" dirty="0" smtClean="0">
                <a:solidFill>
                  <a:srgbClr val="FFFFFF"/>
                </a:solidFill>
                <a:latin typeface="Arial"/>
                <a:cs typeface="Arial"/>
              </a:rPr>
              <a:t>Sana Distancia</a:t>
            </a:r>
            <a:endParaRPr sz="1200" dirty="0">
              <a:latin typeface="Arial"/>
              <a:cs typeface="Arial"/>
            </a:endParaRPr>
          </a:p>
          <a:p>
            <a:pPr marL="19685">
              <a:lnSpc>
                <a:spcPct val="100000"/>
              </a:lnSpc>
              <a:spcBef>
                <a:spcPts val="1110"/>
              </a:spcBef>
              <a:tabLst>
                <a:tab pos="618490" algn="l"/>
              </a:tabLst>
            </a:pPr>
            <a:r>
              <a:rPr sz="1000" dirty="0" smtClean="0">
                <a:solidFill>
                  <a:srgbClr val="FFFFFF"/>
                </a:solidFill>
                <a:latin typeface="Arial"/>
                <a:cs typeface="Arial"/>
              </a:rPr>
              <a:t>Of</a:t>
            </a:r>
            <a:r>
              <a:rPr lang="es-MX" sz="1000" dirty="0" err="1" smtClean="0">
                <a:solidFill>
                  <a:srgbClr val="FFFFFF"/>
                </a:solidFill>
                <a:latin typeface="Arial"/>
                <a:cs typeface="Arial"/>
              </a:rPr>
              <a:t>icina</a:t>
            </a:r>
            <a:r>
              <a:rPr lang="es-MX" sz="1000" dirty="0">
                <a:solidFill>
                  <a:srgbClr val="FFFFFF"/>
                </a:solidFill>
                <a:latin typeface="Arial"/>
                <a:cs typeface="Arial"/>
              </a:rPr>
              <a:t> </a:t>
            </a:r>
            <a:r>
              <a:rPr lang="es-MX" sz="1000" dirty="0" smtClean="0">
                <a:solidFill>
                  <a:srgbClr val="FFFFFF"/>
                </a:solidFill>
                <a:latin typeface="Arial"/>
                <a:cs typeface="Arial"/>
              </a:rPr>
              <a:t>   </a:t>
            </a:r>
            <a:r>
              <a:rPr lang="es-MX" sz="1000" spc="-5" dirty="0" smtClean="0">
                <a:solidFill>
                  <a:srgbClr val="FFFFFF"/>
                </a:solidFill>
                <a:latin typeface="Arial"/>
                <a:cs typeface="Arial"/>
              </a:rPr>
              <a:t>Obra: Cielo Abierto - Edificación</a:t>
            </a:r>
            <a:endParaRPr sz="1000" dirty="0">
              <a:latin typeface="Arial"/>
              <a:cs typeface="Arial"/>
            </a:endParaRPr>
          </a:p>
        </p:txBody>
      </p:sp>
      <p:sp>
        <p:nvSpPr>
          <p:cNvPr id="24" name="object 57"/>
          <p:cNvSpPr/>
          <p:nvPr/>
        </p:nvSpPr>
        <p:spPr>
          <a:xfrm>
            <a:off x="9659111" y="179831"/>
            <a:ext cx="777240" cy="231775"/>
          </a:xfrm>
          <a:custGeom>
            <a:avLst/>
            <a:gdLst/>
            <a:ahLst/>
            <a:cxnLst/>
            <a:rect l="l" t="t" r="r" b="b"/>
            <a:pathLst>
              <a:path w="777240" h="231775">
                <a:moveTo>
                  <a:pt x="0" y="0"/>
                </a:moveTo>
                <a:lnTo>
                  <a:pt x="714629" y="0"/>
                </a:lnTo>
                <a:lnTo>
                  <a:pt x="777240" y="115823"/>
                </a:lnTo>
                <a:lnTo>
                  <a:pt x="714629" y="231647"/>
                </a:lnTo>
                <a:lnTo>
                  <a:pt x="0" y="231647"/>
                </a:lnTo>
                <a:lnTo>
                  <a:pt x="62611" y="115823"/>
                </a:lnTo>
                <a:lnTo>
                  <a:pt x="0" y="0"/>
                </a:lnTo>
                <a:close/>
              </a:path>
            </a:pathLst>
          </a:custGeom>
          <a:solidFill>
            <a:schemeClr val="bg1"/>
          </a:solidFill>
          <a:ln w="6096">
            <a:solidFill>
              <a:srgbClr val="FFFFFF"/>
            </a:solidFill>
          </a:ln>
        </p:spPr>
        <p:txBody>
          <a:bodyPr wrap="square" lIns="0" tIns="0" rIns="0" bIns="0" rtlCol="0"/>
          <a:lstStyle/>
          <a:p>
            <a:endParaRPr/>
          </a:p>
        </p:txBody>
      </p:sp>
      <p:sp>
        <p:nvSpPr>
          <p:cNvPr id="25" name="object 58"/>
          <p:cNvSpPr txBox="1"/>
          <p:nvPr/>
        </p:nvSpPr>
        <p:spPr>
          <a:xfrm>
            <a:off x="9755505" y="219583"/>
            <a:ext cx="611758" cy="135935"/>
          </a:xfrm>
          <a:prstGeom prst="rect">
            <a:avLst/>
          </a:prstGeom>
        </p:spPr>
        <p:txBody>
          <a:bodyPr vert="horz" wrap="square" lIns="0" tIns="12700" rIns="0" bIns="0" rtlCol="0">
            <a:spAutoFit/>
          </a:bodyPr>
          <a:lstStyle/>
          <a:p>
            <a:pPr marL="12700">
              <a:lnSpc>
                <a:spcPct val="100000"/>
              </a:lnSpc>
              <a:spcBef>
                <a:spcPts val="100"/>
              </a:spcBef>
            </a:pPr>
            <a:r>
              <a:rPr lang="es-MX" sz="800" dirty="0" smtClean="0">
                <a:latin typeface="Arial"/>
                <a:cs typeface="Arial"/>
              </a:rPr>
              <a:t>En el trabajo</a:t>
            </a:r>
            <a:endParaRPr sz="800" dirty="0">
              <a:latin typeface="Arial"/>
              <a:cs typeface="Arial"/>
            </a:endParaRPr>
          </a:p>
        </p:txBody>
      </p:sp>
      <p:sp>
        <p:nvSpPr>
          <p:cNvPr id="26" name="object 59"/>
          <p:cNvSpPr/>
          <p:nvPr/>
        </p:nvSpPr>
        <p:spPr>
          <a:xfrm>
            <a:off x="10395204" y="179831"/>
            <a:ext cx="883919" cy="231775"/>
          </a:xfrm>
          <a:custGeom>
            <a:avLst/>
            <a:gdLst/>
            <a:ahLst/>
            <a:cxnLst/>
            <a:rect l="l" t="t" r="r" b="b"/>
            <a:pathLst>
              <a:path w="883920" h="231775">
                <a:moveTo>
                  <a:pt x="0" y="0"/>
                </a:moveTo>
                <a:lnTo>
                  <a:pt x="821309" y="0"/>
                </a:lnTo>
                <a:lnTo>
                  <a:pt x="883919" y="115823"/>
                </a:lnTo>
                <a:lnTo>
                  <a:pt x="821309" y="231647"/>
                </a:lnTo>
                <a:lnTo>
                  <a:pt x="0" y="231647"/>
                </a:lnTo>
                <a:lnTo>
                  <a:pt x="62611" y="115823"/>
                </a:lnTo>
                <a:lnTo>
                  <a:pt x="0" y="0"/>
                </a:lnTo>
                <a:close/>
              </a:path>
            </a:pathLst>
          </a:custGeom>
          <a:ln w="6095">
            <a:solidFill>
              <a:srgbClr val="FFFFFF"/>
            </a:solidFill>
          </a:ln>
        </p:spPr>
        <p:txBody>
          <a:bodyPr wrap="square" lIns="0" tIns="0" rIns="0" bIns="0" rtlCol="0"/>
          <a:lstStyle/>
          <a:p>
            <a:endParaRPr/>
          </a:p>
        </p:txBody>
      </p:sp>
      <p:sp>
        <p:nvSpPr>
          <p:cNvPr id="27" name="object 60"/>
          <p:cNvSpPr txBox="1"/>
          <p:nvPr/>
        </p:nvSpPr>
        <p:spPr>
          <a:xfrm>
            <a:off x="10476992" y="219583"/>
            <a:ext cx="830072" cy="135935"/>
          </a:xfrm>
          <a:prstGeom prst="rect">
            <a:avLst/>
          </a:prstGeom>
        </p:spPr>
        <p:txBody>
          <a:bodyPr vert="horz" wrap="square" lIns="0" tIns="12700" rIns="0" bIns="0" rtlCol="0">
            <a:spAutoFit/>
          </a:bodyPr>
          <a:lstStyle/>
          <a:p>
            <a:pPr marL="12700">
              <a:lnSpc>
                <a:spcPct val="100000"/>
              </a:lnSpc>
              <a:spcBef>
                <a:spcPts val="100"/>
              </a:spcBef>
            </a:pPr>
            <a:r>
              <a:rPr lang="es-MX" sz="800" dirty="0" smtClean="0">
                <a:solidFill>
                  <a:srgbClr val="FFFFFF"/>
                </a:solidFill>
                <a:latin typeface="Arial"/>
                <a:cs typeface="Arial"/>
              </a:rPr>
              <a:t>Áreas comunes</a:t>
            </a:r>
            <a:endParaRPr sz="800" dirty="0">
              <a:latin typeface="Arial"/>
              <a:cs typeface="Arial"/>
            </a:endParaRPr>
          </a:p>
        </p:txBody>
      </p:sp>
      <p:sp>
        <p:nvSpPr>
          <p:cNvPr id="30" name="object 63"/>
          <p:cNvSpPr/>
          <p:nvPr/>
        </p:nvSpPr>
        <p:spPr>
          <a:xfrm>
            <a:off x="8185404" y="179831"/>
            <a:ext cx="779145" cy="231775"/>
          </a:xfrm>
          <a:custGeom>
            <a:avLst/>
            <a:gdLst/>
            <a:ahLst/>
            <a:cxnLst/>
            <a:rect l="l" t="t" r="r" b="b"/>
            <a:pathLst>
              <a:path w="779145" h="231775">
                <a:moveTo>
                  <a:pt x="713105" y="0"/>
                </a:moveTo>
                <a:lnTo>
                  <a:pt x="0" y="0"/>
                </a:lnTo>
                <a:lnTo>
                  <a:pt x="0" y="231647"/>
                </a:lnTo>
                <a:lnTo>
                  <a:pt x="713105" y="231647"/>
                </a:lnTo>
                <a:lnTo>
                  <a:pt x="778764" y="115823"/>
                </a:lnTo>
                <a:lnTo>
                  <a:pt x="713105" y="0"/>
                </a:lnTo>
                <a:close/>
              </a:path>
            </a:pathLst>
          </a:custGeom>
          <a:noFill/>
        </p:spPr>
        <p:txBody>
          <a:bodyPr wrap="square" lIns="0" tIns="0" rIns="0" bIns="0" rtlCol="0"/>
          <a:lstStyle/>
          <a:p>
            <a:endParaRPr/>
          </a:p>
        </p:txBody>
      </p:sp>
      <p:sp>
        <p:nvSpPr>
          <p:cNvPr id="31" name="object 64"/>
          <p:cNvSpPr/>
          <p:nvPr/>
        </p:nvSpPr>
        <p:spPr>
          <a:xfrm>
            <a:off x="8185404" y="179831"/>
            <a:ext cx="779145" cy="231775"/>
          </a:xfrm>
          <a:custGeom>
            <a:avLst/>
            <a:gdLst/>
            <a:ahLst/>
            <a:cxnLst/>
            <a:rect l="l" t="t" r="r" b="b"/>
            <a:pathLst>
              <a:path w="779145" h="231775">
                <a:moveTo>
                  <a:pt x="0" y="0"/>
                </a:moveTo>
                <a:lnTo>
                  <a:pt x="713105" y="0"/>
                </a:lnTo>
                <a:lnTo>
                  <a:pt x="778764" y="115823"/>
                </a:lnTo>
                <a:lnTo>
                  <a:pt x="713105" y="231647"/>
                </a:lnTo>
                <a:lnTo>
                  <a:pt x="0" y="231647"/>
                </a:lnTo>
                <a:lnTo>
                  <a:pt x="0" y="0"/>
                </a:lnTo>
                <a:close/>
              </a:path>
            </a:pathLst>
          </a:custGeom>
          <a:ln w="6096">
            <a:solidFill>
              <a:srgbClr val="FFFFFF"/>
            </a:solidFill>
          </a:ln>
        </p:spPr>
        <p:txBody>
          <a:bodyPr wrap="square" lIns="0" tIns="0" rIns="0" bIns="0" rtlCol="0"/>
          <a:lstStyle/>
          <a:p>
            <a:endParaRPr/>
          </a:p>
        </p:txBody>
      </p:sp>
      <p:sp>
        <p:nvSpPr>
          <p:cNvPr id="32" name="object 65"/>
          <p:cNvSpPr/>
          <p:nvPr/>
        </p:nvSpPr>
        <p:spPr>
          <a:xfrm>
            <a:off x="8921495" y="179831"/>
            <a:ext cx="779145" cy="231775"/>
          </a:xfrm>
          <a:custGeom>
            <a:avLst/>
            <a:gdLst/>
            <a:ahLst/>
            <a:cxnLst/>
            <a:rect l="l" t="t" r="r" b="b"/>
            <a:pathLst>
              <a:path w="779145" h="231775">
                <a:moveTo>
                  <a:pt x="0" y="0"/>
                </a:moveTo>
                <a:lnTo>
                  <a:pt x="716153" y="0"/>
                </a:lnTo>
                <a:lnTo>
                  <a:pt x="778764" y="115823"/>
                </a:lnTo>
                <a:lnTo>
                  <a:pt x="716153" y="231647"/>
                </a:lnTo>
                <a:lnTo>
                  <a:pt x="0" y="231647"/>
                </a:lnTo>
                <a:lnTo>
                  <a:pt x="62611" y="115823"/>
                </a:lnTo>
                <a:lnTo>
                  <a:pt x="0" y="0"/>
                </a:lnTo>
                <a:close/>
              </a:path>
            </a:pathLst>
          </a:custGeom>
          <a:noFill/>
          <a:ln w="6096">
            <a:solidFill>
              <a:srgbClr val="FFFFFF"/>
            </a:solidFill>
          </a:ln>
        </p:spPr>
        <p:txBody>
          <a:bodyPr wrap="square" lIns="0" tIns="0" rIns="0" bIns="0" rtlCol="0"/>
          <a:lstStyle/>
          <a:p>
            <a:endParaRPr>
              <a:solidFill>
                <a:schemeClr val="bg1"/>
              </a:solidFill>
            </a:endParaRPr>
          </a:p>
        </p:txBody>
      </p:sp>
      <p:sp>
        <p:nvSpPr>
          <p:cNvPr id="33" name="object 67"/>
          <p:cNvSpPr txBox="1"/>
          <p:nvPr/>
        </p:nvSpPr>
        <p:spPr>
          <a:xfrm>
            <a:off x="8229600" y="219583"/>
            <a:ext cx="662939" cy="135935"/>
          </a:xfrm>
          <a:prstGeom prst="rect">
            <a:avLst/>
          </a:prstGeom>
        </p:spPr>
        <p:txBody>
          <a:bodyPr vert="horz" wrap="square" lIns="0" tIns="12700" rIns="0" bIns="0" rtlCol="0">
            <a:spAutoFit/>
          </a:bodyPr>
          <a:lstStyle/>
          <a:p>
            <a:pPr>
              <a:lnSpc>
                <a:spcPct val="100000"/>
              </a:lnSpc>
              <a:spcBef>
                <a:spcPts val="100"/>
              </a:spcBef>
              <a:tabLst>
                <a:tab pos="836294" algn="l"/>
              </a:tabLst>
            </a:pPr>
            <a:r>
              <a:rPr lang="es-MX" sz="800" b="1" spc="-5" dirty="0" smtClean="0">
                <a:solidFill>
                  <a:schemeClr val="bg1"/>
                </a:solidFill>
                <a:latin typeface="Arial"/>
                <a:cs typeface="Arial"/>
              </a:rPr>
              <a:t>Previo</a:t>
            </a:r>
            <a:endParaRPr sz="1000" dirty="0">
              <a:solidFill>
                <a:schemeClr val="bg1"/>
              </a:solidFill>
              <a:latin typeface="Arial"/>
              <a:cs typeface="Arial"/>
            </a:endParaRPr>
          </a:p>
        </p:txBody>
      </p:sp>
      <p:sp>
        <p:nvSpPr>
          <p:cNvPr id="34" name="object 58"/>
          <p:cNvSpPr txBox="1"/>
          <p:nvPr/>
        </p:nvSpPr>
        <p:spPr>
          <a:xfrm>
            <a:off x="9065642" y="228600"/>
            <a:ext cx="611758" cy="135935"/>
          </a:xfrm>
          <a:prstGeom prst="rect">
            <a:avLst/>
          </a:prstGeom>
        </p:spPr>
        <p:txBody>
          <a:bodyPr vert="horz" wrap="square" lIns="0" tIns="12700" rIns="0" bIns="0" rtlCol="0">
            <a:spAutoFit/>
          </a:bodyPr>
          <a:lstStyle/>
          <a:p>
            <a:pPr marL="12700">
              <a:lnSpc>
                <a:spcPct val="100000"/>
              </a:lnSpc>
              <a:spcBef>
                <a:spcPts val="100"/>
              </a:spcBef>
            </a:pPr>
            <a:r>
              <a:rPr lang="es-MX" sz="800" dirty="0" err="1" smtClean="0">
                <a:solidFill>
                  <a:schemeClr val="bg1"/>
                </a:solidFill>
                <a:latin typeface="Arial"/>
                <a:cs typeface="Arial"/>
              </a:rPr>
              <a:t>Tr|aslados</a:t>
            </a:r>
            <a:endParaRPr sz="800" dirty="0">
              <a:solidFill>
                <a:schemeClr val="bg1"/>
              </a:solidFill>
              <a:latin typeface="Arial"/>
              <a:cs typeface="Arial"/>
            </a:endParaRPr>
          </a:p>
        </p:txBody>
      </p:sp>
      <p:sp>
        <p:nvSpPr>
          <p:cNvPr id="35" name="CuadroTexto 34"/>
          <p:cNvSpPr txBox="1"/>
          <p:nvPr/>
        </p:nvSpPr>
        <p:spPr>
          <a:xfrm rot="18830416">
            <a:off x="1284309" y="3409005"/>
            <a:ext cx="4419600" cy="584775"/>
          </a:xfrm>
          <a:prstGeom prst="rect">
            <a:avLst/>
          </a:prstGeom>
          <a:noFill/>
        </p:spPr>
        <p:txBody>
          <a:bodyPr wrap="square" rtlCol="0">
            <a:spAutoFit/>
          </a:bodyPr>
          <a:lstStyle/>
          <a:p>
            <a:pPr algn="ctr"/>
            <a:r>
              <a:rPr lang="es-MX" sz="3200" dirty="0" smtClean="0">
                <a:solidFill>
                  <a:schemeClr val="bg1">
                    <a:lumMod val="75000"/>
                  </a:schemeClr>
                </a:solidFill>
              </a:rPr>
              <a:t>COLOCAR EVIDENCIA</a:t>
            </a:r>
            <a:endParaRPr lang="es-MX" sz="3200" dirty="0">
              <a:solidFill>
                <a:schemeClr val="bg1">
                  <a:lumMod val="75000"/>
                </a:schemeClr>
              </a:solidFill>
            </a:endParaRPr>
          </a:p>
        </p:txBody>
      </p:sp>
      <p:grpSp>
        <p:nvGrpSpPr>
          <p:cNvPr id="18" name="Grupo 17"/>
          <p:cNvGrpSpPr/>
          <p:nvPr/>
        </p:nvGrpSpPr>
        <p:grpSpPr>
          <a:xfrm>
            <a:off x="8153400" y="515470"/>
            <a:ext cx="1600200" cy="304800"/>
            <a:chOff x="6153150" y="82890"/>
            <a:chExt cx="1600200" cy="304800"/>
          </a:xfrm>
        </p:grpSpPr>
        <p:sp>
          <p:nvSpPr>
            <p:cNvPr id="19" name="Rectángulo redondeado 18"/>
            <p:cNvSpPr/>
            <p:nvPr/>
          </p:nvSpPr>
          <p:spPr>
            <a:xfrm>
              <a:off x="6153150" y="82890"/>
              <a:ext cx="1600200" cy="304800"/>
            </a:xfrm>
            <a:prstGeom prst="roundRect">
              <a:avLst/>
            </a:prstGeom>
            <a:solidFill>
              <a:srgbClr val="CC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sz="1400" dirty="0" smtClean="0"/>
                <a:t>Administrativas</a:t>
              </a:r>
              <a:endParaRPr lang="es-MX" sz="1400" dirty="0"/>
            </a:p>
          </p:txBody>
        </p:sp>
        <p:pic>
          <p:nvPicPr>
            <p:cNvPr id="20" name="Imagen 1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84462" y="90014"/>
              <a:ext cx="202364" cy="269818"/>
            </a:xfrm>
            <a:prstGeom prst="rect">
              <a:avLst/>
            </a:prstGeom>
          </p:spPr>
        </p:pic>
      </p:grpSp>
    </p:spTree>
    <p:extLst>
      <p:ext uri="{BB962C8B-B14F-4D97-AF65-F5344CB8AC3E}">
        <p14:creationId xmlns:p14="http://schemas.microsoft.com/office/powerpoint/2010/main" val="201326443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7830311" y="0"/>
            <a:ext cx="4361815" cy="6858000"/>
          </a:xfrm>
          <a:custGeom>
            <a:avLst/>
            <a:gdLst/>
            <a:ahLst/>
            <a:cxnLst/>
            <a:rect l="l" t="t" r="r" b="b"/>
            <a:pathLst>
              <a:path w="4361815" h="6858000">
                <a:moveTo>
                  <a:pt x="0" y="6858000"/>
                </a:moveTo>
                <a:lnTo>
                  <a:pt x="4361688" y="6858000"/>
                </a:lnTo>
                <a:lnTo>
                  <a:pt x="4361688" y="0"/>
                </a:lnTo>
                <a:lnTo>
                  <a:pt x="0" y="0"/>
                </a:lnTo>
                <a:lnTo>
                  <a:pt x="0" y="6858000"/>
                </a:lnTo>
                <a:close/>
              </a:path>
            </a:pathLst>
          </a:custGeom>
          <a:solidFill>
            <a:srgbClr val="0070C0"/>
          </a:solidFill>
        </p:spPr>
        <p:txBody>
          <a:bodyPr wrap="square" lIns="0" tIns="0" rIns="0" bIns="0" rtlCol="0"/>
          <a:lstStyle/>
          <a:p>
            <a:endParaRPr/>
          </a:p>
        </p:txBody>
      </p:sp>
      <p:sp>
        <p:nvSpPr>
          <p:cNvPr id="3" name="object 3"/>
          <p:cNvSpPr txBox="1">
            <a:spLocks noGrp="1"/>
          </p:cNvSpPr>
          <p:nvPr>
            <p:ph type="title"/>
          </p:nvPr>
        </p:nvSpPr>
        <p:spPr>
          <a:xfrm>
            <a:off x="542036" y="119583"/>
            <a:ext cx="6898133" cy="781624"/>
          </a:xfrm>
          <a:prstGeom prst="rect">
            <a:avLst/>
          </a:prstGeom>
        </p:spPr>
        <p:txBody>
          <a:bodyPr vert="horz" wrap="square" lIns="0" tIns="12065" rIns="0" bIns="0" rtlCol="0">
            <a:spAutoFit/>
          </a:bodyPr>
          <a:lstStyle/>
          <a:p>
            <a:pPr marL="12700">
              <a:lnSpc>
                <a:spcPct val="100000"/>
              </a:lnSpc>
              <a:spcBef>
                <a:spcPts val="95"/>
              </a:spcBef>
            </a:pPr>
            <a:r>
              <a:rPr lang="es-MX" spc="-5" dirty="0" smtClean="0"/>
              <a:t>Limite reuniones de empleados y establezca la cultura del “trabajo remoto”</a:t>
            </a:r>
            <a:endParaRPr spc="-5" dirty="0"/>
          </a:p>
        </p:txBody>
      </p:sp>
      <p:sp>
        <p:nvSpPr>
          <p:cNvPr id="4" name="object 4"/>
          <p:cNvSpPr txBox="1"/>
          <p:nvPr/>
        </p:nvSpPr>
        <p:spPr>
          <a:xfrm>
            <a:off x="8108250" y="1319975"/>
            <a:ext cx="3805936" cy="5157822"/>
          </a:xfrm>
          <a:prstGeom prst="rect">
            <a:avLst/>
          </a:prstGeom>
        </p:spPr>
        <p:txBody>
          <a:bodyPr vert="horz" wrap="square" lIns="0" tIns="12700" rIns="0" bIns="0" rtlCol="0">
            <a:spAutoFit/>
          </a:bodyPr>
          <a:lstStyle/>
          <a:p>
            <a:pPr marL="12700" marR="826769">
              <a:lnSpc>
                <a:spcPct val="100000"/>
              </a:lnSpc>
              <a:spcBef>
                <a:spcPts val="100"/>
              </a:spcBef>
            </a:pPr>
            <a:r>
              <a:rPr lang="es-MX" sz="1800" b="1" spc="-5" dirty="0" smtClean="0">
                <a:solidFill>
                  <a:srgbClr val="FFFFFF"/>
                </a:solidFill>
                <a:latin typeface="Arial"/>
                <a:cs typeface="Arial"/>
              </a:rPr>
              <a:t>Acciones</a:t>
            </a:r>
          </a:p>
          <a:p>
            <a:pPr marL="241300" marR="124460" indent="-226060">
              <a:spcBef>
                <a:spcPts val="600"/>
              </a:spcBef>
              <a:buFont typeface="Wingdings"/>
              <a:buChar char=""/>
              <a:tabLst>
                <a:tab pos="240665" algn="l"/>
                <a:tab pos="241300" algn="l"/>
              </a:tabLst>
            </a:pPr>
            <a:endParaRPr lang="es-ES" sz="1300" spc="-5" dirty="0" smtClean="0">
              <a:solidFill>
                <a:srgbClr val="FFFFFF"/>
              </a:solidFill>
              <a:latin typeface="Arial"/>
              <a:cs typeface="Arial"/>
            </a:endParaRPr>
          </a:p>
          <a:p>
            <a:pPr marL="300990" marR="124460" indent="-285750">
              <a:spcBef>
                <a:spcPts val="600"/>
              </a:spcBef>
              <a:buFont typeface="Arial" panose="020B0604020202020204" pitchFamily="34" charset="0"/>
              <a:buChar char="•"/>
              <a:tabLst>
                <a:tab pos="240665" algn="l"/>
                <a:tab pos="241300" algn="l"/>
              </a:tabLst>
            </a:pPr>
            <a:r>
              <a:rPr lang="es-ES" sz="1300" spc="-5" dirty="0" smtClean="0">
                <a:solidFill>
                  <a:srgbClr val="FFFFFF"/>
                </a:solidFill>
                <a:latin typeface="Arial"/>
                <a:cs typeface="Arial"/>
              </a:rPr>
              <a:t>Limitar </a:t>
            </a:r>
            <a:r>
              <a:rPr lang="es-ES" sz="1300" spc="-5" dirty="0">
                <a:solidFill>
                  <a:srgbClr val="FFFFFF"/>
                </a:solidFill>
                <a:latin typeface="Arial"/>
                <a:cs typeface="Arial"/>
              </a:rPr>
              <a:t>reuniones en persona a no más de 2 personas por habitación.</a:t>
            </a:r>
          </a:p>
          <a:p>
            <a:pPr marL="300990" marR="124460" indent="-285750">
              <a:spcBef>
                <a:spcPts val="600"/>
              </a:spcBef>
              <a:buFont typeface="Arial" panose="020B0604020202020204" pitchFamily="34" charset="0"/>
              <a:buChar char="•"/>
              <a:tabLst>
                <a:tab pos="240665" algn="l"/>
                <a:tab pos="241300" algn="l"/>
              </a:tabLst>
            </a:pPr>
            <a:r>
              <a:rPr lang="es-ES" sz="1300" spc="-5" dirty="0" smtClean="0">
                <a:solidFill>
                  <a:srgbClr val="FFFFFF"/>
                </a:solidFill>
                <a:latin typeface="Arial"/>
                <a:cs typeface="Arial"/>
              </a:rPr>
              <a:t>Utilizar algún </a:t>
            </a:r>
            <a:r>
              <a:rPr lang="es-ES" sz="1300" spc="-5" dirty="0">
                <a:solidFill>
                  <a:srgbClr val="FFFFFF"/>
                </a:solidFill>
                <a:latin typeface="Arial"/>
                <a:cs typeface="Arial"/>
              </a:rPr>
              <a:t>sistema de videoconferencia para transferencia de un turno de trabajo al siguiente.</a:t>
            </a:r>
          </a:p>
          <a:p>
            <a:pPr marL="300990" marR="124460" indent="-285750">
              <a:spcBef>
                <a:spcPts val="600"/>
              </a:spcBef>
              <a:buFont typeface="Arial" panose="020B0604020202020204" pitchFamily="34" charset="0"/>
              <a:buChar char="•"/>
              <a:tabLst>
                <a:tab pos="240665" algn="l"/>
                <a:tab pos="241300" algn="l"/>
              </a:tabLst>
            </a:pPr>
            <a:r>
              <a:rPr lang="es-ES" sz="1300" spc="-5" dirty="0" smtClean="0">
                <a:solidFill>
                  <a:srgbClr val="FFFFFF"/>
                </a:solidFill>
                <a:latin typeface="Arial"/>
                <a:cs typeface="Arial"/>
              </a:rPr>
              <a:t>Utilizar </a:t>
            </a:r>
            <a:r>
              <a:rPr lang="es-ES" sz="1300" spc="-5" dirty="0">
                <a:solidFill>
                  <a:srgbClr val="FFFFFF"/>
                </a:solidFill>
                <a:latin typeface="Arial"/>
                <a:cs typeface="Arial"/>
              </a:rPr>
              <a:t>la incorporación virtual y las sesiones informativas (por ejemplo, servicios de conferencia en línea o </a:t>
            </a:r>
            <a:r>
              <a:rPr lang="es-ES" sz="1300" spc="-5" dirty="0" err="1">
                <a:solidFill>
                  <a:srgbClr val="FFFFFF"/>
                </a:solidFill>
                <a:latin typeface="Arial"/>
                <a:cs typeface="Arial"/>
              </a:rPr>
              <a:t>videollamadas</a:t>
            </a:r>
            <a:r>
              <a:rPr lang="es-ES" sz="1300" spc="-5" dirty="0" smtClean="0">
                <a:solidFill>
                  <a:srgbClr val="FFFFFF"/>
                </a:solidFill>
                <a:latin typeface="Arial"/>
                <a:cs typeface="Arial"/>
              </a:rPr>
              <a:t>).</a:t>
            </a:r>
            <a:endParaRPr lang="es-ES" sz="1300" spc="-5" dirty="0">
              <a:solidFill>
                <a:srgbClr val="FFFFFF"/>
              </a:solidFill>
              <a:latin typeface="Arial"/>
              <a:cs typeface="Arial"/>
            </a:endParaRPr>
          </a:p>
          <a:p>
            <a:pPr marL="300990" marR="124460" indent="-285750">
              <a:spcBef>
                <a:spcPts val="600"/>
              </a:spcBef>
              <a:buFont typeface="Arial" panose="020B0604020202020204" pitchFamily="34" charset="0"/>
              <a:buChar char="•"/>
              <a:tabLst>
                <a:tab pos="240665" algn="l"/>
                <a:tab pos="241300" algn="l"/>
              </a:tabLst>
            </a:pPr>
            <a:r>
              <a:rPr lang="es-ES" sz="1300" spc="-5" dirty="0">
                <a:solidFill>
                  <a:srgbClr val="FFFFFF"/>
                </a:solidFill>
                <a:latin typeface="Arial"/>
                <a:cs typeface="Arial"/>
              </a:rPr>
              <a:t>Realizar sesiones informativas a cielo abierto para reducir grandes reuniones en lugares cerrados.</a:t>
            </a:r>
            <a:endParaRPr lang="es-ES" sz="1300" dirty="0">
              <a:latin typeface="Arial"/>
              <a:cs typeface="Arial"/>
            </a:endParaRPr>
          </a:p>
          <a:p>
            <a:pPr marL="298450" marR="496570" indent="-285750">
              <a:lnSpc>
                <a:spcPct val="100000"/>
              </a:lnSpc>
              <a:spcBef>
                <a:spcPts val="1085"/>
              </a:spcBef>
              <a:buFont typeface="Arial" panose="020B0604020202020204" pitchFamily="34" charset="0"/>
              <a:buChar char="•"/>
            </a:pPr>
            <a:r>
              <a:rPr lang="es-ES" sz="1300" spc="-5" dirty="0" smtClean="0">
                <a:solidFill>
                  <a:srgbClr val="FFFFFF"/>
                </a:solidFill>
                <a:latin typeface="Arial"/>
                <a:cs typeface="Arial"/>
              </a:rPr>
              <a:t>Cancelar </a:t>
            </a:r>
            <a:r>
              <a:rPr lang="es-ES" sz="1300" spc="-5" dirty="0">
                <a:solidFill>
                  <a:srgbClr val="FFFFFF"/>
                </a:solidFill>
                <a:latin typeface="Arial"/>
                <a:cs typeface="Arial"/>
              </a:rPr>
              <a:t>actividades en persona no críticas para el negocio </a:t>
            </a:r>
            <a:r>
              <a:rPr lang="es-ES" sz="1300" spc="-5" dirty="0" smtClean="0">
                <a:solidFill>
                  <a:srgbClr val="FFFFFF"/>
                </a:solidFill>
                <a:latin typeface="Arial"/>
                <a:cs typeface="Arial"/>
              </a:rPr>
              <a:t>(ejemplo</a:t>
            </a:r>
            <a:r>
              <a:rPr lang="es-ES" sz="1300" spc="-5" dirty="0">
                <a:solidFill>
                  <a:srgbClr val="FFFFFF"/>
                </a:solidFill>
                <a:latin typeface="Arial"/>
                <a:cs typeface="Arial"/>
              </a:rPr>
              <a:t>: cumpleaños, servicio comunitario</a:t>
            </a:r>
            <a:r>
              <a:rPr lang="es-ES" sz="1300" spc="-5" dirty="0" smtClean="0">
                <a:solidFill>
                  <a:srgbClr val="FFFFFF"/>
                </a:solidFill>
                <a:latin typeface="Arial"/>
                <a:cs typeface="Arial"/>
              </a:rPr>
              <a:t>).</a:t>
            </a:r>
            <a:endParaRPr lang="es-ES" sz="1300" spc="-5" dirty="0">
              <a:solidFill>
                <a:srgbClr val="FFFFFF"/>
              </a:solidFill>
              <a:latin typeface="Arial"/>
              <a:cs typeface="Arial"/>
            </a:endParaRPr>
          </a:p>
          <a:p>
            <a:pPr marL="298450" marR="496570" indent="-285750">
              <a:lnSpc>
                <a:spcPct val="100000"/>
              </a:lnSpc>
              <a:spcBef>
                <a:spcPts val="1085"/>
              </a:spcBef>
              <a:buFont typeface="Arial" panose="020B0604020202020204" pitchFamily="34" charset="0"/>
              <a:buChar char="•"/>
            </a:pPr>
            <a:r>
              <a:rPr lang="es-ES" sz="1300" spc="-5" dirty="0" smtClean="0">
                <a:solidFill>
                  <a:srgbClr val="FFFFFF"/>
                </a:solidFill>
                <a:latin typeface="Arial"/>
                <a:cs typeface="Arial"/>
              </a:rPr>
              <a:t>Organizar solo las </a:t>
            </a:r>
            <a:r>
              <a:rPr lang="es-ES" sz="1300" spc="-5" dirty="0">
                <a:solidFill>
                  <a:srgbClr val="FFFFFF"/>
                </a:solidFill>
                <a:latin typeface="Arial"/>
                <a:cs typeface="Arial"/>
              </a:rPr>
              <a:t>reuniones de grupo necesarias (p. Ej., el Comité Directivo, las reuniones de la </a:t>
            </a:r>
            <a:r>
              <a:rPr lang="es-ES" sz="1300" spc="-5" dirty="0" smtClean="0">
                <a:solidFill>
                  <a:srgbClr val="FFFFFF"/>
                </a:solidFill>
                <a:latin typeface="Arial"/>
                <a:cs typeface="Arial"/>
              </a:rPr>
              <a:t>Junta Directiva) </a:t>
            </a:r>
            <a:r>
              <a:rPr lang="es-ES" sz="1300" spc="-5" dirty="0">
                <a:solidFill>
                  <a:srgbClr val="FFFFFF"/>
                </a:solidFill>
                <a:latin typeface="Arial"/>
                <a:cs typeface="Arial"/>
              </a:rPr>
              <a:t>a través de videoconferencia siempre que sea posible (incluso si los empleados están en la oficina</a:t>
            </a:r>
            <a:r>
              <a:rPr lang="es-ES" sz="1300" spc="-5" dirty="0" smtClean="0">
                <a:solidFill>
                  <a:srgbClr val="FFFFFF"/>
                </a:solidFill>
                <a:latin typeface="Arial"/>
                <a:cs typeface="Arial"/>
              </a:rPr>
              <a:t>).</a:t>
            </a:r>
            <a:endParaRPr lang="es-ES" sz="1300" dirty="0">
              <a:latin typeface="Arial"/>
              <a:cs typeface="Arial"/>
            </a:endParaRPr>
          </a:p>
        </p:txBody>
      </p:sp>
      <p:sp>
        <p:nvSpPr>
          <p:cNvPr id="16" name="object 16"/>
          <p:cNvSpPr/>
          <p:nvPr/>
        </p:nvSpPr>
        <p:spPr>
          <a:xfrm>
            <a:off x="8173211" y="1182624"/>
            <a:ext cx="3465829" cy="0"/>
          </a:xfrm>
          <a:custGeom>
            <a:avLst/>
            <a:gdLst/>
            <a:ahLst/>
            <a:cxnLst/>
            <a:rect l="l" t="t" r="r" b="b"/>
            <a:pathLst>
              <a:path w="3465829">
                <a:moveTo>
                  <a:pt x="0" y="0"/>
                </a:moveTo>
                <a:lnTo>
                  <a:pt x="3465576" y="0"/>
                </a:lnTo>
              </a:path>
            </a:pathLst>
          </a:custGeom>
          <a:ln w="6096">
            <a:solidFill>
              <a:srgbClr val="FFFFFF"/>
            </a:solidFill>
          </a:ln>
        </p:spPr>
        <p:txBody>
          <a:bodyPr wrap="square" lIns="0" tIns="0" rIns="0" bIns="0" rtlCol="0"/>
          <a:lstStyle/>
          <a:p>
            <a:endParaRPr/>
          </a:p>
        </p:txBody>
      </p:sp>
      <p:sp>
        <p:nvSpPr>
          <p:cNvPr id="22" name="object 14"/>
          <p:cNvSpPr/>
          <p:nvPr/>
        </p:nvSpPr>
        <p:spPr>
          <a:xfrm>
            <a:off x="8638031" y="842772"/>
            <a:ext cx="0" cy="184785"/>
          </a:xfrm>
          <a:custGeom>
            <a:avLst/>
            <a:gdLst/>
            <a:ahLst/>
            <a:cxnLst/>
            <a:rect l="l" t="t" r="r" b="b"/>
            <a:pathLst>
              <a:path h="184784">
                <a:moveTo>
                  <a:pt x="0" y="0"/>
                </a:moveTo>
                <a:lnTo>
                  <a:pt x="0" y="184657"/>
                </a:lnTo>
              </a:path>
            </a:pathLst>
          </a:custGeom>
          <a:ln w="6096">
            <a:solidFill>
              <a:srgbClr val="FFFFFF"/>
            </a:solidFill>
          </a:ln>
        </p:spPr>
        <p:txBody>
          <a:bodyPr wrap="square" lIns="0" tIns="0" rIns="0" bIns="0" rtlCol="0"/>
          <a:lstStyle/>
          <a:p>
            <a:endParaRPr/>
          </a:p>
        </p:txBody>
      </p:sp>
      <p:sp>
        <p:nvSpPr>
          <p:cNvPr id="23" name="object 15"/>
          <p:cNvSpPr txBox="1"/>
          <p:nvPr/>
        </p:nvSpPr>
        <p:spPr>
          <a:xfrm>
            <a:off x="8162924" y="533400"/>
            <a:ext cx="3311017" cy="492443"/>
          </a:xfrm>
          <a:prstGeom prst="rect">
            <a:avLst/>
          </a:prstGeom>
        </p:spPr>
        <p:txBody>
          <a:bodyPr vert="horz" wrap="square" lIns="0" tIns="12700" rIns="0" bIns="0" rtlCol="0">
            <a:spAutoFit/>
          </a:bodyPr>
          <a:lstStyle/>
          <a:p>
            <a:pPr>
              <a:lnSpc>
                <a:spcPct val="100000"/>
              </a:lnSpc>
              <a:spcBef>
                <a:spcPts val="100"/>
              </a:spcBef>
              <a:tabLst>
                <a:tab pos="836294" algn="l"/>
                <a:tab pos="1703070" algn="l"/>
              </a:tabLst>
            </a:pPr>
            <a:r>
              <a:rPr lang="es-MX" sz="1200" b="1" dirty="0" smtClean="0">
                <a:solidFill>
                  <a:srgbClr val="FFFFFF"/>
                </a:solidFill>
                <a:latin typeface="Arial"/>
                <a:cs typeface="Arial"/>
              </a:rPr>
              <a:t>Comportamiento seguro</a:t>
            </a:r>
            <a:endParaRPr sz="1200" dirty="0">
              <a:latin typeface="Arial"/>
              <a:cs typeface="Arial"/>
            </a:endParaRPr>
          </a:p>
          <a:p>
            <a:pPr marL="19685">
              <a:lnSpc>
                <a:spcPct val="100000"/>
              </a:lnSpc>
              <a:spcBef>
                <a:spcPts val="1110"/>
              </a:spcBef>
              <a:tabLst>
                <a:tab pos="618490" algn="l"/>
              </a:tabLst>
            </a:pPr>
            <a:r>
              <a:rPr sz="1000" dirty="0" smtClean="0">
                <a:solidFill>
                  <a:srgbClr val="FFFFFF"/>
                </a:solidFill>
                <a:latin typeface="Arial"/>
                <a:cs typeface="Arial"/>
              </a:rPr>
              <a:t>Of</a:t>
            </a:r>
            <a:r>
              <a:rPr lang="es-MX" sz="1000" dirty="0" err="1" smtClean="0">
                <a:solidFill>
                  <a:srgbClr val="FFFFFF"/>
                </a:solidFill>
                <a:latin typeface="Arial"/>
                <a:cs typeface="Arial"/>
              </a:rPr>
              <a:t>icina</a:t>
            </a:r>
            <a:r>
              <a:rPr lang="es-MX" sz="1000" dirty="0" smtClean="0">
                <a:solidFill>
                  <a:srgbClr val="FFFFFF"/>
                </a:solidFill>
                <a:latin typeface="Arial"/>
                <a:cs typeface="Arial"/>
              </a:rPr>
              <a:t>    </a:t>
            </a:r>
            <a:endParaRPr sz="1000" dirty="0">
              <a:latin typeface="Arial"/>
              <a:cs typeface="Arial"/>
            </a:endParaRPr>
          </a:p>
        </p:txBody>
      </p:sp>
      <p:sp>
        <p:nvSpPr>
          <p:cNvPr id="24" name="object 57"/>
          <p:cNvSpPr/>
          <p:nvPr/>
        </p:nvSpPr>
        <p:spPr>
          <a:xfrm>
            <a:off x="9659111" y="179831"/>
            <a:ext cx="777240" cy="231775"/>
          </a:xfrm>
          <a:custGeom>
            <a:avLst/>
            <a:gdLst/>
            <a:ahLst/>
            <a:cxnLst/>
            <a:rect l="l" t="t" r="r" b="b"/>
            <a:pathLst>
              <a:path w="777240" h="231775">
                <a:moveTo>
                  <a:pt x="0" y="0"/>
                </a:moveTo>
                <a:lnTo>
                  <a:pt x="714629" y="0"/>
                </a:lnTo>
                <a:lnTo>
                  <a:pt x="777240" y="115823"/>
                </a:lnTo>
                <a:lnTo>
                  <a:pt x="714629" y="231647"/>
                </a:lnTo>
                <a:lnTo>
                  <a:pt x="0" y="231647"/>
                </a:lnTo>
                <a:lnTo>
                  <a:pt x="62611" y="115823"/>
                </a:lnTo>
                <a:lnTo>
                  <a:pt x="0" y="0"/>
                </a:lnTo>
                <a:close/>
              </a:path>
            </a:pathLst>
          </a:custGeom>
          <a:solidFill>
            <a:schemeClr val="bg1"/>
          </a:solidFill>
          <a:ln w="6096">
            <a:solidFill>
              <a:srgbClr val="FFFFFF"/>
            </a:solidFill>
          </a:ln>
        </p:spPr>
        <p:txBody>
          <a:bodyPr wrap="square" lIns="0" tIns="0" rIns="0" bIns="0" rtlCol="0"/>
          <a:lstStyle/>
          <a:p>
            <a:endParaRPr/>
          </a:p>
        </p:txBody>
      </p:sp>
      <p:sp>
        <p:nvSpPr>
          <p:cNvPr id="25" name="object 58"/>
          <p:cNvSpPr txBox="1"/>
          <p:nvPr/>
        </p:nvSpPr>
        <p:spPr>
          <a:xfrm>
            <a:off x="9755505" y="219583"/>
            <a:ext cx="611758" cy="135935"/>
          </a:xfrm>
          <a:prstGeom prst="rect">
            <a:avLst/>
          </a:prstGeom>
        </p:spPr>
        <p:txBody>
          <a:bodyPr vert="horz" wrap="square" lIns="0" tIns="12700" rIns="0" bIns="0" rtlCol="0">
            <a:spAutoFit/>
          </a:bodyPr>
          <a:lstStyle/>
          <a:p>
            <a:pPr marL="12700">
              <a:lnSpc>
                <a:spcPct val="100000"/>
              </a:lnSpc>
              <a:spcBef>
                <a:spcPts val="100"/>
              </a:spcBef>
            </a:pPr>
            <a:r>
              <a:rPr lang="es-MX" sz="800" dirty="0" smtClean="0">
                <a:latin typeface="Arial"/>
                <a:cs typeface="Arial"/>
              </a:rPr>
              <a:t>En el trabajo</a:t>
            </a:r>
            <a:endParaRPr sz="800" dirty="0">
              <a:latin typeface="Arial"/>
              <a:cs typeface="Arial"/>
            </a:endParaRPr>
          </a:p>
        </p:txBody>
      </p:sp>
      <p:sp>
        <p:nvSpPr>
          <p:cNvPr id="26" name="object 59"/>
          <p:cNvSpPr/>
          <p:nvPr/>
        </p:nvSpPr>
        <p:spPr>
          <a:xfrm>
            <a:off x="10395204" y="179831"/>
            <a:ext cx="883919" cy="231775"/>
          </a:xfrm>
          <a:custGeom>
            <a:avLst/>
            <a:gdLst/>
            <a:ahLst/>
            <a:cxnLst/>
            <a:rect l="l" t="t" r="r" b="b"/>
            <a:pathLst>
              <a:path w="883920" h="231775">
                <a:moveTo>
                  <a:pt x="0" y="0"/>
                </a:moveTo>
                <a:lnTo>
                  <a:pt x="821309" y="0"/>
                </a:lnTo>
                <a:lnTo>
                  <a:pt x="883919" y="115823"/>
                </a:lnTo>
                <a:lnTo>
                  <a:pt x="821309" y="231647"/>
                </a:lnTo>
                <a:lnTo>
                  <a:pt x="0" y="231647"/>
                </a:lnTo>
                <a:lnTo>
                  <a:pt x="62611" y="115823"/>
                </a:lnTo>
                <a:lnTo>
                  <a:pt x="0" y="0"/>
                </a:lnTo>
                <a:close/>
              </a:path>
            </a:pathLst>
          </a:custGeom>
          <a:ln w="6095">
            <a:solidFill>
              <a:srgbClr val="FFFFFF"/>
            </a:solidFill>
          </a:ln>
        </p:spPr>
        <p:txBody>
          <a:bodyPr wrap="square" lIns="0" tIns="0" rIns="0" bIns="0" rtlCol="0"/>
          <a:lstStyle/>
          <a:p>
            <a:endParaRPr/>
          </a:p>
        </p:txBody>
      </p:sp>
      <p:sp>
        <p:nvSpPr>
          <p:cNvPr id="27" name="object 60"/>
          <p:cNvSpPr txBox="1"/>
          <p:nvPr/>
        </p:nvSpPr>
        <p:spPr>
          <a:xfrm>
            <a:off x="10476992" y="219583"/>
            <a:ext cx="830072" cy="135935"/>
          </a:xfrm>
          <a:prstGeom prst="rect">
            <a:avLst/>
          </a:prstGeom>
        </p:spPr>
        <p:txBody>
          <a:bodyPr vert="horz" wrap="square" lIns="0" tIns="12700" rIns="0" bIns="0" rtlCol="0">
            <a:spAutoFit/>
          </a:bodyPr>
          <a:lstStyle/>
          <a:p>
            <a:pPr marL="12700">
              <a:lnSpc>
                <a:spcPct val="100000"/>
              </a:lnSpc>
              <a:spcBef>
                <a:spcPts val="100"/>
              </a:spcBef>
            </a:pPr>
            <a:r>
              <a:rPr lang="es-MX" sz="800" dirty="0" smtClean="0">
                <a:solidFill>
                  <a:srgbClr val="FFFFFF"/>
                </a:solidFill>
                <a:latin typeface="Arial"/>
                <a:cs typeface="Arial"/>
              </a:rPr>
              <a:t>Áreas comunes</a:t>
            </a:r>
            <a:endParaRPr sz="800" dirty="0">
              <a:latin typeface="Arial"/>
              <a:cs typeface="Arial"/>
            </a:endParaRPr>
          </a:p>
        </p:txBody>
      </p:sp>
      <p:sp>
        <p:nvSpPr>
          <p:cNvPr id="30" name="object 63"/>
          <p:cNvSpPr/>
          <p:nvPr/>
        </p:nvSpPr>
        <p:spPr>
          <a:xfrm>
            <a:off x="8185404" y="179831"/>
            <a:ext cx="779145" cy="231775"/>
          </a:xfrm>
          <a:custGeom>
            <a:avLst/>
            <a:gdLst/>
            <a:ahLst/>
            <a:cxnLst/>
            <a:rect l="l" t="t" r="r" b="b"/>
            <a:pathLst>
              <a:path w="779145" h="231775">
                <a:moveTo>
                  <a:pt x="713105" y="0"/>
                </a:moveTo>
                <a:lnTo>
                  <a:pt x="0" y="0"/>
                </a:lnTo>
                <a:lnTo>
                  <a:pt x="0" y="231647"/>
                </a:lnTo>
                <a:lnTo>
                  <a:pt x="713105" y="231647"/>
                </a:lnTo>
                <a:lnTo>
                  <a:pt x="778764" y="115823"/>
                </a:lnTo>
                <a:lnTo>
                  <a:pt x="713105" y="0"/>
                </a:lnTo>
                <a:close/>
              </a:path>
            </a:pathLst>
          </a:custGeom>
          <a:noFill/>
        </p:spPr>
        <p:txBody>
          <a:bodyPr wrap="square" lIns="0" tIns="0" rIns="0" bIns="0" rtlCol="0"/>
          <a:lstStyle/>
          <a:p>
            <a:endParaRPr/>
          </a:p>
        </p:txBody>
      </p:sp>
      <p:sp>
        <p:nvSpPr>
          <p:cNvPr id="31" name="object 64"/>
          <p:cNvSpPr/>
          <p:nvPr/>
        </p:nvSpPr>
        <p:spPr>
          <a:xfrm>
            <a:off x="8185404" y="179831"/>
            <a:ext cx="779145" cy="231775"/>
          </a:xfrm>
          <a:custGeom>
            <a:avLst/>
            <a:gdLst/>
            <a:ahLst/>
            <a:cxnLst/>
            <a:rect l="l" t="t" r="r" b="b"/>
            <a:pathLst>
              <a:path w="779145" h="231775">
                <a:moveTo>
                  <a:pt x="0" y="0"/>
                </a:moveTo>
                <a:lnTo>
                  <a:pt x="713105" y="0"/>
                </a:lnTo>
                <a:lnTo>
                  <a:pt x="778764" y="115823"/>
                </a:lnTo>
                <a:lnTo>
                  <a:pt x="713105" y="231647"/>
                </a:lnTo>
                <a:lnTo>
                  <a:pt x="0" y="231647"/>
                </a:lnTo>
                <a:lnTo>
                  <a:pt x="0" y="0"/>
                </a:lnTo>
                <a:close/>
              </a:path>
            </a:pathLst>
          </a:custGeom>
          <a:ln w="6096">
            <a:solidFill>
              <a:srgbClr val="FFFFFF"/>
            </a:solidFill>
          </a:ln>
        </p:spPr>
        <p:txBody>
          <a:bodyPr wrap="square" lIns="0" tIns="0" rIns="0" bIns="0" rtlCol="0"/>
          <a:lstStyle/>
          <a:p>
            <a:endParaRPr/>
          </a:p>
        </p:txBody>
      </p:sp>
      <p:sp>
        <p:nvSpPr>
          <p:cNvPr id="32" name="object 65"/>
          <p:cNvSpPr/>
          <p:nvPr/>
        </p:nvSpPr>
        <p:spPr>
          <a:xfrm>
            <a:off x="8921495" y="179831"/>
            <a:ext cx="779145" cy="231775"/>
          </a:xfrm>
          <a:custGeom>
            <a:avLst/>
            <a:gdLst/>
            <a:ahLst/>
            <a:cxnLst/>
            <a:rect l="l" t="t" r="r" b="b"/>
            <a:pathLst>
              <a:path w="779145" h="231775">
                <a:moveTo>
                  <a:pt x="0" y="0"/>
                </a:moveTo>
                <a:lnTo>
                  <a:pt x="716153" y="0"/>
                </a:lnTo>
                <a:lnTo>
                  <a:pt x="778764" y="115823"/>
                </a:lnTo>
                <a:lnTo>
                  <a:pt x="716153" y="231647"/>
                </a:lnTo>
                <a:lnTo>
                  <a:pt x="0" y="231647"/>
                </a:lnTo>
                <a:lnTo>
                  <a:pt x="62611" y="115823"/>
                </a:lnTo>
                <a:lnTo>
                  <a:pt x="0" y="0"/>
                </a:lnTo>
                <a:close/>
              </a:path>
            </a:pathLst>
          </a:custGeom>
          <a:noFill/>
          <a:ln w="6096">
            <a:solidFill>
              <a:srgbClr val="FFFFFF"/>
            </a:solidFill>
          </a:ln>
        </p:spPr>
        <p:txBody>
          <a:bodyPr wrap="square" lIns="0" tIns="0" rIns="0" bIns="0" rtlCol="0"/>
          <a:lstStyle/>
          <a:p>
            <a:endParaRPr/>
          </a:p>
        </p:txBody>
      </p:sp>
      <p:sp>
        <p:nvSpPr>
          <p:cNvPr id="33" name="object 67"/>
          <p:cNvSpPr txBox="1"/>
          <p:nvPr/>
        </p:nvSpPr>
        <p:spPr>
          <a:xfrm>
            <a:off x="8229600" y="219583"/>
            <a:ext cx="662939" cy="135935"/>
          </a:xfrm>
          <a:prstGeom prst="rect">
            <a:avLst/>
          </a:prstGeom>
        </p:spPr>
        <p:txBody>
          <a:bodyPr vert="horz" wrap="square" lIns="0" tIns="12700" rIns="0" bIns="0" rtlCol="0">
            <a:spAutoFit/>
          </a:bodyPr>
          <a:lstStyle/>
          <a:p>
            <a:pPr>
              <a:lnSpc>
                <a:spcPct val="100000"/>
              </a:lnSpc>
              <a:spcBef>
                <a:spcPts val="100"/>
              </a:spcBef>
              <a:tabLst>
                <a:tab pos="836294" algn="l"/>
              </a:tabLst>
            </a:pPr>
            <a:r>
              <a:rPr lang="es-MX" sz="800" b="1" spc="-5" dirty="0" smtClean="0">
                <a:solidFill>
                  <a:schemeClr val="bg1"/>
                </a:solidFill>
                <a:latin typeface="Arial"/>
                <a:cs typeface="Arial"/>
              </a:rPr>
              <a:t>Previo</a:t>
            </a:r>
            <a:endParaRPr sz="1000" dirty="0">
              <a:solidFill>
                <a:schemeClr val="bg1"/>
              </a:solidFill>
              <a:latin typeface="Arial"/>
              <a:cs typeface="Arial"/>
            </a:endParaRPr>
          </a:p>
        </p:txBody>
      </p:sp>
      <p:sp>
        <p:nvSpPr>
          <p:cNvPr id="34" name="object 58"/>
          <p:cNvSpPr txBox="1"/>
          <p:nvPr/>
        </p:nvSpPr>
        <p:spPr>
          <a:xfrm>
            <a:off x="9065642" y="228600"/>
            <a:ext cx="611758" cy="135935"/>
          </a:xfrm>
          <a:prstGeom prst="rect">
            <a:avLst/>
          </a:prstGeom>
        </p:spPr>
        <p:txBody>
          <a:bodyPr vert="horz" wrap="square" lIns="0" tIns="12700" rIns="0" bIns="0" rtlCol="0">
            <a:spAutoFit/>
          </a:bodyPr>
          <a:lstStyle/>
          <a:p>
            <a:pPr marL="12700">
              <a:lnSpc>
                <a:spcPct val="100000"/>
              </a:lnSpc>
              <a:spcBef>
                <a:spcPts val="100"/>
              </a:spcBef>
            </a:pPr>
            <a:r>
              <a:rPr lang="es-MX" sz="800" dirty="0" smtClean="0">
                <a:solidFill>
                  <a:schemeClr val="bg1"/>
                </a:solidFill>
                <a:latin typeface="Arial"/>
                <a:cs typeface="Arial"/>
              </a:rPr>
              <a:t>Traslados</a:t>
            </a:r>
            <a:endParaRPr sz="800" dirty="0">
              <a:solidFill>
                <a:schemeClr val="bg1"/>
              </a:solidFill>
              <a:latin typeface="Arial"/>
              <a:cs typeface="Arial"/>
            </a:endParaRPr>
          </a:p>
        </p:txBody>
      </p:sp>
      <p:sp>
        <p:nvSpPr>
          <p:cNvPr id="28" name="CuadroTexto 27"/>
          <p:cNvSpPr txBox="1"/>
          <p:nvPr/>
        </p:nvSpPr>
        <p:spPr>
          <a:xfrm rot="18830416">
            <a:off x="1284309" y="3409005"/>
            <a:ext cx="4419600" cy="584775"/>
          </a:xfrm>
          <a:prstGeom prst="rect">
            <a:avLst/>
          </a:prstGeom>
          <a:noFill/>
        </p:spPr>
        <p:txBody>
          <a:bodyPr wrap="square" rtlCol="0">
            <a:spAutoFit/>
          </a:bodyPr>
          <a:lstStyle/>
          <a:p>
            <a:pPr algn="ctr"/>
            <a:r>
              <a:rPr lang="es-MX" sz="3200" dirty="0" smtClean="0">
                <a:solidFill>
                  <a:schemeClr val="bg1">
                    <a:lumMod val="75000"/>
                  </a:schemeClr>
                </a:solidFill>
              </a:rPr>
              <a:t>COLOCAR EVIDENCIA</a:t>
            </a:r>
            <a:endParaRPr lang="es-MX" sz="3200" dirty="0">
              <a:solidFill>
                <a:schemeClr val="bg1">
                  <a:lumMod val="75000"/>
                </a:schemeClr>
              </a:solidFill>
            </a:endParaRPr>
          </a:p>
        </p:txBody>
      </p:sp>
      <p:grpSp>
        <p:nvGrpSpPr>
          <p:cNvPr id="18" name="Grupo 17"/>
          <p:cNvGrpSpPr/>
          <p:nvPr/>
        </p:nvGrpSpPr>
        <p:grpSpPr>
          <a:xfrm>
            <a:off x="8153400" y="515470"/>
            <a:ext cx="1600200" cy="304800"/>
            <a:chOff x="6153150" y="82890"/>
            <a:chExt cx="1600200" cy="304800"/>
          </a:xfrm>
        </p:grpSpPr>
        <p:sp>
          <p:nvSpPr>
            <p:cNvPr id="19" name="Rectángulo redondeado 18"/>
            <p:cNvSpPr/>
            <p:nvPr/>
          </p:nvSpPr>
          <p:spPr>
            <a:xfrm>
              <a:off x="6153150" y="82890"/>
              <a:ext cx="1600200" cy="304800"/>
            </a:xfrm>
            <a:prstGeom prst="roundRect">
              <a:avLst/>
            </a:prstGeom>
            <a:solidFill>
              <a:srgbClr val="CC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sz="1400" dirty="0" smtClean="0"/>
                <a:t>Administrativas</a:t>
              </a:r>
              <a:endParaRPr lang="es-MX" sz="1400" dirty="0"/>
            </a:p>
          </p:txBody>
        </p:sp>
        <p:pic>
          <p:nvPicPr>
            <p:cNvPr id="20" name="Imagen 1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84462" y="90014"/>
              <a:ext cx="202364" cy="269818"/>
            </a:xfrm>
            <a:prstGeom prst="rect">
              <a:avLst/>
            </a:prstGeom>
          </p:spPr>
        </p:pic>
      </p:grpSp>
    </p:spTree>
    <p:extLst>
      <p:ext uri="{BB962C8B-B14F-4D97-AF65-F5344CB8AC3E}">
        <p14:creationId xmlns:p14="http://schemas.microsoft.com/office/powerpoint/2010/main" val="142751662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42036" y="119583"/>
            <a:ext cx="5601970" cy="787400"/>
          </a:xfrm>
          <a:prstGeom prst="rect">
            <a:avLst/>
          </a:prstGeom>
        </p:spPr>
        <p:txBody>
          <a:bodyPr vert="horz" wrap="square" lIns="0" tIns="12065" rIns="0" bIns="0" rtlCol="0">
            <a:spAutoFit/>
          </a:bodyPr>
          <a:lstStyle/>
          <a:p>
            <a:pPr marL="12700" marR="5080">
              <a:lnSpc>
                <a:spcPct val="100000"/>
              </a:lnSpc>
              <a:spcBef>
                <a:spcPts val="95"/>
              </a:spcBef>
            </a:pPr>
            <a:r>
              <a:rPr lang="es-MX" spc="-10" dirty="0"/>
              <a:t>Enfatice la limpieza de alta frecuencia </a:t>
            </a:r>
            <a:r>
              <a:rPr lang="es-MX" spc="-10" dirty="0" smtClean="0"/>
              <a:t>1/2</a:t>
            </a:r>
            <a:endParaRPr spc="-5" dirty="0"/>
          </a:p>
        </p:txBody>
      </p:sp>
      <p:sp>
        <p:nvSpPr>
          <p:cNvPr id="3" name="object 3"/>
          <p:cNvSpPr txBox="1"/>
          <p:nvPr/>
        </p:nvSpPr>
        <p:spPr>
          <a:xfrm>
            <a:off x="8077200" y="1179522"/>
            <a:ext cx="3873499" cy="5147563"/>
          </a:xfrm>
          <a:prstGeom prst="rect">
            <a:avLst/>
          </a:prstGeom>
        </p:spPr>
        <p:txBody>
          <a:bodyPr vert="horz" wrap="square" lIns="0" tIns="12700" rIns="0" bIns="0" rtlCol="0">
            <a:spAutoFit/>
          </a:bodyPr>
          <a:lstStyle/>
          <a:p>
            <a:pPr marL="12700" marR="852805">
              <a:lnSpc>
                <a:spcPct val="100000"/>
              </a:lnSpc>
              <a:spcBef>
                <a:spcPts val="100"/>
              </a:spcBef>
            </a:pPr>
            <a:r>
              <a:rPr lang="es-MX" sz="1800" b="1" spc="-5" dirty="0" smtClean="0">
                <a:solidFill>
                  <a:srgbClr val="FFFFFF"/>
                </a:solidFill>
                <a:latin typeface="Arial"/>
                <a:cs typeface="Arial"/>
              </a:rPr>
              <a:t>Acciones</a:t>
            </a:r>
          </a:p>
          <a:p>
            <a:pPr marL="12700">
              <a:lnSpc>
                <a:spcPct val="100000"/>
              </a:lnSpc>
              <a:spcBef>
                <a:spcPts val="1085"/>
              </a:spcBef>
            </a:pPr>
            <a:r>
              <a:rPr lang="es-MX" sz="1250" spc="-10" dirty="0" smtClean="0">
                <a:solidFill>
                  <a:srgbClr val="FFFFFF"/>
                </a:solidFill>
                <a:latin typeface="Arial"/>
                <a:cs typeface="Arial"/>
              </a:rPr>
              <a:t>El equipo COVID-19 se encargará de promover y supervisar las acciones.</a:t>
            </a:r>
          </a:p>
          <a:p>
            <a:pPr marL="298450" indent="-285750">
              <a:lnSpc>
                <a:spcPct val="100000"/>
              </a:lnSpc>
              <a:spcBef>
                <a:spcPts val="1085"/>
              </a:spcBef>
              <a:buFont typeface="Arial" panose="020B0604020202020204" pitchFamily="34" charset="0"/>
              <a:buChar char="•"/>
            </a:pPr>
            <a:r>
              <a:rPr lang="es-MX" sz="1250" spc="-10" dirty="0" smtClean="0">
                <a:solidFill>
                  <a:srgbClr val="FFFFFF"/>
                </a:solidFill>
                <a:latin typeface="Arial"/>
                <a:cs typeface="Arial"/>
              </a:rPr>
              <a:t>Realizar la limpieza a profundidad para todas las áreas comunes al menos 2 veces al día.</a:t>
            </a:r>
            <a:endParaRPr lang="es-MX" sz="1250" spc="-10" dirty="0">
              <a:solidFill>
                <a:srgbClr val="FFFFFF"/>
              </a:solidFill>
              <a:latin typeface="Arial"/>
              <a:cs typeface="Arial"/>
            </a:endParaRPr>
          </a:p>
          <a:p>
            <a:pPr marL="298450" indent="-285750">
              <a:lnSpc>
                <a:spcPct val="100000"/>
              </a:lnSpc>
              <a:spcBef>
                <a:spcPts val="1085"/>
              </a:spcBef>
              <a:buFont typeface="Arial" panose="020B0604020202020204" pitchFamily="34" charset="0"/>
              <a:buChar char="•"/>
            </a:pPr>
            <a:r>
              <a:rPr lang="es-ES" sz="1250" spc="-10" dirty="0" smtClean="0">
                <a:solidFill>
                  <a:srgbClr val="FFFFFF"/>
                </a:solidFill>
                <a:latin typeface="Arial"/>
                <a:cs typeface="Arial"/>
              </a:rPr>
              <a:t>Garantizar </a:t>
            </a:r>
            <a:r>
              <a:rPr lang="es-ES" sz="1250" spc="-10" dirty="0">
                <a:solidFill>
                  <a:srgbClr val="FFFFFF"/>
                </a:solidFill>
                <a:latin typeface="Arial"/>
                <a:cs typeface="Arial"/>
              </a:rPr>
              <a:t>la oferta permanente de agua potable, jabón, papel higiénico, </a:t>
            </a:r>
            <a:r>
              <a:rPr lang="es-MX" sz="1200" spc="-5" dirty="0">
                <a:solidFill>
                  <a:srgbClr val="FFFFFF"/>
                </a:solidFill>
                <a:latin typeface="Arial"/>
                <a:cs typeface="Arial"/>
              </a:rPr>
              <a:t>alcohol gel al 70</a:t>
            </a:r>
            <a:r>
              <a:rPr lang="es-MX" sz="1200" spc="-5" dirty="0" smtClean="0">
                <a:solidFill>
                  <a:srgbClr val="FFFFFF"/>
                </a:solidFill>
                <a:latin typeface="Arial"/>
                <a:cs typeface="Arial"/>
              </a:rPr>
              <a:t>% </a:t>
            </a:r>
            <a:r>
              <a:rPr lang="es-ES" sz="1250" spc="-10" dirty="0" smtClean="0">
                <a:solidFill>
                  <a:srgbClr val="FFFFFF"/>
                </a:solidFill>
                <a:latin typeface="Arial"/>
                <a:cs typeface="Arial"/>
              </a:rPr>
              <a:t>y </a:t>
            </a:r>
            <a:r>
              <a:rPr lang="es-ES" sz="1250" spc="-10" dirty="0">
                <a:solidFill>
                  <a:srgbClr val="FFFFFF"/>
                </a:solidFill>
                <a:latin typeface="Arial"/>
                <a:cs typeface="Arial"/>
              </a:rPr>
              <a:t>toallas desechables para el secado de manos. </a:t>
            </a:r>
            <a:endParaRPr lang="es-MX" sz="1250" spc="-10" dirty="0">
              <a:solidFill>
                <a:srgbClr val="FFFFFF"/>
              </a:solidFill>
              <a:latin typeface="Arial"/>
              <a:cs typeface="Arial"/>
            </a:endParaRPr>
          </a:p>
          <a:p>
            <a:pPr marL="298450" indent="-285750">
              <a:lnSpc>
                <a:spcPct val="100000"/>
              </a:lnSpc>
              <a:spcBef>
                <a:spcPts val="1085"/>
              </a:spcBef>
              <a:buFont typeface="Arial" panose="020B0604020202020204" pitchFamily="34" charset="0"/>
              <a:buChar char="•"/>
            </a:pPr>
            <a:r>
              <a:rPr lang="es-MX" sz="1250" spc="-10" dirty="0" smtClean="0">
                <a:solidFill>
                  <a:srgbClr val="FFFFFF"/>
                </a:solidFill>
                <a:latin typeface="Arial"/>
                <a:cs typeface="Arial"/>
              </a:rPr>
              <a:t>Utilizar </a:t>
            </a:r>
            <a:r>
              <a:rPr lang="es-MX" sz="1250" spc="-10" dirty="0">
                <a:solidFill>
                  <a:srgbClr val="FFFFFF"/>
                </a:solidFill>
                <a:latin typeface="Arial"/>
                <a:cs typeface="Arial"/>
              </a:rPr>
              <a:t>irradiación germicida ultravioleta para limpiar salas de funciones críticas </a:t>
            </a:r>
            <a:r>
              <a:rPr lang="es-MX" sz="1250" spc="-10" dirty="0" smtClean="0">
                <a:solidFill>
                  <a:srgbClr val="FFFFFF"/>
                </a:solidFill>
                <a:latin typeface="Arial"/>
                <a:cs typeface="Arial"/>
              </a:rPr>
              <a:t>(ejemplo: </a:t>
            </a:r>
            <a:r>
              <a:rPr lang="es-MX" sz="1250" spc="-10" dirty="0">
                <a:solidFill>
                  <a:srgbClr val="FFFFFF"/>
                </a:solidFill>
                <a:latin typeface="Arial"/>
                <a:cs typeface="Arial"/>
              </a:rPr>
              <a:t>centros de operaciones, mesas </a:t>
            </a:r>
            <a:r>
              <a:rPr lang="es-MX" sz="1250" spc="-10" dirty="0" smtClean="0">
                <a:solidFill>
                  <a:srgbClr val="FFFFFF"/>
                </a:solidFill>
                <a:latin typeface="Arial"/>
                <a:cs typeface="Arial"/>
              </a:rPr>
              <a:t>comerciales, </a:t>
            </a:r>
            <a:r>
              <a:rPr lang="es-MX" sz="1250" spc="-10" dirty="0">
                <a:solidFill>
                  <a:srgbClr val="FFFFFF"/>
                </a:solidFill>
                <a:latin typeface="Arial"/>
                <a:cs typeface="Arial"/>
              </a:rPr>
              <a:t>centros de </a:t>
            </a:r>
            <a:r>
              <a:rPr lang="es-MX" sz="1250" spc="-10" dirty="0" smtClean="0">
                <a:solidFill>
                  <a:srgbClr val="FFFFFF"/>
                </a:solidFill>
                <a:latin typeface="Arial"/>
                <a:cs typeface="Arial"/>
              </a:rPr>
              <a:t>operaciones, centros </a:t>
            </a:r>
            <a:r>
              <a:rPr lang="es-MX" sz="1250" spc="-10" dirty="0">
                <a:solidFill>
                  <a:srgbClr val="FFFFFF"/>
                </a:solidFill>
                <a:latin typeface="Arial"/>
                <a:cs typeface="Arial"/>
              </a:rPr>
              <a:t>de llamadas, </a:t>
            </a:r>
            <a:r>
              <a:rPr lang="es-MX" sz="1250" spc="-10" dirty="0" smtClean="0">
                <a:solidFill>
                  <a:srgbClr val="FFFFFF"/>
                </a:solidFill>
                <a:latin typeface="Arial"/>
                <a:cs typeface="Arial"/>
              </a:rPr>
              <a:t>comedor, </a:t>
            </a:r>
            <a:r>
              <a:rPr lang="es-MX" sz="1250" spc="-10" dirty="0">
                <a:solidFill>
                  <a:srgbClr val="FFFFFF"/>
                </a:solidFill>
                <a:latin typeface="Arial"/>
                <a:cs typeface="Arial"/>
              </a:rPr>
              <a:t>etc</a:t>
            </a:r>
            <a:r>
              <a:rPr lang="es-MX" sz="1250" spc="-10" dirty="0" smtClean="0">
                <a:solidFill>
                  <a:srgbClr val="FFFFFF"/>
                </a:solidFill>
                <a:latin typeface="Arial"/>
                <a:cs typeface="Arial"/>
              </a:rPr>
              <a:t>.)</a:t>
            </a:r>
          </a:p>
          <a:p>
            <a:pPr marL="298450" marR="45720" indent="-285750">
              <a:lnSpc>
                <a:spcPct val="100000"/>
              </a:lnSpc>
              <a:spcBef>
                <a:spcPts val="1085"/>
              </a:spcBef>
              <a:buFont typeface="Arial" panose="020B0604020202020204" pitchFamily="34" charset="0"/>
              <a:buChar char="•"/>
            </a:pPr>
            <a:r>
              <a:rPr lang="es-ES" sz="1250" spc="-10" dirty="0" smtClean="0">
                <a:solidFill>
                  <a:srgbClr val="FFFFFF"/>
                </a:solidFill>
                <a:latin typeface="Arial"/>
                <a:cs typeface="Arial"/>
              </a:rPr>
              <a:t>Proporcionar </a:t>
            </a:r>
            <a:r>
              <a:rPr lang="es-ES" sz="1250" spc="-10" dirty="0">
                <a:solidFill>
                  <a:srgbClr val="FFFFFF"/>
                </a:solidFill>
                <a:latin typeface="Arial"/>
                <a:cs typeface="Arial"/>
              </a:rPr>
              <a:t>suministros de limpieza, desinfectante para manos y suministros de saneamiento para todas las cuadrillas y en todas las áreas.</a:t>
            </a:r>
          </a:p>
          <a:p>
            <a:pPr marL="298450" marR="45720" indent="-285750">
              <a:lnSpc>
                <a:spcPct val="100000"/>
              </a:lnSpc>
              <a:spcBef>
                <a:spcPts val="1085"/>
              </a:spcBef>
              <a:buFont typeface="Arial" panose="020B0604020202020204" pitchFamily="34" charset="0"/>
              <a:buChar char="•"/>
            </a:pPr>
            <a:r>
              <a:rPr lang="es-ES" sz="1250" spc="-10" dirty="0" smtClean="0">
                <a:solidFill>
                  <a:srgbClr val="FFFFFF"/>
                </a:solidFill>
                <a:latin typeface="Arial"/>
                <a:cs typeface="Arial"/>
              </a:rPr>
              <a:t>Instalar </a:t>
            </a:r>
            <a:r>
              <a:rPr lang="es-ES" sz="1250" spc="-10" dirty="0">
                <a:solidFill>
                  <a:srgbClr val="FFFFFF"/>
                </a:solidFill>
                <a:latin typeface="Arial"/>
                <a:cs typeface="Arial"/>
              </a:rPr>
              <a:t>dispensadores de </a:t>
            </a:r>
            <a:r>
              <a:rPr lang="es-MX" sz="1400" spc="-5" dirty="0">
                <a:solidFill>
                  <a:srgbClr val="FFFFFF"/>
                </a:solidFill>
                <a:latin typeface="Arial"/>
                <a:cs typeface="Arial"/>
              </a:rPr>
              <a:t>alcohol gel al </a:t>
            </a:r>
            <a:r>
              <a:rPr lang="es-MX" sz="1400" spc="-5" dirty="0" smtClean="0">
                <a:solidFill>
                  <a:srgbClr val="FFFFFF"/>
                </a:solidFill>
                <a:latin typeface="Arial"/>
                <a:cs typeface="Arial"/>
              </a:rPr>
              <a:t>70%</a:t>
            </a:r>
            <a:r>
              <a:rPr lang="es-ES" sz="1250" spc="-10" dirty="0" smtClean="0">
                <a:solidFill>
                  <a:srgbClr val="FFFFFF"/>
                </a:solidFill>
                <a:latin typeface="Arial"/>
                <a:cs typeface="Arial"/>
              </a:rPr>
              <a:t> </a:t>
            </a:r>
            <a:r>
              <a:rPr lang="es-ES" sz="1250" spc="-10" dirty="0">
                <a:solidFill>
                  <a:srgbClr val="FFFFFF"/>
                </a:solidFill>
                <a:latin typeface="Arial"/>
                <a:cs typeface="Arial"/>
              </a:rPr>
              <a:t>en todas las </a:t>
            </a:r>
            <a:r>
              <a:rPr lang="es-ES" sz="1250" spc="-10" dirty="0" smtClean="0">
                <a:solidFill>
                  <a:srgbClr val="FFFFFF"/>
                </a:solidFill>
                <a:latin typeface="Arial"/>
                <a:cs typeface="Arial"/>
              </a:rPr>
              <a:t>instalaciones.</a:t>
            </a:r>
            <a:endParaRPr lang="es-ES" sz="1250" spc="-10" dirty="0">
              <a:solidFill>
                <a:srgbClr val="FFFFFF"/>
              </a:solidFill>
              <a:latin typeface="Arial"/>
              <a:cs typeface="Arial"/>
            </a:endParaRPr>
          </a:p>
          <a:p>
            <a:pPr marL="298450" marR="45720" indent="-285750">
              <a:lnSpc>
                <a:spcPct val="100000"/>
              </a:lnSpc>
              <a:spcBef>
                <a:spcPts val="1085"/>
              </a:spcBef>
              <a:buFont typeface="Arial" panose="020B0604020202020204" pitchFamily="34" charset="0"/>
              <a:buChar char="•"/>
            </a:pPr>
            <a:r>
              <a:rPr lang="es-ES" sz="1250" spc="-10" dirty="0" smtClean="0">
                <a:solidFill>
                  <a:srgbClr val="FFFFFF"/>
                </a:solidFill>
                <a:latin typeface="Arial"/>
                <a:cs typeface="Arial"/>
              </a:rPr>
              <a:t>Proveer </a:t>
            </a:r>
            <a:r>
              <a:rPr lang="es-ES" sz="1250" spc="-10" dirty="0">
                <a:solidFill>
                  <a:srgbClr val="FFFFFF"/>
                </a:solidFill>
                <a:latin typeface="Arial"/>
                <a:cs typeface="Arial"/>
              </a:rPr>
              <a:t>t</a:t>
            </a:r>
            <a:r>
              <a:rPr lang="es-ES" sz="1250" spc="-10" dirty="0" smtClean="0">
                <a:solidFill>
                  <a:srgbClr val="FFFFFF"/>
                </a:solidFill>
                <a:latin typeface="Arial"/>
                <a:cs typeface="Arial"/>
              </a:rPr>
              <a:t>oallitas </a:t>
            </a:r>
            <a:r>
              <a:rPr lang="es-ES" sz="1250" spc="-10" dirty="0">
                <a:solidFill>
                  <a:srgbClr val="FFFFFF"/>
                </a:solidFill>
                <a:latin typeface="Arial"/>
                <a:cs typeface="Arial"/>
              </a:rPr>
              <a:t>desinfectantes disponibles en pasillos y salas de </a:t>
            </a:r>
            <a:r>
              <a:rPr lang="es-ES" sz="1250" spc="-10" dirty="0" smtClean="0">
                <a:solidFill>
                  <a:srgbClr val="FFFFFF"/>
                </a:solidFill>
                <a:latin typeface="Arial"/>
                <a:cs typeface="Arial"/>
              </a:rPr>
              <a:t>reuniones</a:t>
            </a:r>
            <a:r>
              <a:rPr lang="es-MX" sz="1250" spc="-10" dirty="0">
                <a:solidFill>
                  <a:srgbClr val="FFFFFF"/>
                </a:solidFill>
                <a:latin typeface="Arial"/>
                <a:cs typeface="Arial"/>
              </a:rPr>
              <a:t>.</a:t>
            </a:r>
            <a:endParaRPr lang="es-ES" sz="1250" dirty="0">
              <a:latin typeface="Arial"/>
              <a:cs typeface="Arial"/>
            </a:endParaRPr>
          </a:p>
        </p:txBody>
      </p:sp>
      <p:sp>
        <p:nvSpPr>
          <p:cNvPr id="10" name="object 10"/>
          <p:cNvSpPr/>
          <p:nvPr/>
        </p:nvSpPr>
        <p:spPr>
          <a:xfrm>
            <a:off x="8173211" y="1182624"/>
            <a:ext cx="3465829" cy="0"/>
          </a:xfrm>
          <a:custGeom>
            <a:avLst/>
            <a:gdLst/>
            <a:ahLst/>
            <a:cxnLst/>
            <a:rect l="l" t="t" r="r" b="b"/>
            <a:pathLst>
              <a:path w="3465829">
                <a:moveTo>
                  <a:pt x="0" y="0"/>
                </a:moveTo>
                <a:lnTo>
                  <a:pt x="3465576" y="0"/>
                </a:lnTo>
              </a:path>
            </a:pathLst>
          </a:custGeom>
          <a:ln w="6096">
            <a:solidFill>
              <a:srgbClr val="FFFFFF"/>
            </a:solidFill>
          </a:ln>
        </p:spPr>
        <p:txBody>
          <a:bodyPr wrap="square" lIns="0" tIns="0" rIns="0" bIns="0" rtlCol="0"/>
          <a:lstStyle/>
          <a:p>
            <a:endParaRPr/>
          </a:p>
        </p:txBody>
      </p:sp>
      <p:sp>
        <p:nvSpPr>
          <p:cNvPr id="24" name="object 14"/>
          <p:cNvSpPr/>
          <p:nvPr/>
        </p:nvSpPr>
        <p:spPr>
          <a:xfrm>
            <a:off x="8638031" y="842772"/>
            <a:ext cx="0" cy="184785"/>
          </a:xfrm>
          <a:custGeom>
            <a:avLst/>
            <a:gdLst/>
            <a:ahLst/>
            <a:cxnLst/>
            <a:rect l="l" t="t" r="r" b="b"/>
            <a:pathLst>
              <a:path h="184784">
                <a:moveTo>
                  <a:pt x="0" y="0"/>
                </a:moveTo>
                <a:lnTo>
                  <a:pt x="0" y="184657"/>
                </a:lnTo>
              </a:path>
            </a:pathLst>
          </a:custGeom>
          <a:ln w="6096">
            <a:solidFill>
              <a:srgbClr val="FFFFFF"/>
            </a:solidFill>
          </a:ln>
        </p:spPr>
        <p:txBody>
          <a:bodyPr wrap="square" lIns="0" tIns="0" rIns="0" bIns="0" rtlCol="0"/>
          <a:lstStyle/>
          <a:p>
            <a:endParaRPr/>
          </a:p>
        </p:txBody>
      </p:sp>
      <p:sp>
        <p:nvSpPr>
          <p:cNvPr id="25" name="object 15"/>
          <p:cNvSpPr txBox="1"/>
          <p:nvPr/>
        </p:nvSpPr>
        <p:spPr>
          <a:xfrm>
            <a:off x="8162924" y="533400"/>
            <a:ext cx="3311017" cy="492443"/>
          </a:xfrm>
          <a:prstGeom prst="rect">
            <a:avLst/>
          </a:prstGeom>
        </p:spPr>
        <p:txBody>
          <a:bodyPr vert="horz" wrap="square" lIns="0" tIns="12700" rIns="0" bIns="0" rtlCol="0">
            <a:spAutoFit/>
          </a:bodyPr>
          <a:lstStyle/>
          <a:p>
            <a:pPr>
              <a:lnSpc>
                <a:spcPct val="100000"/>
              </a:lnSpc>
              <a:spcBef>
                <a:spcPts val="100"/>
              </a:spcBef>
              <a:tabLst>
                <a:tab pos="836294" algn="l"/>
                <a:tab pos="1703070" algn="l"/>
              </a:tabLst>
            </a:pPr>
            <a:r>
              <a:rPr lang="es-MX" sz="1200" b="1" dirty="0" smtClean="0">
                <a:solidFill>
                  <a:srgbClr val="FFFFFF"/>
                </a:solidFill>
                <a:latin typeface="Arial"/>
                <a:cs typeface="Arial"/>
              </a:rPr>
              <a:t>Limpieza y</a:t>
            </a:r>
            <a:endParaRPr sz="1200" dirty="0">
              <a:latin typeface="Arial"/>
              <a:cs typeface="Arial"/>
            </a:endParaRPr>
          </a:p>
          <a:p>
            <a:pPr marL="19685">
              <a:lnSpc>
                <a:spcPct val="100000"/>
              </a:lnSpc>
              <a:spcBef>
                <a:spcPts val="1110"/>
              </a:spcBef>
              <a:tabLst>
                <a:tab pos="618490" algn="l"/>
              </a:tabLst>
            </a:pPr>
            <a:r>
              <a:rPr sz="1000" dirty="0" smtClean="0">
                <a:solidFill>
                  <a:srgbClr val="FFFFFF"/>
                </a:solidFill>
                <a:latin typeface="Arial"/>
                <a:cs typeface="Arial"/>
              </a:rPr>
              <a:t>Of</a:t>
            </a:r>
            <a:r>
              <a:rPr lang="es-MX" sz="1000" dirty="0" err="1" smtClean="0">
                <a:solidFill>
                  <a:srgbClr val="FFFFFF"/>
                </a:solidFill>
                <a:latin typeface="Arial"/>
                <a:cs typeface="Arial"/>
              </a:rPr>
              <a:t>icina</a:t>
            </a:r>
            <a:r>
              <a:rPr lang="es-MX" sz="1000" dirty="0" smtClean="0">
                <a:solidFill>
                  <a:srgbClr val="FFFFFF"/>
                </a:solidFill>
                <a:latin typeface="Arial"/>
                <a:cs typeface="Arial"/>
              </a:rPr>
              <a:t>    Obra: Cielo abierto - </a:t>
            </a:r>
            <a:r>
              <a:rPr lang="es-MX" sz="1000" spc="-5" dirty="0" smtClean="0">
                <a:solidFill>
                  <a:srgbClr val="FFFFFF"/>
                </a:solidFill>
                <a:latin typeface="Arial"/>
                <a:cs typeface="Arial"/>
              </a:rPr>
              <a:t>Edificación </a:t>
            </a:r>
            <a:endParaRPr sz="1000" dirty="0">
              <a:latin typeface="Arial"/>
              <a:cs typeface="Arial"/>
            </a:endParaRPr>
          </a:p>
        </p:txBody>
      </p:sp>
      <p:sp>
        <p:nvSpPr>
          <p:cNvPr id="26" name="object 57"/>
          <p:cNvSpPr/>
          <p:nvPr/>
        </p:nvSpPr>
        <p:spPr>
          <a:xfrm>
            <a:off x="9659111" y="179831"/>
            <a:ext cx="777240" cy="231775"/>
          </a:xfrm>
          <a:custGeom>
            <a:avLst/>
            <a:gdLst/>
            <a:ahLst/>
            <a:cxnLst/>
            <a:rect l="l" t="t" r="r" b="b"/>
            <a:pathLst>
              <a:path w="777240" h="231775">
                <a:moveTo>
                  <a:pt x="0" y="0"/>
                </a:moveTo>
                <a:lnTo>
                  <a:pt x="714629" y="0"/>
                </a:lnTo>
                <a:lnTo>
                  <a:pt x="777240" y="115823"/>
                </a:lnTo>
                <a:lnTo>
                  <a:pt x="714629" y="231647"/>
                </a:lnTo>
                <a:lnTo>
                  <a:pt x="0" y="231647"/>
                </a:lnTo>
                <a:lnTo>
                  <a:pt x="62611" y="115823"/>
                </a:lnTo>
                <a:lnTo>
                  <a:pt x="0" y="0"/>
                </a:lnTo>
                <a:close/>
              </a:path>
            </a:pathLst>
          </a:custGeom>
          <a:solidFill>
            <a:schemeClr val="bg1"/>
          </a:solidFill>
          <a:ln w="6096">
            <a:solidFill>
              <a:srgbClr val="FFFFFF"/>
            </a:solidFill>
          </a:ln>
        </p:spPr>
        <p:txBody>
          <a:bodyPr wrap="square" lIns="0" tIns="0" rIns="0" bIns="0" rtlCol="0"/>
          <a:lstStyle/>
          <a:p>
            <a:endParaRPr/>
          </a:p>
        </p:txBody>
      </p:sp>
      <p:sp>
        <p:nvSpPr>
          <p:cNvPr id="27" name="object 58"/>
          <p:cNvSpPr txBox="1"/>
          <p:nvPr/>
        </p:nvSpPr>
        <p:spPr>
          <a:xfrm>
            <a:off x="9755505" y="219583"/>
            <a:ext cx="611758" cy="135935"/>
          </a:xfrm>
          <a:prstGeom prst="rect">
            <a:avLst/>
          </a:prstGeom>
        </p:spPr>
        <p:txBody>
          <a:bodyPr vert="horz" wrap="square" lIns="0" tIns="12700" rIns="0" bIns="0" rtlCol="0">
            <a:spAutoFit/>
          </a:bodyPr>
          <a:lstStyle/>
          <a:p>
            <a:pPr marL="12700">
              <a:lnSpc>
                <a:spcPct val="100000"/>
              </a:lnSpc>
              <a:spcBef>
                <a:spcPts val="100"/>
              </a:spcBef>
            </a:pPr>
            <a:r>
              <a:rPr lang="es-MX" sz="800" dirty="0" smtClean="0">
                <a:latin typeface="Arial"/>
                <a:cs typeface="Arial"/>
              </a:rPr>
              <a:t>En el trabajo</a:t>
            </a:r>
            <a:endParaRPr sz="800" dirty="0">
              <a:latin typeface="Arial"/>
              <a:cs typeface="Arial"/>
            </a:endParaRPr>
          </a:p>
        </p:txBody>
      </p:sp>
      <p:sp>
        <p:nvSpPr>
          <p:cNvPr id="28" name="object 59"/>
          <p:cNvSpPr/>
          <p:nvPr/>
        </p:nvSpPr>
        <p:spPr>
          <a:xfrm>
            <a:off x="10395204" y="179831"/>
            <a:ext cx="883919" cy="231775"/>
          </a:xfrm>
          <a:custGeom>
            <a:avLst/>
            <a:gdLst/>
            <a:ahLst/>
            <a:cxnLst/>
            <a:rect l="l" t="t" r="r" b="b"/>
            <a:pathLst>
              <a:path w="883920" h="231775">
                <a:moveTo>
                  <a:pt x="0" y="0"/>
                </a:moveTo>
                <a:lnTo>
                  <a:pt x="821309" y="0"/>
                </a:lnTo>
                <a:lnTo>
                  <a:pt x="883919" y="115823"/>
                </a:lnTo>
                <a:lnTo>
                  <a:pt x="821309" y="231647"/>
                </a:lnTo>
                <a:lnTo>
                  <a:pt x="0" y="231647"/>
                </a:lnTo>
                <a:lnTo>
                  <a:pt x="62611" y="115823"/>
                </a:lnTo>
                <a:lnTo>
                  <a:pt x="0" y="0"/>
                </a:lnTo>
                <a:close/>
              </a:path>
            </a:pathLst>
          </a:custGeom>
          <a:ln w="6095">
            <a:solidFill>
              <a:srgbClr val="FFFFFF"/>
            </a:solidFill>
          </a:ln>
        </p:spPr>
        <p:txBody>
          <a:bodyPr wrap="square" lIns="0" tIns="0" rIns="0" bIns="0" rtlCol="0"/>
          <a:lstStyle/>
          <a:p>
            <a:endParaRPr/>
          </a:p>
        </p:txBody>
      </p:sp>
      <p:sp>
        <p:nvSpPr>
          <p:cNvPr id="29" name="object 60"/>
          <p:cNvSpPr txBox="1"/>
          <p:nvPr/>
        </p:nvSpPr>
        <p:spPr>
          <a:xfrm>
            <a:off x="10476992" y="219583"/>
            <a:ext cx="830072" cy="135935"/>
          </a:xfrm>
          <a:prstGeom prst="rect">
            <a:avLst/>
          </a:prstGeom>
        </p:spPr>
        <p:txBody>
          <a:bodyPr vert="horz" wrap="square" lIns="0" tIns="12700" rIns="0" bIns="0" rtlCol="0">
            <a:spAutoFit/>
          </a:bodyPr>
          <a:lstStyle/>
          <a:p>
            <a:pPr marL="12700">
              <a:lnSpc>
                <a:spcPct val="100000"/>
              </a:lnSpc>
              <a:spcBef>
                <a:spcPts val="100"/>
              </a:spcBef>
            </a:pPr>
            <a:r>
              <a:rPr lang="es-MX" sz="800" dirty="0" smtClean="0">
                <a:solidFill>
                  <a:srgbClr val="FFFFFF"/>
                </a:solidFill>
                <a:latin typeface="Arial"/>
                <a:cs typeface="Arial"/>
              </a:rPr>
              <a:t>Áreas comunes</a:t>
            </a:r>
            <a:endParaRPr sz="800" dirty="0">
              <a:latin typeface="Arial"/>
              <a:cs typeface="Arial"/>
            </a:endParaRPr>
          </a:p>
        </p:txBody>
      </p:sp>
      <p:sp>
        <p:nvSpPr>
          <p:cNvPr id="32" name="object 63"/>
          <p:cNvSpPr/>
          <p:nvPr/>
        </p:nvSpPr>
        <p:spPr>
          <a:xfrm>
            <a:off x="8185404" y="179831"/>
            <a:ext cx="779145" cy="231775"/>
          </a:xfrm>
          <a:custGeom>
            <a:avLst/>
            <a:gdLst/>
            <a:ahLst/>
            <a:cxnLst/>
            <a:rect l="l" t="t" r="r" b="b"/>
            <a:pathLst>
              <a:path w="779145" h="231775">
                <a:moveTo>
                  <a:pt x="713105" y="0"/>
                </a:moveTo>
                <a:lnTo>
                  <a:pt x="0" y="0"/>
                </a:lnTo>
                <a:lnTo>
                  <a:pt x="0" y="231647"/>
                </a:lnTo>
                <a:lnTo>
                  <a:pt x="713105" y="231647"/>
                </a:lnTo>
                <a:lnTo>
                  <a:pt x="778764" y="115823"/>
                </a:lnTo>
                <a:lnTo>
                  <a:pt x="713105" y="0"/>
                </a:lnTo>
                <a:close/>
              </a:path>
            </a:pathLst>
          </a:custGeom>
          <a:noFill/>
        </p:spPr>
        <p:txBody>
          <a:bodyPr wrap="square" lIns="0" tIns="0" rIns="0" bIns="0" rtlCol="0"/>
          <a:lstStyle/>
          <a:p>
            <a:endParaRPr/>
          </a:p>
        </p:txBody>
      </p:sp>
      <p:sp>
        <p:nvSpPr>
          <p:cNvPr id="33" name="object 64"/>
          <p:cNvSpPr/>
          <p:nvPr/>
        </p:nvSpPr>
        <p:spPr>
          <a:xfrm>
            <a:off x="8185404" y="179831"/>
            <a:ext cx="779145" cy="231775"/>
          </a:xfrm>
          <a:custGeom>
            <a:avLst/>
            <a:gdLst/>
            <a:ahLst/>
            <a:cxnLst/>
            <a:rect l="l" t="t" r="r" b="b"/>
            <a:pathLst>
              <a:path w="779145" h="231775">
                <a:moveTo>
                  <a:pt x="0" y="0"/>
                </a:moveTo>
                <a:lnTo>
                  <a:pt x="713105" y="0"/>
                </a:lnTo>
                <a:lnTo>
                  <a:pt x="778764" y="115823"/>
                </a:lnTo>
                <a:lnTo>
                  <a:pt x="713105" y="231647"/>
                </a:lnTo>
                <a:lnTo>
                  <a:pt x="0" y="231647"/>
                </a:lnTo>
                <a:lnTo>
                  <a:pt x="0" y="0"/>
                </a:lnTo>
                <a:close/>
              </a:path>
            </a:pathLst>
          </a:custGeom>
          <a:ln w="6096">
            <a:solidFill>
              <a:srgbClr val="FFFFFF"/>
            </a:solidFill>
          </a:ln>
        </p:spPr>
        <p:txBody>
          <a:bodyPr wrap="square" lIns="0" tIns="0" rIns="0" bIns="0" rtlCol="0"/>
          <a:lstStyle/>
          <a:p>
            <a:endParaRPr/>
          </a:p>
        </p:txBody>
      </p:sp>
      <p:sp>
        <p:nvSpPr>
          <p:cNvPr id="34" name="object 65"/>
          <p:cNvSpPr/>
          <p:nvPr/>
        </p:nvSpPr>
        <p:spPr>
          <a:xfrm>
            <a:off x="8921495" y="179831"/>
            <a:ext cx="779145" cy="231775"/>
          </a:xfrm>
          <a:custGeom>
            <a:avLst/>
            <a:gdLst/>
            <a:ahLst/>
            <a:cxnLst/>
            <a:rect l="l" t="t" r="r" b="b"/>
            <a:pathLst>
              <a:path w="779145" h="231775">
                <a:moveTo>
                  <a:pt x="0" y="0"/>
                </a:moveTo>
                <a:lnTo>
                  <a:pt x="716153" y="0"/>
                </a:lnTo>
                <a:lnTo>
                  <a:pt x="778764" y="115823"/>
                </a:lnTo>
                <a:lnTo>
                  <a:pt x="716153" y="231647"/>
                </a:lnTo>
                <a:lnTo>
                  <a:pt x="0" y="231647"/>
                </a:lnTo>
                <a:lnTo>
                  <a:pt x="62611" y="115823"/>
                </a:lnTo>
                <a:lnTo>
                  <a:pt x="0" y="0"/>
                </a:lnTo>
                <a:close/>
              </a:path>
            </a:pathLst>
          </a:custGeom>
          <a:noFill/>
          <a:ln w="6096">
            <a:solidFill>
              <a:srgbClr val="FFFFFF"/>
            </a:solidFill>
          </a:ln>
        </p:spPr>
        <p:txBody>
          <a:bodyPr wrap="square" lIns="0" tIns="0" rIns="0" bIns="0" rtlCol="0"/>
          <a:lstStyle/>
          <a:p>
            <a:endParaRPr/>
          </a:p>
        </p:txBody>
      </p:sp>
      <p:sp>
        <p:nvSpPr>
          <p:cNvPr id="35" name="object 67"/>
          <p:cNvSpPr txBox="1"/>
          <p:nvPr/>
        </p:nvSpPr>
        <p:spPr>
          <a:xfrm>
            <a:off x="8229600" y="219583"/>
            <a:ext cx="662939" cy="135935"/>
          </a:xfrm>
          <a:prstGeom prst="rect">
            <a:avLst/>
          </a:prstGeom>
        </p:spPr>
        <p:txBody>
          <a:bodyPr vert="horz" wrap="square" lIns="0" tIns="12700" rIns="0" bIns="0" rtlCol="0">
            <a:spAutoFit/>
          </a:bodyPr>
          <a:lstStyle/>
          <a:p>
            <a:pPr>
              <a:lnSpc>
                <a:spcPct val="100000"/>
              </a:lnSpc>
              <a:spcBef>
                <a:spcPts val="100"/>
              </a:spcBef>
              <a:tabLst>
                <a:tab pos="836294" algn="l"/>
              </a:tabLst>
            </a:pPr>
            <a:r>
              <a:rPr lang="es-MX" sz="800" b="1" spc="-5" dirty="0" smtClean="0">
                <a:solidFill>
                  <a:schemeClr val="bg1"/>
                </a:solidFill>
                <a:latin typeface="Arial"/>
                <a:cs typeface="Arial"/>
              </a:rPr>
              <a:t>Previo</a:t>
            </a:r>
            <a:endParaRPr sz="1000" dirty="0">
              <a:solidFill>
                <a:schemeClr val="bg1"/>
              </a:solidFill>
              <a:latin typeface="Arial"/>
              <a:cs typeface="Arial"/>
            </a:endParaRPr>
          </a:p>
        </p:txBody>
      </p:sp>
      <p:sp>
        <p:nvSpPr>
          <p:cNvPr id="36" name="object 58"/>
          <p:cNvSpPr txBox="1"/>
          <p:nvPr/>
        </p:nvSpPr>
        <p:spPr>
          <a:xfrm>
            <a:off x="9065642" y="228600"/>
            <a:ext cx="611758" cy="135935"/>
          </a:xfrm>
          <a:prstGeom prst="rect">
            <a:avLst/>
          </a:prstGeom>
        </p:spPr>
        <p:txBody>
          <a:bodyPr vert="horz" wrap="square" lIns="0" tIns="12700" rIns="0" bIns="0" rtlCol="0">
            <a:spAutoFit/>
          </a:bodyPr>
          <a:lstStyle/>
          <a:p>
            <a:pPr marL="12700">
              <a:lnSpc>
                <a:spcPct val="100000"/>
              </a:lnSpc>
              <a:spcBef>
                <a:spcPts val="100"/>
              </a:spcBef>
            </a:pPr>
            <a:r>
              <a:rPr lang="es-MX" sz="800" dirty="0" smtClean="0">
                <a:solidFill>
                  <a:schemeClr val="bg1"/>
                </a:solidFill>
                <a:latin typeface="Arial"/>
                <a:cs typeface="Arial"/>
              </a:rPr>
              <a:t>Traslados</a:t>
            </a:r>
            <a:endParaRPr sz="800" dirty="0">
              <a:solidFill>
                <a:schemeClr val="bg1"/>
              </a:solidFill>
              <a:latin typeface="Arial"/>
              <a:cs typeface="Arial"/>
            </a:endParaRPr>
          </a:p>
        </p:txBody>
      </p:sp>
      <p:sp>
        <p:nvSpPr>
          <p:cNvPr id="18" name="CuadroTexto 17"/>
          <p:cNvSpPr txBox="1"/>
          <p:nvPr/>
        </p:nvSpPr>
        <p:spPr>
          <a:xfrm rot="18830416">
            <a:off x="1284309" y="3409005"/>
            <a:ext cx="4419600" cy="584775"/>
          </a:xfrm>
          <a:prstGeom prst="rect">
            <a:avLst/>
          </a:prstGeom>
          <a:noFill/>
        </p:spPr>
        <p:txBody>
          <a:bodyPr wrap="square" rtlCol="0">
            <a:spAutoFit/>
          </a:bodyPr>
          <a:lstStyle/>
          <a:p>
            <a:pPr algn="ctr"/>
            <a:r>
              <a:rPr lang="es-MX" sz="3200" dirty="0" smtClean="0">
                <a:solidFill>
                  <a:schemeClr val="bg1">
                    <a:lumMod val="75000"/>
                  </a:schemeClr>
                </a:solidFill>
              </a:rPr>
              <a:t>COLOCAR EVIDENCIA</a:t>
            </a:r>
            <a:endParaRPr lang="es-MX" sz="3200" dirty="0">
              <a:solidFill>
                <a:schemeClr val="bg1">
                  <a:lumMod val="75000"/>
                </a:schemeClr>
              </a:solidFill>
            </a:endParaRPr>
          </a:p>
        </p:txBody>
      </p:sp>
      <p:grpSp>
        <p:nvGrpSpPr>
          <p:cNvPr id="17" name="Grupo 16"/>
          <p:cNvGrpSpPr/>
          <p:nvPr/>
        </p:nvGrpSpPr>
        <p:grpSpPr>
          <a:xfrm>
            <a:off x="8153400" y="515470"/>
            <a:ext cx="1600200" cy="304800"/>
            <a:chOff x="6153150" y="82890"/>
            <a:chExt cx="1600200" cy="304800"/>
          </a:xfrm>
        </p:grpSpPr>
        <p:sp>
          <p:nvSpPr>
            <p:cNvPr id="19" name="Rectángulo redondeado 18"/>
            <p:cNvSpPr/>
            <p:nvPr/>
          </p:nvSpPr>
          <p:spPr>
            <a:xfrm>
              <a:off x="6153150" y="82890"/>
              <a:ext cx="1600200" cy="304800"/>
            </a:xfrm>
            <a:prstGeom prst="roundRect">
              <a:avLst/>
            </a:prstGeom>
            <a:solidFill>
              <a:srgbClr val="CC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sz="1100" dirty="0" smtClean="0"/>
                <a:t>Sanitización y</a:t>
              </a:r>
              <a:br>
                <a:rPr lang="es-MX" sz="1100" dirty="0" smtClean="0"/>
              </a:br>
              <a:r>
                <a:rPr lang="es-MX" sz="1100" dirty="0" smtClean="0"/>
                <a:t>desinfección</a:t>
              </a:r>
              <a:endParaRPr lang="es-MX" sz="1100" dirty="0"/>
            </a:p>
          </p:txBody>
        </p:sp>
        <p:pic>
          <p:nvPicPr>
            <p:cNvPr id="20" name="Imagen 1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84462" y="90014"/>
              <a:ext cx="202364" cy="269818"/>
            </a:xfrm>
            <a:prstGeom prst="rect">
              <a:avLst/>
            </a:prstGeom>
          </p:spPr>
        </p:pic>
      </p:grpSp>
      <p:sp>
        <p:nvSpPr>
          <p:cNvPr id="21" name="Rectángulo 20"/>
          <p:cNvSpPr/>
          <p:nvPr/>
        </p:nvSpPr>
        <p:spPr>
          <a:xfrm>
            <a:off x="1125070" y="5842337"/>
            <a:ext cx="6705600" cy="1015663"/>
          </a:xfrm>
          <a:prstGeom prst="rect">
            <a:avLst/>
          </a:prstGeom>
        </p:spPr>
        <p:txBody>
          <a:bodyPr wrap="square">
            <a:spAutoFit/>
          </a:bodyPr>
          <a:lstStyle/>
          <a:p>
            <a:pPr algn="r"/>
            <a:r>
              <a:rPr lang="es-MX" sz="1200" b="1" i="1" spc="-5" dirty="0" smtClean="0">
                <a:solidFill>
                  <a:srgbClr val="0070C0"/>
                </a:solidFill>
                <a:latin typeface="Arial"/>
                <a:cs typeface="Arial"/>
              </a:rPr>
              <a:t>Para la desinfección </a:t>
            </a:r>
            <a:r>
              <a:rPr lang="es-MX" sz="1200" b="1" i="1" spc="-5" dirty="0" smtClean="0">
                <a:solidFill>
                  <a:srgbClr val="0070C0"/>
                </a:solidFill>
                <a:latin typeface="Arial"/>
                <a:cs typeface="Arial"/>
              </a:rPr>
              <a:t>usamos </a:t>
            </a:r>
            <a:r>
              <a:rPr lang="es-MX" sz="1200" b="1" i="1" spc="-5" dirty="0" smtClean="0">
                <a:solidFill>
                  <a:srgbClr val="0070C0"/>
                </a:solidFill>
                <a:latin typeface="Arial"/>
                <a:cs typeface="Arial"/>
              </a:rPr>
              <a:t>hipoclorito de sodio al 0.5% (</a:t>
            </a:r>
            <a:r>
              <a:rPr lang="es-MX" sz="1200" b="1" i="1" spc="-5" dirty="0" smtClean="0">
                <a:solidFill>
                  <a:srgbClr val="0070C0"/>
                </a:solidFill>
                <a:latin typeface="Arial"/>
                <a:cs typeface="Arial"/>
              </a:rPr>
              <a:t>diluyendo </a:t>
            </a:r>
            <a:r>
              <a:rPr lang="es-MX" sz="1200" b="1" i="1" spc="-5" dirty="0" smtClean="0">
                <a:solidFill>
                  <a:srgbClr val="0070C0"/>
                </a:solidFill>
                <a:latin typeface="Arial"/>
                <a:cs typeface="Arial"/>
              </a:rPr>
              <a:t>100 ml de solución comercial en 900 ml de agua).</a:t>
            </a:r>
          </a:p>
          <a:p>
            <a:pPr algn="r"/>
            <a:endParaRPr lang="es-MX" sz="1200" b="1" i="1" spc="-5" dirty="0" smtClean="0">
              <a:solidFill>
                <a:srgbClr val="0070C0"/>
              </a:solidFill>
              <a:latin typeface="Arial"/>
              <a:cs typeface="Arial"/>
            </a:endParaRPr>
          </a:p>
          <a:p>
            <a:pPr algn="r"/>
            <a:r>
              <a:rPr lang="es-MX" sz="1200" b="1" i="1" spc="-5" dirty="0" smtClean="0">
                <a:solidFill>
                  <a:srgbClr val="0070C0"/>
                </a:solidFill>
                <a:latin typeface="Arial"/>
                <a:cs typeface="Arial"/>
              </a:rPr>
              <a:t>No </a:t>
            </a:r>
            <a:r>
              <a:rPr lang="es-MX" sz="1200" b="1" i="1" spc="-5" dirty="0" smtClean="0">
                <a:solidFill>
                  <a:srgbClr val="0070C0"/>
                </a:solidFill>
                <a:latin typeface="Arial"/>
                <a:cs typeface="Arial"/>
              </a:rPr>
              <a:t>mezclamos </a:t>
            </a:r>
            <a:r>
              <a:rPr lang="es-MX" sz="1200" b="1" i="1" spc="-5" dirty="0" smtClean="0">
                <a:solidFill>
                  <a:srgbClr val="0070C0"/>
                </a:solidFill>
                <a:latin typeface="Arial"/>
                <a:cs typeface="Arial"/>
              </a:rPr>
              <a:t>jabón con hipoclorito de sodio. Primero </a:t>
            </a:r>
            <a:r>
              <a:rPr lang="es-MX" sz="1200" b="1" i="1" spc="-5" dirty="0" smtClean="0">
                <a:solidFill>
                  <a:srgbClr val="0070C0"/>
                </a:solidFill>
                <a:latin typeface="Arial"/>
                <a:cs typeface="Arial"/>
              </a:rPr>
              <a:t>limpiamos </a:t>
            </a:r>
            <a:r>
              <a:rPr lang="es-MX" sz="1200" b="1" i="1" spc="-5" dirty="0" smtClean="0">
                <a:solidFill>
                  <a:srgbClr val="0070C0"/>
                </a:solidFill>
                <a:latin typeface="Arial"/>
                <a:cs typeface="Arial"/>
              </a:rPr>
              <a:t>con agua y jabón, </a:t>
            </a:r>
            <a:r>
              <a:rPr lang="es-MX" sz="1200" b="1" i="1" spc="-5" dirty="0" smtClean="0">
                <a:solidFill>
                  <a:srgbClr val="0070C0"/>
                </a:solidFill>
                <a:latin typeface="Arial"/>
                <a:cs typeface="Arial"/>
              </a:rPr>
              <a:t>limpiamos </a:t>
            </a:r>
            <a:r>
              <a:rPr lang="es-MX" sz="1200" b="1" i="1" spc="-5" dirty="0" smtClean="0">
                <a:solidFill>
                  <a:srgbClr val="0070C0"/>
                </a:solidFill>
                <a:latin typeface="Arial"/>
                <a:cs typeface="Arial"/>
              </a:rPr>
              <a:t>con agua y por ultimo </a:t>
            </a:r>
            <a:r>
              <a:rPr lang="es-MX" sz="1200" b="1" i="1" spc="-5" dirty="0" smtClean="0">
                <a:solidFill>
                  <a:srgbClr val="0070C0"/>
                </a:solidFill>
                <a:latin typeface="Arial"/>
                <a:cs typeface="Arial"/>
              </a:rPr>
              <a:t>desinfectamos </a:t>
            </a:r>
            <a:r>
              <a:rPr lang="es-MX" sz="1200" b="1" i="1" spc="-5" dirty="0" smtClean="0">
                <a:solidFill>
                  <a:srgbClr val="0070C0"/>
                </a:solidFill>
                <a:latin typeface="Arial"/>
                <a:cs typeface="Arial"/>
              </a:rPr>
              <a:t>con hipoclorito de sodio al 0.5%.</a:t>
            </a:r>
            <a:endParaRPr lang="es-MX" sz="1200" b="1" i="1" dirty="0">
              <a:solidFill>
                <a:srgbClr val="0070C0"/>
              </a:solidFill>
            </a:endParaRPr>
          </a:p>
        </p:txBody>
      </p:sp>
    </p:spTree>
    <p:extLst>
      <p:ext uri="{BB962C8B-B14F-4D97-AF65-F5344CB8AC3E}">
        <p14:creationId xmlns:p14="http://schemas.microsoft.com/office/powerpoint/2010/main" val="135085754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42036" y="119583"/>
            <a:ext cx="5601970" cy="787400"/>
          </a:xfrm>
          <a:prstGeom prst="rect">
            <a:avLst/>
          </a:prstGeom>
        </p:spPr>
        <p:txBody>
          <a:bodyPr vert="horz" wrap="square" lIns="0" tIns="12065" rIns="0" bIns="0" rtlCol="0">
            <a:spAutoFit/>
          </a:bodyPr>
          <a:lstStyle/>
          <a:p>
            <a:pPr marL="12700" marR="5080">
              <a:lnSpc>
                <a:spcPct val="100000"/>
              </a:lnSpc>
              <a:spcBef>
                <a:spcPts val="95"/>
              </a:spcBef>
            </a:pPr>
            <a:r>
              <a:rPr lang="es-MX" spc="-10" dirty="0"/>
              <a:t>Enfatice la limpieza de alta frecuencia </a:t>
            </a:r>
            <a:r>
              <a:rPr lang="es-MX" spc="-10" dirty="0" smtClean="0"/>
              <a:t>2/2</a:t>
            </a:r>
            <a:endParaRPr spc="-5" dirty="0"/>
          </a:p>
        </p:txBody>
      </p:sp>
      <p:sp>
        <p:nvSpPr>
          <p:cNvPr id="3" name="object 3"/>
          <p:cNvSpPr txBox="1"/>
          <p:nvPr/>
        </p:nvSpPr>
        <p:spPr>
          <a:xfrm>
            <a:off x="8144763" y="1646808"/>
            <a:ext cx="3805936" cy="4855175"/>
          </a:xfrm>
          <a:prstGeom prst="rect">
            <a:avLst/>
          </a:prstGeom>
        </p:spPr>
        <p:txBody>
          <a:bodyPr vert="horz" wrap="square" lIns="0" tIns="12700" rIns="0" bIns="0" rtlCol="0">
            <a:spAutoFit/>
          </a:bodyPr>
          <a:lstStyle/>
          <a:p>
            <a:pPr marL="12700" marR="852805">
              <a:lnSpc>
                <a:spcPct val="100000"/>
              </a:lnSpc>
              <a:spcBef>
                <a:spcPts val="100"/>
              </a:spcBef>
            </a:pPr>
            <a:r>
              <a:rPr lang="es-MX" sz="1800" b="1" spc="-5" dirty="0" smtClean="0">
                <a:solidFill>
                  <a:srgbClr val="FFFFFF"/>
                </a:solidFill>
                <a:latin typeface="Arial"/>
                <a:cs typeface="Arial"/>
              </a:rPr>
              <a:t>Acciones</a:t>
            </a:r>
            <a:endParaRPr lang="es-MX" sz="1300" b="1" spc="-5" dirty="0" smtClean="0">
              <a:solidFill>
                <a:schemeClr val="bg1"/>
              </a:solidFill>
              <a:latin typeface="Arial" panose="020B0604020202020204" pitchFamily="34" charset="0"/>
              <a:cs typeface="Arial" panose="020B0604020202020204" pitchFamily="34" charset="0"/>
            </a:endParaRPr>
          </a:p>
          <a:p>
            <a:pPr marL="12700">
              <a:lnSpc>
                <a:spcPct val="100000"/>
              </a:lnSpc>
              <a:spcBef>
                <a:spcPts val="1085"/>
              </a:spcBef>
            </a:pPr>
            <a:r>
              <a:rPr lang="es-MX" sz="1300" spc="-10" dirty="0" smtClean="0">
                <a:solidFill>
                  <a:srgbClr val="FFFFFF"/>
                </a:solidFill>
                <a:latin typeface="Arial"/>
                <a:cs typeface="Arial"/>
              </a:rPr>
              <a:t>Asimismo el </a:t>
            </a:r>
            <a:r>
              <a:rPr lang="es-MX" sz="1300" spc="-10" dirty="0">
                <a:solidFill>
                  <a:srgbClr val="FFFFFF"/>
                </a:solidFill>
                <a:latin typeface="Arial"/>
                <a:cs typeface="Arial"/>
              </a:rPr>
              <a:t>equipo COVID-19 se encargará de verificar que </a:t>
            </a:r>
            <a:r>
              <a:rPr lang="es-MX" sz="1300" dirty="0">
                <a:solidFill>
                  <a:schemeClr val="bg1"/>
                </a:solidFill>
                <a:latin typeface="Arial" panose="020B0604020202020204" pitchFamily="34" charset="0"/>
                <a:cs typeface="Arial" panose="020B0604020202020204" pitchFamily="34" charset="0"/>
              </a:rPr>
              <a:t>u</a:t>
            </a:r>
            <a:r>
              <a:rPr lang="es-MX" sz="1300" dirty="0" smtClean="0">
                <a:solidFill>
                  <a:schemeClr val="bg1"/>
                </a:solidFill>
                <a:latin typeface="Arial" panose="020B0604020202020204" pitchFamily="34" charset="0"/>
                <a:cs typeface="Arial" panose="020B0604020202020204" pitchFamily="34" charset="0"/>
              </a:rPr>
              <a:t>bique la limpieza profunda en:</a:t>
            </a:r>
          </a:p>
          <a:p>
            <a:pPr marL="298450" indent="-285750">
              <a:spcBef>
                <a:spcPts val="1085"/>
              </a:spcBef>
              <a:buFont typeface="Arial" panose="020B0604020202020204" pitchFamily="34" charset="0"/>
              <a:buChar char="•"/>
            </a:pPr>
            <a:r>
              <a:rPr lang="es-MX" sz="1300" dirty="0" smtClean="0">
                <a:solidFill>
                  <a:schemeClr val="bg1"/>
                </a:solidFill>
                <a:latin typeface="Arial" panose="020B0604020202020204" pitchFamily="34" charset="0"/>
                <a:cs typeface="Arial" panose="020B0604020202020204" pitchFamily="34" charset="0"/>
              </a:rPr>
              <a:t>El </a:t>
            </a:r>
            <a:r>
              <a:rPr lang="es-MX" sz="1300" dirty="0">
                <a:solidFill>
                  <a:schemeClr val="bg1"/>
                </a:solidFill>
                <a:latin typeface="Arial" panose="020B0604020202020204" pitchFamily="34" charset="0"/>
                <a:cs typeface="Arial" panose="020B0604020202020204" pitchFamily="34" charset="0"/>
              </a:rPr>
              <a:t>volante de los </a:t>
            </a:r>
            <a:r>
              <a:rPr lang="es-MX" sz="1300" dirty="0" smtClean="0">
                <a:solidFill>
                  <a:schemeClr val="bg1"/>
                </a:solidFill>
                <a:latin typeface="Arial" panose="020B0604020202020204" pitchFamily="34" charset="0"/>
                <a:cs typeface="Arial" panose="020B0604020202020204" pitchFamily="34" charset="0"/>
              </a:rPr>
              <a:t>vehículos, </a:t>
            </a:r>
            <a:r>
              <a:rPr lang="es-MX" sz="1300" dirty="0">
                <a:solidFill>
                  <a:schemeClr val="bg1"/>
                </a:solidFill>
                <a:latin typeface="Arial" panose="020B0604020202020204" pitchFamily="34" charset="0"/>
                <a:cs typeface="Arial" panose="020B0604020202020204" pitchFamily="34" charset="0"/>
              </a:rPr>
              <a:t>agarre </a:t>
            </a:r>
            <a:r>
              <a:rPr lang="es-MX" sz="1300" dirty="0" smtClean="0">
                <a:solidFill>
                  <a:schemeClr val="bg1"/>
                </a:solidFill>
                <a:latin typeface="Arial" panose="020B0604020202020204" pitchFamily="34" charset="0"/>
                <a:cs typeface="Arial" panose="020B0604020202020204" pitchFamily="34" charset="0"/>
              </a:rPr>
              <a:t>auxiliar de </a:t>
            </a:r>
            <a:r>
              <a:rPr lang="es-MX" sz="1300" dirty="0">
                <a:solidFill>
                  <a:schemeClr val="bg1"/>
                </a:solidFill>
                <a:latin typeface="Arial" panose="020B0604020202020204" pitchFamily="34" charset="0"/>
                <a:cs typeface="Arial" panose="020B0604020202020204" pitchFamily="34" charset="0"/>
              </a:rPr>
              <a:t>la </a:t>
            </a:r>
            <a:r>
              <a:rPr lang="es-MX" sz="1300" dirty="0" smtClean="0">
                <a:solidFill>
                  <a:schemeClr val="bg1"/>
                </a:solidFill>
                <a:latin typeface="Arial" panose="020B0604020202020204" pitchFamily="34" charset="0"/>
                <a:cs typeface="Arial" panose="020B0604020202020204" pitchFamily="34" charset="0"/>
              </a:rPr>
              <a:t>maquinaria, </a:t>
            </a:r>
            <a:r>
              <a:rPr lang="es-MX" sz="1300" dirty="0">
                <a:solidFill>
                  <a:schemeClr val="bg1"/>
                </a:solidFill>
                <a:latin typeface="Arial" panose="020B0604020202020204" pitchFamily="34" charset="0"/>
                <a:cs typeface="Arial" panose="020B0604020202020204" pitchFamily="34" charset="0"/>
              </a:rPr>
              <a:t>asideros, agarraderas, barandillas, manijas, escaleras de mano y </a:t>
            </a:r>
            <a:r>
              <a:rPr lang="es-MX" sz="1300" dirty="0" smtClean="0">
                <a:solidFill>
                  <a:schemeClr val="bg1"/>
                </a:solidFill>
                <a:latin typeface="Arial" panose="020B0604020202020204" pitchFamily="34" charset="0"/>
                <a:cs typeface="Arial" panose="020B0604020202020204" pitchFamily="34" charset="0"/>
              </a:rPr>
              <a:t>otros</a:t>
            </a:r>
            <a:r>
              <a:rPr lang="es-MX" sz="1300" dirty="0">
                <a:solidFill>
                  <a:schemeClr val="bg1"/>
                </a:solidFill>
                <a:latin typeface="Arial" panose="020B0604020202020204" pitchFamily="34" charset="0"/>
                <a:cs typeface="Arial" panose="020B0604020202020204" pitchFamily="34" charset="0"/>
              </a:rPr>
              <a:t>.</a:t>
            </a:r>
            <a:r>
              <a:rPr lang="es-MX" sz="1300" dirty="0" smtClean="0">
                <a:solidFill>
                  <a:schemeClr val="bg1"/>
                </a:solidFill>
                <a:latin typeface="Arial" panose="020B0604020202020204" pitchFamily="34" charset="0"/>
                <a:cs typeface="Arial" panose="020B0604020202020204" pitchFamily="34" charset="0"/>
              </a:rPr>
              <a:t> En </a:t>
            </a:r>
            <a:r>
              <a:rPr lang="es-MX" sz="1300" dirty="0">
                <a:solidFill>
                  <a:schemeClr val="bg1"/>
                </a:solidFill>
                <a:latin typeface="Arial" panose="020B0604020202020204" pitchFamily="34" charset="0"/>
                <a:cs typeface="Arial" panose="020B0604020202020204" pitchFamily="34" charset="0"/>
              </a:rPr>
              <a:t>los vehículos se deberá centrar la desinfección en los asientos, tapicerías</a:t>
            </a:r>
            <a:r>
              <a:rPr lang="es-MX" sz="1300" dirty="0" smtClean="0">
                <a:solidFill>
                  <a:schemeClr val="bg1"/>
                </a:solidFill>
                <a:latin typeface="Arial" panose="020B0604020202020204" pitchFamily="34" charset="0"/>
                <a:cs typeface="Arial" panose="020B0604020202020204" pitchFamily="34" charset="0"/>
              </a:rPr>
              <a:t>, </a:t>
            </a:r>
          </a:p>
          <a:p>
            <a:pPr marL="298450" indent="-285750">
              <a:spcBef>
                <a:spcPts val="1085"/>
              </a:spcBef>
              <a:buFont typeface="Arial" panose="020B0604020202020204" pitchFamily="34" charset="0"/>
              <a:buChar char="•"/>
            </a:pPr>
            <a:r>
              <a:rPr lang="es-MX" sz="1300" dirty="0" smtClean="0">
                <a:solidFill>
                  <a:schemeClr val="bg1"/>
                </a:solidFill>
                <a:latin typeface="Arial" panose="020B0604020202020204" pitchFamily="34" charset="0"/>
                <a:cs typeface="Arial" panose="020B0604020202020204" pitchFamily="34" charset="0"/>
              </a:rPr>
              <a:t>Otros, carretillas, </a:t>
            </a:r>
            <a:r>
              <a:rPr lang="es-MX" sz="1300" dirty="0">
                <a:solidFill>
                  <a:schemeClr val="bg1"/>
                </a:solidFill>
                <a:latin typeface="Arial" panose="020B0604020202020204" pitchFamily="34" charset="0"/>
                <a:cs typeface="Arial" panose="020B0604020202020204" pitchFamily="34" charset="0"/>
              </a:rPr>
              <a:t>elevadoras, asideros, agarraderas, perillas de apertura </a:t>
            </a:r>
            <a:endParaRPr lang="es-MX" sz="1300" dirty="0" smtClean="0">
              <a:solidFill>
                <a:schemeClr val="bg1"/>
              </a:solidFill>
              <a:latin typeface="Arial" panose="020B0604020202020204" pitchFamily="34" charset="0"/>
              <a:cs typeface="Arial" panose="020B0604020202020204" pitchFamily="34" charset="0"/>
            </a:endParaRPr>
          </a:p>
          <a:p>
            <a:pPr marL="298450" indent="-285750">
              <a:spcBef>
                <a:spcPts val="1085"/>
              </a:spcBef>
              <a:buFont typeface="Arial" panose="020B0604020202020204" pitchFamily="34" charset="0"/>
              <a:buChar char="•"/>
            </a:pPr>
            <a:r>
              <a:rPr lang="es-MX" sz="1300" dirty="0" smtClean="0">
                <a:solidFill>
                  <a:schemeClr val="bg1"/>
                </a:solidFill>
                <a:latin typeface="Arial" panose="020B0604020202020204" pitchFamily="34" charset="0"/>
                <a:cs typeface="Arial" panose="020B0604020202020204" pitchFamily="34" charset="0"/>
              </a:rPr>
              <a:t>La limpieza se deberá realizar después </a:t>
            </a:r>
            <a:r>
              <a:rPr lang="es-MX" sz="1300" dirty="0">
                <a:solidFill>
                  <a:schemeClr val="bg1"/>
                </a:solidFill>
                <a:latin typeface="Arial" panose="020B0604020202020204" pitchFamily="34" charset="0"/>
                <a:cs typeface="Arial" panose="020B0604020202020204" pitchFamily="34" charset="0"/>
              </a:rPr>
              <a:t>de cada uso por parte de un operario diferente</a:t>
            </a:r>
            <a:r>
              <a:rPr lang="es-MX" sz="1300" dirty="0" smtClean="0">
                <a:solidFill>
                  <a:schemeClr val="bg1"/>
                </a:solidFill>
                <a:latin typeface="Arial" panose="020B0604020202020204" pitchFamily="34" charset="0"/>
                <a:cs typeface="Arial" panose="020B0604020202020204" pitchFamily="34" charset="0"/>
              </a:rPr>
              <a:t>.</a:t>
            </a:r>
            <a:endParaRPr lang="es-MX" sz="1300" dirty="0">
              <a:solidFill>
                <a:schemeClr val="bg1"/>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s-MX" sz="1300" dirty="0">
              <a:solidFill>
                <a:schemeClr val="bg1"/>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s-MX" sz="1300" dirty="0">
                <a:solidFill>
                  <a:schemeClr val="bg1"/>
                </a:solidFill>
                <a:latin typeface="Arial" panose="020B0604020202020204" pitchFamily="34" charset="0"/>
                <a:cs typeface="Arial" panose="020B0604020202020204" pitchFamily="34" charset="0"/>
              </a:rPr>
              <a:t>La frecuencia de limpieza se duplicará sobre las prácticas habituales. En caso de contaminación evidente por parte de pacientes sintomáticos (personas </a:t>
            </a:r>
            <a:r>
              <a:rPr lang="es-MX" sz="1300" dirty="0" smtClean="0">
                <a:solidFill>
                  <a:schemeClr val="bg1"/>
                </a:solidFill>
                <a:latin typeface="Arial" panose="020B0604020202020204" pitchFamily="34" charset="0"/>
                <a:cs typeface="Arial" panose="020B0604020202020204" pitchFamily="34" charset="0"/>
              </a:rPr>
              <a:t>con los siguientes síntomas: tos </a:t>
            </a:r>
            <a:r>
              <a:rPr lang="es-MX" sz="1300" dirty="0">
                <a:solidFill>
                  <a:schemeClr val="bg1"/>
                </a:solidFill>
                <a:latin typeface="Arial" panose="020B0604020202020204" pitchFamily="34" charset="0"/>
                <a:cs typeface="Arial" panose="020B0604020202020204" pitchFamily="34" charset="0"/>
              </a:rPr>
              <a:t>y estornudos y que no hayan realizado las prácticas correctas de higiene) la limpieza y desinfección se </a:t>
            </a:r>
            <a:r>
              <a:rPr lang="es-MX" sz="1300" dirty="0" smtClean="0">
                <a:solidFill>
                  <a:schemeClr val="bg1"/>
                </a:solidFill>
                <a:latin typeface="Arial" panose="020B0604020202020204" pitchFamily="34" charset="0"/>
                <a:cs typeface="Arial" panose="020B0604020202020204" pitchFamily="34" charset="0"/>
              </a:rPr>
              <a:t>deberá </a:t>
            </a:r>
            <a:r>
              <a:rPr lang="es-MX" sz="1300" dirty="0">
                <a:solidFill>
                  <a:schemeClr val="bg1"/>
                </a:solidFill>
                <a:latin typeface="Arial" panose="020B0604020202020204" pitchFamily="34" charset="0"/>
                <a:cs typeface="Arial" panose="020B0604020202020204" pitchFamily="34" charset="0"/>
              </a:rPr>
              <a:t>realizar de inmediato</a:t>
            </a:r>
            <a:r>
              <a:rPr lang="es-MX" sz="1300" dirty="0" smtClean="0">
                <a:solidFill>
                  <a:schemeClr val="bg1"/>
                </a:solidFill>
                <a:latin typeface="Arial" panose="020B0604020202020204" pitchFamily="34" charset="0"/>
                <a:cs typeface="Arial" panose="020B0604020202020204" pitchFamily="34" charset="0"/>
              </a:rPr>
              <a:t>.</a:t>
            </a:r>
            <a:endParaRPr lang="es-MX" sz="1300" dirty="0">
              <a:solidFill>
                <a:schemeClr val="bg1"/>
              </a:solidFill>
              <a:latin typeface="Arial" panose="020B0604020202020204" pitchFamily="34" charset="0"/>
              <a:cs typeface="Arial" panose="020B0604020202020204" pitchFamily="34" charset="0"/>
            </a:endParaRPr>
          </a:p>
        </p:txBody>
      </p:sp>
      <p:sp>
        <p:nvSpPr>
          <p:cNvPr id="10" name="object 10"/>
          <p:cNvSpPr/>
          <p:nvPr/>
        </p:nvSpPr>
        <p:spPr>
          <a:xfrm>
            <a:off x="8173211" y="1182624"/>
            <a:ext cx="3465829" cy="0"/>
          </a:xfrm>
          <a:custGeom>
            <a:avLst/>
            <a:gdLst/>
            <a:ahLst/>
            <a:cxnLst/>
            <a:rect l="l" t="t" r="r" b="b"/>
            <a:pathLst>
              <a:path w="3465829">
                <a:moveTo>
                  <a:pt x="0" y="0"/>
                </a:moveTo>
                <a:lnTo>
                  <a:pt x="3465576" y="0"/>
                </a:lnTo>
              </a:path>
            </a:pathLst>
          </a:custGeom>
          <a:ln w="6096">
            <a:solidFill>
              <a:srgbClr val="FFFFFF"/>
            </a:solidFill>
          </a:ln>
        </p:spPr>
        <p:txBody>
          <a:bodyPr wrap="square" lIns="0" tIns="0" rIns="0" bIns="0" rtlCol="0"/>
          <a:lstStyle/>
          <a:p>
            <a:endParaRPr/>
          </a:p>
        </p:txBody>
      </p:sp>
      <p:sp>
        <p:nvSpPr>
          <p:cNvPr id="24" name="object 14"/>
          <p:cNvSpPr/>
          <p:nvPr/>
        </p:nvSpPr>
        <p:spPr>
          <a:xfrm>
            <a:off x="8638031" y="842772"/>
            <a:ext cx="0" cy="184785"/>
          </a:xfrm>
          <a:custGeom>
            <a:avLst/>
            <a:gdLst/>
            <a:ahLst/>
            <a:cxnLst/>
            <a:rect l="l" t="t" r="r" b="b"/>
            <a:pathLst>
              <a:path h="184784">
                <a:moveTo>
                  <a:pt x="0" y="0"/>
                </a:moveTo>
                <a:lnTo>
                  <a:pt x="0" y="184657"/>
                </a:lnTo>
              </a:path>
            </a:pathLst>
          </a:custGeom>
          <a:ln w="6096">
            <a:solidFill>
              <a:srgbClr val="FFFFFF"/>
            </a:solidFill>
          </a:ln>
        </p:spPr>
        <p:txBody>
          <a:bodyPr wrap="square" lIns="0" tIns="0" rIns="0" bIns="0" rtlCol="0"/>
          <a:lstStyle/>
          <a:p>
            <a:endParaRPr/>
          </a:p>
        </p:txBody>
      </p:sp>
      <p:sp>
        <p:nvSpPr>
          <p:cNvPr id="25" name="object 15"/>
          <p:cNvSpPr txBox="1"/>
          <p:nvPr/>
        </p:nvSpPr>
        <p:spPr>
          <a:xfrm>
            <a:off x="8162924" y="533400"/>
            <a:ext cx="3311017" cy="492443"/>
          </a:xfrm>
          <a:prstGeom prst="rect">
            <a:avLst/>
          </a:prstGeom>
        </p:spPr>
        <p:txBody>
          <a:bodyPr vert="horz" wrap="square" lIns="0" tIns="12700" rIns="0" bIns="0" rtlCol="0">
            <a:spAutoFit/>
          </a:bodyPr>
          <a:lstStyle/>
          <a:p>
            <a:pPr>
              <a:lnSpc>
                <a:spcPct val="100000"/>
              </a:lnSpc>
              <a:spcBef>
                <a:spcPts val="100"/>
              </a:spcBef>
              <a:tabLst>
                <a:tab pos="836294" algn="l"/>
                <a:tab pos="1703070" algn="l"/>
              </a:tabLst>
            </a:pPr>
            <a:r>
              <a:rPr lang="es-MX" sz="1200" b="1" dirty="0" smtClean="0">
                <a:solidFill>
                  <a:srgbClr val="FFFFFF"/>
                </a:solidFill>
                <a:latin typeface="Arial"/>
                <a:cs typeface="Arial"/>
              </a:rPr>
              <a:t>Limpieza y </a:t>
            </a:r>
            <a:endParaRPr sz="1200" dirty="0">
              <a:latin typeface="Arial"/>
              <a:cs typeface="Arial"/>
            </a:endParaRPr>
          </a:p>
          <a:p>
            <a:pPr marL="19685">
              <a:lnSpc>
                <a:spcPct val="100000"/>
              </a:lnSpc>
              <a:spcBef>
                <a:spcPts val="1110"/>
              </a:spcBef>
              <a:tabLst>
                <a:tab pos="618490" algn="l"/>
              </a:tabLst>
            </a:pPr>
            <a:r>
              <a:rPr sz="1000" dirty="0" smtClean="0">
                <a:solidFill>
                  <a:srgbClr val="FFFFFF"/>
                </a:solidFill>
                <a:latin typeface="Arial"/>
                <a:cs typeface="Arial"/>
              </a:rPr>
              <a:t>Of</a:t>
            </a:r>
            <a:r>
              <a:rPr lang="es-MX" sz="1000" dirty="0" err="1" smtClean="0">
                <a:solidFill>
                  <a:srgbClr val="FFFFFF"/>
                </a:solidFill>
                <a:latin typeface="Arial"/>
                <a:cs typeface="Arial"/>
              </a:rPr>
              <a:t>icina</a:t>
            </a:r>
            <a:r>
              <a:rPr lang="es-MX" sz="1000" dirty="0" smtClean="0">
                <a:solidFill>
                  <a:srgbClr val="FFFFFF"/>
                </a:solidFill>
                <a:latin typeface="Arial"/>
                <a:cs typeface="Arial"/>
              </a:rPr>
              <a:t>    Obra: Cielo abierto - </a:t>
            </a:r>
            <a:r>
              <a:rPr lang="es-MX" sz="1000" spc="-5" dirty="0" smtClean="0">
                <a:solidFill>
                  <a:srgbClr val="FFFFFF"/>
                </a:solidFill>
                <a:latin typeface="Arial"/>
                <a:cs typeface="Arial"/>
              </a:rPr>
              <a:t>Edificación </a:t>
            </a:r>
            <a:endParaRPr sz="1000" dirty="0">
              <a:latin typeface="Arial"/>
              <a:cs typeface="Arial"/>
            </a:endParaRPr>
          </a:p>
        </p:txBody>
      </p:sp>
      <p:sp>
        <p:nvSpPr>
          <p:cNvPr id="26" name="object 57"/>
          <p:cNvSpPr/>
          <p:nvPr/>
        </p:nvSpPr>
        <p:spPr>
          <a:xfrm>
            <a:off x="9659111" y="179831"/>
            <a:ext cx="777240" cy="231775"/>
          </a:xfrm>
          <a:custGeom>
            <a:avLst/>
            <a:gdLst/>
            <a:ahLst/>
            <a:cxnLst/>
            <a:rect l="l" t="t" r="r" b="b"/>
            <a:pathLst>
              <a:path w="777240" h="231775">
                <a:moveTo>
                  <a:pt x="0" y="0"/>
                </a:moveTo>
                <a:lnTo>
                  <a:pt x="714629" y="0"/>
                </a:lnTo>
                <a:lnTo>
                  <a:pt x="777240" y="115823"/>
                </a:lnTo>
                <a:lnTo>
                  <a:pt x="714629" y="231647"/>
                </a:lnTo>
                <a:lnTo>
                  <a:pt x="0" y="231647"/>
                </a:lnTo>
                <a:lnTo>
                  <a:pt x="62611" y="115823"/>
                </a:lnTo>
                <a:lnTo>
                  <a:pt x="0" y="0"/>
                </a:lnTo>
                <a:close/>
              </a:path>
            </a:pathLst>
          </a:custGeom>
          <a:solidFill>
            <a:schemeClr val="bg1"/>
          </a:solidFill>
          <a:ln w="6096">
            <a:solidFill>
              <a:srgbClr val="FFFFFF"/>
            </a:solidFill>
          </a:ln>
        </p:spPr>
        <p:txBody>
          <a:bodyPr wrap="square" lIns="0" tIns="0" rIns="0" bIns="0" rtlCol="0"/>
          <a:lstStyle/>
          <a:p>
            <a:endParaRPr/>
          </a:p>
        </p:txBody>
      </p:sp>
      <p:sp>
        <p:nvSpPr>
          <p:cNvPr id="27" name="object 58"/>
          <p:cNvSpPr txBox="1"/>
          <p:nvPr/>
        </p:nvSpPr>
        <p:spPr>
          <a:xfrm>
            <a:off x="9755505" y="219583"/>
            <a:ext cx="611758" cy="135935"/>
          </a:xfrm>
          <a:prstGeom prst="rect">
            <a:avLst/>
          </a:prstGeom>
        </p:spPr>
        <p:txBody>
          <a:bodyPr vert="horz" wrap="square" lIns="0" tIns="12700" rIns="0" bIns="0" rtlCol="0">
            <a:spAutoFit/>
          </a:bodyPr>
          <a:lstStyle/>
          <a:p>
            <a:pPr marL="12700">
              <a:lnSpc>
                <a:spcPct val="100000"/>
              </a:lnSpc>
              <a:spcBef>
                <a:spcPts val="100"/>
              </a:spcBef>
            </a:pPr>
            <a:r>
              <a:rPr lang="es-MX" sz="800" dirty="0" smtClean="0">
                <a:latin typeface="Arial"/>
                <a:cs typeface="Arial"/>
              </a:rPr>
              <a:t>En el trabajo</a:t>
            </a:r>
            <a:endParaRPr sz="800" dirty="0">
              <a:latin typeface="Arial"/>
              <a:cs typeface="Arial"/>
            </a:endParaRPr>
          </a:p>
        </p:txBody>
      </p:sp>
      <p:sp>
        <p:nvSpPr>
          <p:cNvPr id="28" name="object 59"/>
          <p:cNvSpPr/>
          <p:nvPr/>
        </p:nvSpPr>
        <p:spPr>
          <a:xfrm>
            <a:off x="10395204" y="179831"/>
            <a:ext cx="883919" cy="231775"/>
          </a:xfrm>
          <a:custGeom>
            <a:avLst/>
            <a:gdLst/>
            <a:ahLst/>
            <a:cxnLst/>
            <a:rect l="l" t="t" r="r" b="b"/>
            <a:pathLst>
              <a:path w="883920" h="231775">
                <a:moveTo>
                  <a:pt x="0" y="0"/>
                </a:moveTo>
                <a:lnTo>
                  <a:pt x="821309" y="0"/>
                </a:lnTo>
                <a:lnTo>
                  <a:pt x="883919" y="115823"/>
                </a:lnTo>
                <a:lnTo>
                  <a:pt x="821309" y="231647"/>
                </a:lnTo>
                <a:lnTo>
                  <a:pt x="0" y="231647"/>
                </a:lnTo>
                <a:lnTo>
                  <a:pt x="62611" y="115823"/>
                </a:lnTo>
                <a:lnTo>
                  <a:pt x="0" y="0"/>
                </a:lnTo>
                <a:close/>
              </a:path>
            </a:pathLst>
          </a:custGeom>
          <a:ln w="6095">
            <a:solidFill>
              <a:srgbClr val="FFFFFF"/>
            </a:solidFill>
          </a:ln>
        </p:spPr>
        <p:txBody>
          <a:bodyPr wrap="square" lIns="0" tIns="0" rIns="0" bIns="0" rtlCol="0"/>
          <a:lstStyle/>
          <a:p>
            <a:endParaRPr/>
          </a:p>
        </p:txBody>
      </p:sp>
      <p:sp>
        <p:nvSpPr>
          <p:cNvPr id="29" name="object 60"/>
          <p:cNvSpPr txBox="1"/>
          <p:nvPr/>
        </p:nvSpPr>
        <p:spPr>
          <a:xfrm>
            <a:off x="10476992" y="219583"/>
            <a:ext cx="830072" cy="135935"/>
          </a:xfrm>
          <a:prstGeom prst="rect">
            <a:avLst/>
          </a:prstGeom>
        </p:spPr>
        <p:txBody>
          <a:bodyPr vert="horz" wrap="square" lIns="0" tIns="12700" rIns="0" bIns="0" rtlCol="0">
            <a:spAutoFit/>
          </a:bodyPr>
          <a:lstStyle/>
          <a:p>
            <a:pPr marL="12700">
              <a:lnSpc>
                <a:spcPct val="100000"/>
              </a:lnSpc>
              <a:spcBef>
                <a:spcPts val="100"/>
              </a:spcBef>
            </a:pPr>
            <a:r>
              <a:rPr lang="es-MX" sz="800" dirty="0" smtClean="0">
                <a:solidFill>
                  <a:srgbClr val="FFFFFF"/>
                </a:solidFill>
                <a:latin typeface="Arial"/>
                <a:cs typeface="Arial"/>
              </a:rPr>
              <a:t>Áreas comunes</a:t>
            </a:r>
            <a:endParaRPr sz="800" dirty="0">
              <a:latin typeface="Arial"/>
              <a:cs typeface="Arial"/>
            </a:endParaRPr>
          </a:p>
        </p:txBody>
      </p:sp>
      <p:sp>
        <p:nvSpPr>
          <p:cNvPr id="32" name="object 63"/>
          <p:cNvSpPr/>
          <p:nvPr/>
        </p:nvSpPr>
        <p:spPr>
          <a:xfrm>
            <a:off x="8185404" y="179831"/>
            <a:ext cx="779145" cy="231775"/>
          </a:xfrm>
          <a:custGeom>
            <a:avLst/>
            <a:gdLst/>
            <a:ahLst/>
            <a:cxnLst/>
            <a:rect l="l" t="t" r="r" b="b"/>
            <a:pathLst>
              <a:path w="779145" h="231775">
                <a:moveTo>
                  <a:pt x="713105" y="0"/>
                </a:moveTo>
                <a:lnTo>
                  <a:pt x="0" y="0"/>
                </a:lnTo>
                <a:lnTo>
                  <a:pt x="0" y="231647"/>
                </a:lnTo>
                <a:lnTo>
                  <a:pt x="713105" y="231647"/>
                </a:lnTo>
                <a:lnTo>
                  <a:pt x="778764" y="115823"/>
                </a:lnTo>
                <a:lnTo>
                  <a:pt x="713105" y="0"/>
                </a:lnTo>
                <a:close/>
              </a:path>
            </a:pathLst>
          </a:custGeom>
          <a:noFill/>
        </p:spPr>
        <p:txBody>
          <a:bodyPr wrap="square" lIns="0" tIns="0" rIns="0" bIns="0" rtlCol="0"/>
          <a:lstStyle/>
          <a:p>
            <a:endParaRPr/>
          </a:p>
        </p:txBody>
      </p:sp>
      <p:sp>
        <p:nvSpPr>
          <p:cNvPr id="33" name="object 64"/>
          <p:cNvSpPr/>
          <p:nvPr/>
        </p:nvSpPr>
        <p:spPr>
          <a:xfrm>
            <a:off x="8185404" y="179831"/>
            <a:ext cx="779145" cy="231775"/>
          </a:xfrm>
          <a:custGeom>
            <a:avLst/>
            <a:gdLst/>
            <a:ahLst/>
            <a:cxnLst/>
            <a:rect l="l" t="t" r="r" b="b"/>
            <a:pathLst>
              <a:path w="779145" h="231775">
                <a:moveTo>
                  <a:pt x="0" y="0"/>
                </a:moveTo>
                <a:lnTo>
                  <a:pt x="713105" y="0"/>
                </a:lnTo>
                <a:lnTo>
                  <a:pt x="778764" y="115823"/>
                </a:lnTo>
                <a:lnTo>
                  <a:pt x="713105" y="231647"/>
                </a:lnTo>
                <a:lnTo>
                  <a:pt x="0" y="231647"/>
                </a:lnTo>
                <a:lnTo>
                  <a:pt x="0" y="0"/>
                </a:lnTo>
                <a:close/>
              </a:path>
            </a:pathLst>
          </a:custGeom>
          <a:ln w="6096">
            <a:solidFill>
              <a:srgbClr val="FFFFFF"/>
            </a:solidFill>
          </a:ln>
        </p:spPr>
        <p:txBody>
          <a:bodyPr wrap="square" lIns="0" tIns="0" rIns="0" bIns="0" rtlCol="0"/>
          <a:lstStyle/>
          <a:p>
            <a:endParaRPr/>
          </a:p>
        </p:txBody>
      </p:sp>
      <p:sp>
        <p:nvSpPr>
          <p:cNvPr id="34" name="object 65"/>
          <p:cNvSpPr/>
          <p:nvPr/>
        </p:nvSpPr>
        <p:spPr>
          <a:xfrm>
            <a:off x="8921495" y="179831"/>
            <a:ext cx="779145" cy="231775"/>
          </a:xfrm>
          <a:custGeom>
            <a:avLst/>
            <a:gdLst/>
            <a:ahLst/>
            <a:cxnLst/>
            <a:rect l="l" t="t" r="r" b="b"/>
            <a:pathLst>
              <a:path w="779145" h="231775">
                <a:moveTo>
                  <a:pt x="0" y="0"/>
                </a:moveTo>
                <a:lnTo>
                  <a:pt x="716153" y="0"/>
                </a:lnTo>
                <a:lnTo>
                  <a:pt x="778764" y="115823"/>
                </a:lnTo>
                <a:lnTo>
                  <a:pt x="716153" y="231647"/>
                </a:lnTo>
                <a:lnTo>
                  <a:pt x="0" y="231647"/>
                </a:lnTo>
                <a:lnTo>
                  <a:pt x="62611" y="115823"/>
                </a:lnTo>
                <a:lnTo>
                  <a:pt x="0" y="0"/>
                </a:lnTo>
                <a:close/>
              </a:path>
            </a:pathLst>
          </a:custGeom>
          <a:noFill/>
          <a:ln w="6096">
            <a:solidFill>
              <a:srgbClr val="FFFFFF"/>
            </a:solidFill>
          </a:ln>
        </p:spPr>
        <p:txBody>
          <a:bodyPr wrap="square" lIns="0" tIns="0" rIns="0" bIns="0" rtlCol="0"/>
          <a:lstStyle/>
          <a:p>
            <a:endParaRPr/>
          </a:p>
        </p:txBody>
      </p:sp>
      <p:sp>
        <p:nvSpPr>
          <p:cNvPr id="35" name="object 67"/>
          <p:cNvSpPr txBox="1"/>
          <p:nvPr/>
        </p:nvSpPr>
        <p:spPr>
          <a:xfrm>
            <a:off x="8229600" y="219583"/>
            <a:ext cx="662939" cy="135935"/>
          </a:xfrm>
          <a:prstGeom prst="rect">
            <a:avLst/>
          </a:prstGeom>
        </p:spPr>
        <p:txBody>
          <a:bodyPr vert="horz" wrap="square" lIns="0" tIns="12700" rIns="0" bIns="0" rtlCol="0">
            <a:spAutoFit/>
          </a:bodyPr>
          <a:lstStyle/>
          <a:p>
            <a:pPr>
              <a:lnSpc>
                <a:spcPct val="100000"/>
              </a:lnSpc>
              <a:spcBef>
                <a:spcPts val="100"/>
              </a:spcBef>
              <a:tabLst>
                <a:tab pos="836294" algn="l"/>
              </a:tabLst>
            </a:pPr>
            <a:r>
              <a:rPr lang="es-MX" sz="800" b="1" spc="-5" dirty="0" smtClean="0">
                <a:solidFill>
                  <a:schemeClr val="bg1"/>
                </a:solidFill>
                <a:latin typeface="Arial"/>
                <a:cs typeface="Arial"/>
              </a:rPr>
              <a:t>Previo</a:t>
            </a:r>
            <a:endParaRPr sz="1000" dirty="0">
              <a:solidFill>
                <a:schemeClr val="bg1"/>
              </a:solidFill>
              <a:latin typeface="Arial"/>
              <a:cs typeface="Arial"/>
            </a:endParaRPr>
          </a:p>
        </p:txBody>
      </p:sp>
      <p:sp>
        <p:nvSpPr>
          <p:cNvPr id="36" name="object 58"/>
          <p:cNvSpPr txBox="1"/>
          <p:nvPr/>
        </p:nvSpPr>
        <p:spPr>
          <a:xfrm>
            <a:off x="9065642" y="228600"/>
            <a:ext cx="611758" cy="135935"/>
          </a:xfrm>
          <a:prstGeom prst="rect">
            <a:avLst/>
          </a:prstGeom>
        </p:spPr>
        <p:txBody>
          <a:bodyPr vert="horz" wrap="square" lIns="0" tIns="12700" rIns="0" bIns="0" rtlCol="0">
            <a:spAutoFit/>
          </a:bodyPr>
          <a:lstStyle/>
          <a:p>
            <a:pPr marL="12700">
              <a:lnSpc>
                <a:spcPct val="100000"/>
              </a:lnSpc>
              <a:spcBef>
                <a:spcPts val="100"/>
              </a:spcBef>
            </a:pPr>
            <a:r>
              <a:rPr lang="es-MX" sz="800" dirty="0" smtClean="0">
                <a:solidFill>
                  <a:schemeClr val="bg1"/>
                </a:solidFill>
                <a:latin typeface="Arial"/>
                <a:cs typeface="Arial"/>
              </a:rPr>
              <a:t>Traslados</a:t>
            </a:r>
            <a:endParaRPr sz="800" dirty="0">
              <a:solidFill>
                <a:schemeClr val="bg1"/>
              </a:solidFill>
              <a:latin typeface="Arial"/>
              <a:cs typeface="Arial"/>
            </a:endParaRPr>
          </a:p>
        </p:txBody>
      </p:sp>
      <p:sp>
        <p:nvSpPr>
          <p:cNvPr id="18" name="CuadroTexto 17"/>
          <p:cNvSpPr txBox="1"/>
          <p:nvPr/>
        </p:nvSpPr>
        <p:spPr>
          <a:xfrm rot="18830416">
            <a:off x="1284309" y="3409005"/>
            <a:ext cx="4419600" cy="584775"/>
          </a:xfrm>
          <a:prstGeom prst="rect">
            <a:avLst/>
          </a:prstGeom>
          <a:noFill/>
        </p:spPr>
        <p:txBody>
          <a:bodyPr wrap="square" rtlCol="0">
            <a:spAutoFit/>
          </a:bodyPr>
          <a:lstStyle/>
          <a:p>
            <a:pPr algn="ctr"/>
            <a:r>
              <a:rPr lang="es-MX" sz="3200" dirty="0" smtClean="0">
                <a:solidFill>
                  <a:schemeClr val="bg1">
                    <a:lumMod val="75000"/>
                  </a:schemeClr>
                </a:solidFill>
              </a:rPr>
              <a:t>COLOCAR EVIDENCIA</a:t>
            </a:r>
            <a:endParaRPr lang="es-MX" sz="3200" dirty="0">
              <a:solidFill>
                <a:schemeClr val="bg1">
                  <a:lumMod val="75000"/>
                </a:schemeClr>
              </a:solidFill>
            </a:endParaRPr>
          </a:p>
        </p:txBody>
      </p:sp>
      <p:grpSp>
        <p:nvGrpSpPr>
          <p:cNvPr id="17" name="Grupo 16"/>
          <p:cNvGrpSpPr/>
          <p:nvPr/>
        </p:nvGrpSpPr>
        <p:grpSpPr>
          <a:xfrm>
            <a:off x="8153400" y="515470"/>
            <a:ext cx="1600200" cy="304800"/>
            <a:chOff x="6153150" y="82890"/>
            <a:chExt cx="1600200" cy="304800"/>
          </a:xfrm>
        </p:grpSpPr>
        <p:sp>
          <p:nvSpPr>
            <p:cNvPr id="19" name="Rectángulo redondeado 18"/>
            <p:cNvSpPr/>
            <p:nvPr/>
          </p:nvSpPr>
          <p:spPr>
            <a:xfrm>
              <a:off x="6153150" y="82890"/>
              <a:ext cx="1600200" cy="304800"/>
            </a:xfrm>
            <a:prstGeom prst="roundRect">
              <a:avLst/>
            </a:prstGeom>
            <a:solidFill>
              <a:srgbClr val="CC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sz="1100" dirty="0" smtClean="0"/>
                <a:t>Sanitización y</a:t>
              </a:r>
              <a:br>
                <a:rPr lang="es-MX" sz="1100" dirty="0" smtClean="0"/>
              </a:br>
              <a:r>
                <a:rPr lang="es-MX" sz="1100" dirty="0" smtClean="0"/>
                <a:t>desinfección</a:t>
              </a:r>
              <a:endParaRPr lang="es-MX" sz="1100" dirty="0"/>
            </a:p>
          </p:txBody>
        </p:sp>
        <p:pic>
          <p:nvPicPr>
            <p:cNvPr id="20" name="Imagen 1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84462" y="90014"/>
              <a:ext cx="202364" cy="269818"/>
            </a:xfrm>
            <a:prstGeom prst="rect">
              <a:avLst/>
            </a:prstGeom>
          </p:spPr>
        </p:pic>
      </p:grpSp>
      <p:sp>
        <p:nvSpPr>
          <p:cNvPr id="21" name="Rectángulo 20"/>
          <p:cNvSpPr/>
          <p:nvPr/>
        </p:nvSpPr>
        <p:spPr>
          <a:xfrm>
            <a:off x="1125070" y="5842337"/>
            <a:ext cx="6705600" cy="1015663"/>
          </a:xfrm>
          <a:prstGeom prst="rect">
            <a:avLst/>
          </a:prstGeom>
        </p:spPr>
        <p:txBody>
          <a:bodyPr wrap="square">
            <a:spAutoFit/>
          </a:bodyPr>
          <a:lstStyle/>
          <a:p>
            <a:pPr algn="r"/>
            <a:r>
              <a:rPr lang="es-MX" sz="1200" b="1" i="1" spc="-5" dirty="0" smtClean="0">
                <a:solidFill>
                  <a:srgbClr val="0070C0"/>
                </a:solidFill>
                <a:latin typeface="Arial"/>
                <a:cs typeface="Arial"/>
              </a:rPr>
              <a:t>Para la desinfección </a:t>
            </a:r>
            <a:r>
              <a:rPr lang="es-MX" sz="1200" b="1" i="1" spc="-5" dirty="0" smtClean="0">
                <a:solidFill>
                  <a:srgbClr val="0070C0"/>
                </a:solidFill>
                <a:latin typeface="Arial"/>
                <a:cs typeface="Arial"/>
              </a:rPr>
              <a:t>usamos </a:t>
            </a:r>
            <a:r>
              <a:rPr lang="es-MX" sz="1200" b="1" i="1" spc="-5" dirty="0" smtClean="0">
                <a:solidFill>
                  <a:srgbClr val="0070C0"/>
                </a:solidFill>
                <a:latin typeface="Arial"/>
                <a:cs typeface="Arial"/>
              </a:rPr>
              <a:t>hipoclorito de sodio al 0.5% (</a:t>
            </a:r>
            <a:r>
              <a:rPr lang="es-MX" sz="1200" b="1" i="1" spc="-5" dirty="0" smtClean="0">
                <a:solidFill>
                  <a:srgbClr val="0070C0"/>
                </a:solidFill>
                <a:latin typeface="Arial"/>
                <a:cs typeface="Arial"/>
              </a:rPr>
              <a:t>diluyendo </a:t>
            </a:r>
            <a:r>
              <a:rPr lang="es-MX" sz="1200" b="1" i="1" spc="-5" dirty="0" smtClean="0">
                <a:solidFill>
                  <a:srgbClr val="0070C0"/>
                </a:solidFill>
                <a:latin typeface="Arial"/>
                <a:cs typeface="Arial"/>
              </a:rPr>
              <a:t>100 ml de solución comercial en 900 ml de agua).</a:t>
            </a:r>
          </a:p>
          <a:p>
            <a:pPr algn="r"/>
            <a:endParaRPr lang="es-MX" sz="1200" b="1" i="1" spc="-5" dirty="0" smtClean="0">
              <a:solidFill>
                <a:srgbClr val="0070C0"/>
              </a:solidFill>
              <a:latin typeface="Arial"/>
              <a:cs typeface="Arial"/>
            </a:endParaRPr>
          </a:p>
          <a:p>
            <a:pPr algn="r"/>
            <a:r>
              <a:rPr lang="es-MX" sz="1200" b="1" i="1" spc="-5" dirty="0" smtClean="0">
                <a:solidFill>
                  <a:srgbClr val="0070C0"/>
                </a:solidFill>
                <a:latin typeface="Arial"/>
                <a:cs typeface="Arial"/>
              </a:rPr>
              <a:t>No </a:t>
            </a:r>
            <a:r>
              <a:rPr lang="es-MX" sz="1200" b="1" i="1" spc="-5" dirty="0" smtClean="0">
                <a:solidFill>
                  <a:srgbClr val="0070C0"/>
                </a:solidFill>
                <a:latin typeface="Arial"/>
                <a:cs typeface="Arial"/>
              </a:rPr>
              <a:t>mezclamos </a:t>
            </a:r>
            <a:r>
              <a:rPr lang="es-MX" sz="1200" b="1" i="1" spc="-5" dirty="0" smtClean="0">
                <a:solidFill>
                  <a:srgbClr val="0070C0"/>
                </a:solidFill>
                <a:latin typeface="Arial"/>
                <a:cs typeface="Arial"/>
              </a:rPr>
              <a:t>jabón con hipoclorito de sodio. Primero </a:t>
            </a:r>
            <a:r>
              <a:rPr lang="es-MX" sz="1200" b="1" i="1" spc="-5" dirty="0" smtClean="0">
                <a:solidFill>
                  <a:srgbClr val="0070C0"/>
                </a:solidFill>
                <a:latin typeface="Arial"/>
                <a:cs typeface="Arial"/>
              </a:rPr>
              <a:t>limpiamos </a:t>
            </a:r>
            <a:r>
              <a:rPr lang="es-MX" sz="1200" b="1" i="1" spc="-5" dirty="0" smtClean="0">
                <a:solidFill>
                  <a:srgbClr val="0070C0"/>
                </a:solidFill>
                <a:latin typeface="Arial"/>
                <a:cs typeface="Arial"/>
              </a:rPr>
              <a:t>con agua y jabón, </a:t>
            </a:r>
            <a:r>
              <a:rPr lang="es-MX" sz="1200" b="1" i="1" spc="-5" dirty="0" smtClean="0">
                <a:solidFill>
                  <a:srgbClr val="0070C0"/>
                </a:solidFill>
                <a:latin typeface="Arial"/>
                <a:cs typeface="Arial"/>
              </a:rPr>
              <a:t>limpiamos </a:t>
            </a:r>
            <a:r>
              <a:rPr lang="es-MX" sz="1200" b="1" i="1" spc="-5" dirty="0" smtClean="0">
                <a:solidFill>
                  <a:srgbClr val="0070C0"/>
                </a:solidFill>
                <a:latin typeface="Arial"/>
                <a:cs typeface="Arial"/>
              </a:rPr>
              <a:t>con agua y por ultimo </a:t>
            </a:r>
            <a:r>
              <a:rPr lang="es-MX" sz="1200" b="1" i="1" spc="-5" dirty="0" smtClean="0">
                <a:solidFill>
                  <a:srgbClr val="0070C0"/>
                </a:solidFill>
                <a:latin typeface="Arial"/>
                <a:cs typeface="Arial"/>
              </a:rPr>
              <a:t>desinfectamos </a:t>
            </a:r>
            <a:r>
              <a:rPr lang="es-MX" sz="1200" b="1" i="1" spc="-5" dirty="0" smtClean="0">
                <a:solidFill>
                  <a:srgbClr val="0070C0"/>
                </a:solidFill>
                <a:latin typeface="Arial"/>
                <a:cs typeface="Arial"/>
              </a:rPr>
              <a:t>con hipoclorito de sodio al 0.5%.</a:t>
            </a:r>
            <a:endParaRPr lang="es-MX" sz="1200" b="1" i="1" dirty="0">
              <a:solidFill>
                <a:srgbClr val="0070C0"/>
              </a:solidFill>
            </a:endParaRPr>
          </a:p>
        </p:txBody>
      </p:sp>
    </p:spTree>
    <p:extLst>
      <p:ext uri="{BB962C8B-B14F-4D97-AF65-F5344CB8AC3E}">
        <p14:creationId xmlns:p14="http://schemas.microsoft.com/office/powerpoint/2010/main" val="29107269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6200" y="208976"/>
            <a:ext cx="7668259" cy="1166345"/>
          </a:xfrm>
          <a:prstGeom prst="rect">
            <a:avLst/>
          </a:prstGeom>
        </p:spPr>
        <p:txBody>
          <a:bodyPr vert="horz" wrap="square" lIns="0" tIns="12065" rIns="0" bIns="0" rtlCol="0">
            <a:spAutoFit/>
          </a:bodyPr>
          <a:lstStyle/>
          <a:p>
            <a:pPr marL="12700" marR="5080">
              <a:lnSpc>
                <a:spcPct val="100000"/>
              </a:lnSpc>
              <a:spcBef>
                <a:spcPts val="95"/>
              </a:spcBef>
            </a:pPr>
            <a:r>
              <a:rPr lang="es-MX" spc="-5" dirty="0"/>
              <a:t>Proporcionar equipos de limpieza a </a:t>
            </a:r>
            <a:r>
              <a:rPr lang="es-MX" spc="-5" dirty="0" smtClean="0"/>
              <a:t>empleados,  fomentar </a:t>
            </a:r>
            <a:r>
              <a:rPr lang="es-MX" spc="-5" dirty="0"/>
              <a:t>descansos </a:t>
            </a:r>
            <a:r>
              <a:rPr lang="es-MX" spc="-5" dirty="0" smtClean="0"/>
              <a:t>de revisión y desinfección </a:t>
            </a:r>
            <a:endParaRPr spc="-5" dirty="0"/>
          </a:p>
        </p:txBody>
      </p:sp>
      <p:sp>
        <p:nvSpPr>
          <p:cNvPr id="4" name="object 4"/>
          <p:cNvSpPr txBox="1"/>
          <p:nvPr/>
        </p:nvSpPr>
        <p:spPr>
          <a:xfrm>
            <a:off x="8157464" y="1564402"/>
            <a:ext cx="3805936" cy="4478149"/>
          </a:xfrm>
          <a:prstGeom prst="rect">
            <a:avLst/>
          </a:prstGeom>
        </p:spPr>
        <p:txBody>
          <a:bodyPr vert="horz" wrap="square" lIns="0" tIns="12700" rIns="0" bIns="0" rtlCol="0">
            <a:spAutoFit/>
          </a:bodyPr>
          <a:lstStyle/>
          <a:p>
            <a:pPr marL="12700" marR="888365">
              <a:lnSpc>
                <a:spcPct val="100000"/>
              </a:lnSpc>
              <a:spcBef>
                <a:spcPts val="100"/>
              </a:spcBef>
            </a:pPr>
            <a:r>
              <a:rPr lang="es-MX" sz="1800" b="1" spc="-5" dirty="0" smtClean="0">
                <a:solidFill>
                  <a:srgbClr val="FFFFFF"/>
                </a:solidFill>
                <a:latin typeface="Arial"/>
                <a:cs typeface="Arial"/>
              </a:rPr>
              <a:t>Acciones </a:t>
            </a:r>
          </a:p>
          <a:p>
            <a:pPr marL="298450" marR="45720" indent="-285750">
              <a:lnSpc>
                <a:spcPct val="100000"/>
              </a:lnSpc>
              <a:spcBef>
                <a:spcPts val="1085"/>
              </a:spcBef>
              <a:buFont typeface="Arial" panose="020B0604020202020204" pitchFamily="34" charset="0"/>
              <a:buChar char="•"/>
            </a:pPr>
            <a:r>
              <a:rPr lang="es-MX" sz="1300" spc="-10" dirty="0" smtClean="0">
                <a:solidFill>
                  <a:srgbClr val="FFFFFF"/>
                </a:solidFill>
                <a:latin typeface="Arial"/>
                <a:cs typeface="Arial"/>
              </a:rPr>
              <a:t>Proporcionar </a:t>
            </a:r>
            <a:r>
              <a:rPr lang="es-MX" sz="1300" spc="-10" dirty="0">
                <a:solidFill>
                  <a:srgbClr val="FFFFFF"/>
                </a:solidFill>
                <a:latin typeface="Arial"/>
                <a:cs typeface="Arial"/>
              </a:rPr>
              <a:t>suministros de limpieza, desinfectante para manos y suministros de saneamiento para todas las cuadrillas </a:t>
            </a:r>
            <a:r>
              <a:rPr lang="es-MX" sz="1300" spc="-10" dirty="0" smtClean="0">
                <a:solidFill>
                  <a:srgbClr val="FFFFFF"/>
                </a:solidFill>
                <a:latin typeface="Arial"/>
                <a:cs typeface="Arial"/>
              </a:rPr>
              <a:t>y en todas las áreas.</a:t>
            </a:r>
            <a:endParaRPr lang="es-MX" sz="1300" spc="-10" dirty="0">
              <a:solidFill>
                <a:srgbClr val="FFFFFF"/>
              </a:solidFill>
              <a:latin typeface="Arial"/>
              <a:cs typeface="Arial"/>
            </a:endParaRPr>
          </a:p>
          <a:p>
            <a:pPr marL="298450" marR="45720" indent="-285750">
              <a:lnSpc>
                <a:spcPct val="100000"/>
              </a:lnSpc>
              <a:spcBef>
                <a:spcPts val="1085"/>
              </a:spcBef>
              <a:buFont typeface="Arial" panose="020B0604020202020204" pitchFamily="34" charset="0"/>
              <a:buChar char="•"/>
            </a:pPr>
            <a:r>
              <a:rPr lang="es-MX" sz="1300" spc="-10" dirty="0" smtClean="0">
                <a:solidFill>
                  <a:srgbClr val="FFFFFF"/>
                </a:solidFill>
                <a:latin typeface="Arial"/>
                <a:cs typeface="Arial"/>
              </a:rPr>
              <a:t>Instalar </a:t>
            </a:r>
            <a:r>
              <a:rPr lang="es-MX" sz="1300" spc="-10" dirty="0">
                <a:solidFill>
                  <a:srgbClr val="FFFFFF"/>
                </a:solidFill>
                <a:latin typeface="Arial"/>
                <a:cs typeface="Arial"/>
              </a:rPr>
              <a:t>dispensadores de desinfectante de </a:t>
            </a:r>
            <a:r>
              <a:rPr lang="es-MX" sz="1300" spc="-10" dirty="0" smtClean="0">
                <a:solidFill>
                  <a:srgbClr val="FFFFFF"/>
                </a:solidFill>
                <a:latin typeface="Arial"/>
                <a:cs typeface="Arial"/>
              </a:rPr>
              <a:t>manos en todas las instalaciones.</a:t>
            </a:r>
            <a:endParaRPr lang="es-MX" sz="1300" spc="-10" dirty="0">
              <a:solidFill>
                <a:srgbClr val="FFFFFF"/>
              </a:solidFill>
              <a:latin typeface="Arial"/>
              <a:cs typeface="Arial"/>
            </a:endParaRPr>
          </a:p>
          <a:p>
            <a:pPr marL="298450" marR="45720" indent="-285750">
              <a:lnSpc>
                <a:spcPct val="100000"/>
              </a:lnSpc>
              <a:spcBef>
                <a:spcPts val="1085"/>
              </a:spcBef>
              <a:buFont typeface="Arial" panose="020B0604020202020204" pitchFamily="34" charset="0"/>
              <a:buChar char="•"/>
            </a:pPr>
            <a:r>
              <a:rPr lang="es-MX" sz="1300" spc="-10" dirty="0" smtClean="0">
                <a:solidFill>
                  <a:srgbClr val="FFFFFF"/>
                </a:solidFill>
                <a:latin typeface="Arial"/>
                <a:cs typeface="Arial"/>
              </a:rPr>
              <a:t>Disponer de  toallitas desinfectantes </a:t>
            </a:r>
            <a:r>
              <a:rPr lang="es-MX" sz="1300" spc="-10" dirty="0">
                <a:solidFill>
                  <a:srgbClr val="FFFFFF"/>
                </a:solidFill>
                <a:latin typeface="Arial"/>
                <a:cs typeface="Arial"/>
              </a:rPr>
              <a:t>en </a:t>
            </a:r>
            <a:r>
              <a:rPr lang="es-MX" sz="1300" spc="-10" dirty="0" smtClean="0">
                <a:solidFill>
                  <a:srgbClr val="FFFFFF"/>
                </a:solidFill>
                <a:latin typeface="Arial"/>
                <a:cs typeface="Arial"/>
              </a:rPr>
              <a:t>pasillos </a:t>
            </a:r>
            <a:r>
              <a:rPr lang="es-MX" sz="1300" spc="-10" dirty="0">
                <a:solidFill>
                  <a:srgbClr val="FFFFFF"/>
                </a:solidFill>
                <a:latin typeface="Arial"/>
                <a:cs typeface="Arial"/>
              </a:rPr>
              <a:t>y </a:t>
            </a:r>
            <a:r>
              <a:rPr lang="es-MX" sz="1300" spc="-10" dirty="0" smtClean="0">
                <a:solidFill>
                  <a:srgbClr val="FFFFFF"/>
                </a:solidFill>
                <a:latin typeface="Arial"/>
                <a:cs typeface="Arial"/>
              </a:rPr>
              <a:t>salas </a:t>
            </a:r>
            <a:r>
              <a:rPr lang="es-MX" sz="1300" spc="-10" dirty="0">
                <a:solidFill>
                  <a:srgbClr val="FFFFFF"/>
                </a:solidFill>
                <a:latin typeface="Arial"/>
                <a:cs typeface="Arial"/>
              </a:rPr>
              <a:t>de reuniones</a:t>
            </a:r>
          </a:p>
          <a:p>
            <a:pPr marL="298450" marR="45720" indent="-285750">
              <a:lnSpc>
                <a:spcPct val="100000"/>
              </a:lnSpc>
              <a:spcBef>
                <a:spcPts val="1085"/>
              </a:spcBef>
              <a:buFont typeface="Arial" panose="020B0604020202020204" pitchFamily="34" charset="0"/>
              <a:buChar char="•"/>
            </a:pPr>
            <a:r>
              <a:rPr lang="es-MX" sz="1300" spc="-10" dirty="0" smtClean="0">
                <a:solidFill>
                  <a:srgbClr val="FFFFFF"/>
                </a:solidFill>
                <a:latin typeface="Arial"/>
                <a:cs typeface="Arial"/>
              </a:rPr>
              <a:t>Contar con desinfectantes </a:t>
            </a:r>
            <a:r>
              <a:rPr lang="es-MX" sz="1300" spc="-10" dirty="0">
                <a:solidFill>
                  <a:srgbClr val="FFFFFF"/>
                </a:solidFill>
                <a:latin typeface="Arial"/>
                <a:cs typeface="Arial"/>
              </a:rPr>
              <a:t>para teléfonos celulares con luz </a:t>
            </a:r>
            <a:r>
              <a:rPr lang="es-MX" sz="1300" spc="-10" dirty="0" smtClean="0">
                <a:solidFill>
                  <a:srgbClr val="FFFFFF"/>
                </a:solidFill>
                <a:latin typeface="Arial"/>
                <a:cs typeface="Arial"/>
              </a:rPr>
              <a:t>UV.</a:t>
            </a:r>
          </a:p>
          <a:p>
            <a:pPr marL="298450" marR="236854" indent="-285750" algn="just">
              <a:lnSpc>
                <a:spcPct val="100000"/>
              </a:lnSpc>
              <a:spcBef>
                <a:spcPts val="1085"/>
              </a:spcBef>
              <a:buFont typeface="Arial" panose="020B0604020202020204" pitchFamily="34" charset="0"/>
              <a:buChar char="•"/>
            </a:pPr>
            <a:r>
              <a:rPr lang="es-MX" sz="1300" spc="-10" dirty="0">
                <a:solidFill>
                  <a:srgbClr val="FFFFFF"/>
                </a:solidFill>
                <a:latin typeface="Arial"/>
                <a:cs typeface="Arial"/>
              </a:rPr>
              <a:t>Proporcionar suficiente agua y jabón en los centros de lavado de manos y toallas de papel desechable para secarse.</a:t>
            </a:r>
          </a:p>
          <a:p>
            <a:pPr marL="298450" marR="236854" indent="-285750" algn="just">
              <a:lnSpc>
                <a:spcPct val="100000"/>
              </a:lnSpc>
              <a:spcBef>
                <a:spcPts val="1085"/>
              </a:spcBef>
              <a:buFont typeface="Arial" panose="020B0604020202020204" pitchFamily="34" charset="0"/>
              <a:buChar char="•"/>
            </a:pPr>
            <a:r>
              <a:rPr lang="es-MX" sz="1300" spc="-10" dirty="0">
                <a:solidFill>
                  <a:srgbClr val="FFFFFF"/>
                </a:solidFill>
                <a:latin typeface="Arial"/>
                <a:cs typeface="Arial"/>
              </a:rPr>
              <a:t>Proporcionar </a:t>
            </a:r>
            <a:r>
              <a:rPr lang="es-MX" sz="1300" spc="-5" dirty="0">
                <a:solidFill>
                  <a:srgbClr val="FFFFFF"/>
                </a:solidFill>
                <a:latin typeface="Arial"/>
                <a:cs typeface="Arial"/>
              </a:rPr>
              <a:t>alcohol gel al </a:t>
            </a:r>
            <a:r>
              <a:rPr lang="es-MX" sz="1300" spc="-5" dirty="0" smtClean="0">
                <a:solidFill>
                  <a:srgbClr val="FFFFFF"/>
                </a:solidFill>
                <a:latin typeface="Arial"/>
                <a:cs typeface="Arial"/>
              </a:rPr>
              <a:t>70%</a:t>
            </a:r>
            <a:r>
              <a:rPr lang="es-MX" sz="1300" spc="-10" dirty="0" smtClean="0">
                <a:solidFill>
                  <a:srgbClr val="FFFFFF"/>
                </a:solidFill>
                <a:latin typeface="Arial"/>
                <a:cs typeface="Arial"/>
              </a:rPr>
              <a:t>.</a:t>
            </a:r>
          </a:p>
          <a:p>
            <a:pPr marL="298450" marR="236854" indent="-285750" algn="just">
              <a:lnSpc>
                <a:spcPct val="100000"/>
              </a:lnSpc>
              <a:spcBef>
                <a:spcPts val="1085"/>
              </a:spcBef>
              <a:buFont typeface="Arial" panose="020B0604020202020204" pitchFamily="34" charset="0"/>
              <a:buChar char="•"/>
            </a:pPr>
            <a:r>
              <a:rPr lang="es-MX" sz="1300" spc="-10" dirty="0" smtClean="0">
                <a:solidFill>
                  <a:srgbClr val="FFFFFF"/>
                </a:solidFill>
                <a:latin typeface="Arial"/>
                <a:cs typeface="Arial"/>
              </a:rPr>
              <a:t>En los descansos de desinfección, incluir rondas de toma de temperatura.</a:t>
            </a:r>
            <a:endParaRPr sz="1300" dirty="0">
              <a:latin typeface="Arial"/>
              <a:cs typeface="Arial"/>
            </a:endParaRPr>
          </a:p>
        </p:txBody>
      </p:sp>
      <p:sp>
        <p:nvSpPr>
          <p:cNvPr id="105" name="object 105"/>
          <p:cNvSpPr/>
          <p:nvPr/>
        </p:nvSpPr>
        <p:spPr>
          <a:xfrm>
            <a:off x="8173211" y="1182624"/>
            <a:ext cx="3465829" cy="0"/>
          </a:xfrm>
          <a:custGeom>
            <a:avLst/>
            <a:gdLst/>
            <a:ahLst/>
            <a:cxnLst/>
            <a:rect l="l" t="t" r="r" b="b"/>
            <a:pathLst>
              <a:path w="3465829">
                <a:moveTo>
                  <a:pt x="0" y="0"/>
                </a:moveTo>
                <a:lnTo>
                  <a:pt x="3465576" y="0"/>
                </a:lnTo>
              </a:path>
            </a:pathLst>
          </a:custGeom>
          <a:ln w="6096">
            <a:solidFill>
              <a:srgbClr val="FFFFFF"/>
            </a:solidFill>
          </a:ln>
        </p:spPr>
        <p:txBody>
          <a:bodyPr wrap="square" lIns="0" tIns="0" rIns="0" bIns="0" rtlCol="0"/>
          <a:lstStyle/>
          <a:p>
            <a:endParaRPr/>
          </a:p>
        </p:txBody>
      </p:sp>
      <p:sp>
        <p:nvSpPr>
          <p:cNvPr id="111" name="object 14"/>
          <p:cNvSpPr/>
          <p:nvPr/>
        </p:nvSpPr>
        <p:spPr>
          <a:xfrm>
            <a:off x="8638031" y="842772"/>
            <a:ext cx="0" cy="184785"/>
          </a:xfrm>
          <a:custGeom>
            <a:avLst/>
            <a:gdLst/>
            <a:ahLst/>
            <a:cxnLst/>
            <a:rect l="l" t="t" r="r" b="b"/>
            <a:pathLst>
              <a:path h="184784">
                <a:moveTo>
                  <a:pt x="0" y="0"/>
                </a:moveTo>
                <a:lnTo>
                  <a:pt x="0" y="184657"/>
                </a:lnTo>
              </a:path>
            </a:pathLst>
          </a:custGeom>
          <a:ln w="6096">
            <a:solidFill>
              <a:srgbClr val="FFFFFF"/>
            </a:solidFill>
          </a:ln>
        </p:spPr>
        <p:txBody>
          <a:bodyPr wrap="square" lIns="0" tIns="0" rIns="0" bIns="0" rtlCol="0"/>
          <a:lstStyle/>
          <a:p>
            <a:endParaRPr/>
          </a:p>
        </p:txBody>
      </p:sp>
      <p:sp>
        <p:nvSpPr>
          <p:cNvPr id="112" name="object 15"/>
          <p:cNvSpPr txBox="1"/>
          <p:nvPr/>
        </p:nvSpPr>
        <p:spPr>
          <a:xfrm>
            <a:off x="8162924" y="533400"/>
            <a:ext cx="3311017" cy="492443"/>
          </a:xfrm>
          <a:prstGeom prst="rect">
            <a:avLst/>
          </a:prstGeom>
        </p:spPr>
        <p:txBody>
          <a:bodyPr vert="horz" wrap="square" lIns="0" tIns="12700" rIns="0" bIns="0" rtlCol="0">
            <a:spAutoFit/>
          </a:bodyPr>
          <a:lstStyle/>
          <a:p>
            <a:pPr>
              <a:lnSpc>
                <a:spcPct val="100000"/>
              </a:lnSpc>
              <a:spcBef>
                <a:spcPts val="100"/>
              </a:spcBef>
              <a:tabLst>
                <a:tab pos="836294" algn="l"/>
                <a:tab pos="1703070" algn="l"/>
              </a:tabLst>
            </a:pPr>
            <a:r>
              <a:rPr lang="es-MX" sz="1200" b="1" dirty="0" smtClean="0">
                <a:solidFill>
                  <a:srgbClr val="FFFFFF"/>
                </a:solidFill>
                <a:latin typeface="Arial"/>
                <a:cs typeface="Arial"/>
              </a:rPr>
              <a:t>Limpieza y</a:t>
            </a:r>
            <a:endParaRPr sz="1200" dirty="0">
              <a:latin typeface="Arial"/>
              <a:cs typeface="Arial"/>
            </a:endParaRPr>
          </a:p>
          <a:p>
            <a:pPr marL="19685">
              <a:lnSpc>
                <a:spcPct val="100000"/>
              </a:lnSpc>
              <a:spcBef>
                <a:spcPts val="1110"/>
              </a:spcBef>
              <a:tabLst>
                <a:tab pos="618490" algn="l"/>
              </a:tabLst>
            </a:pPr>
            <a:r>
              <a:rPr sz="1000" dirty="0" smtClean="0">
                <a:solidFill>
                  <a:srgbClr val="FFFFFF"/>
                </a:solidFill>
                <a:latin typeface="Arial"/>
                <a:cs typeface="Arial"/>
              </a:rPr>
              <a:t>Of</a:t>
            </a:r>
            <a:r>
              <a:rPr lang="es-MX" sz="1000" dirty="0" err="1" smtClean="0">
                <a:solidFill>
                  <a:srgbClr val="FFFFFF"/>
                </a:solidFill>
                <a:latin typeface="Arial"/>
                <a:cs typeface="Arial"/>
              </a:rPr>
              <a:t>icina</a:t>
            </a:r>
            <a:r>
              <a:rPr lang="es-MX" sz="1000" dirty="0" smtClean="0">
                <a:solidFill>
                  <a:srgbClr val="FFFFFF"/>
                </a:solidFill>
                <a:latin typeface="Arial"/>
                <a:cs typeface="Arial"/>
              </a:rPr>
              <a:t>    Obra: </a:t>
            </a:r>
            <a:r>
              <a:rPr lang="es-MX" sz="1000" spc="-5" dirty="0" smtClean="0">
                <a:solidFill>
                  <a:srgbClr val="FFFFFF"/>
                </a:solidFill>
                <a:latin typeface="Arial"/>
                <a:cs typeface="Arial"/>
              </a:rPr>
              <a:t>Edificación</a:t>
            </a:r>
            <a:endParaRPr sz="1000" dirty="0">
              <a:latin typeface="Arial"/>
              <a:cs typeface="Arial"/>
            </a:endParaRPr>
          </a:p>
        </p:txBody>
      </p:sp>
      <p:sp>
        <p:nvSpPr>
          <p:cNvPr id="113" name="object 57"/>
          <p:cNvSpPr/>
          <p:nvPr/>
        </p:nvSpPr>
        <p:spPr>
          <a:xfrm>
            <a:off x="9659111" y="179831"/>
            <a:ext cx="777240" cy="231775"/>
          </a:xfrm>
          <a:custGeom>
            <a:avLst/>
            <a:gdLst/>
            <a:ahLst/>
            <a:cxnLst/>
            <a:rect l="l" t="t" r="r" b="b"/>
            <a:pathLst>
              <a:path w="777240" h="231775">
                <a:moveTo>
                  <a:pt x="0" y="0"/>
                </a:moveTo>
                <a:lnTo>
                  <a:pt x="714629" y="0"/>
                </a:lnTo>
                <a:lnTo>
                  <a:pt x="777240" y="115823"/>
                </a:lnTo>
                <a:lnTo>
                  <a:pt x="714629" y="231647"/>
                </a:lnTo>
                <a:lnTo>
                  <a:pt x="0" y="231647"/>
                </a:lnTo>
                <a:lnTo>
                  <a:pt x="62611" y="115823"/>
                </a:lnTo>
                <a:lnTo>
                  <a:pt x="0" y="0"/>
                </a:lnTo>
                <a:close/>
              </a:path>
            </a:pathLst>
          </a:custGeom>
          <a:solidFill>
            <a:schemeClr val="bg1"/>
          </a:solidFill>
          <a:ln w="6096">
            <a:solidFill>
              <a:srgbClr val="FFFFFF"/>
            </a:solidFill>
          </a:ln>
        </p:spPr>
        <p:txBody>
          <a:bodyPr wrap="square" lIns="0" tIns="0" rIns="0" bIns="0" rtlCol="0"/>
          <a:lstStyle/>
          <a:p>
            <a:endParaRPr/>
          </a:p>
        </p:txBody>
      </p:sp>
      <p:sp>
        <p:nvSpPr>
          <p:cNvPr id="114" name="object 58"/>
          <p:cNvSpPr txBox="1"/>
          <p:nvPr/>
        </p:nvSpPr>
        <p:spPr>
          <a:xfrm>
            <a:off x="9755505" y="219583"/>
            <a:ext cx="611758" cy="135935"/>
          </a:xfrm>
          <a:prstGeom prst="rect">
            <a:avLst/>
          </a:prstGeom>
        </p:spPr>
        <p:txBody>
          <a:bodyPr vert="horz" wrap="square" lIns="0" tIns="12700" rIns="0" bIns="0" rtlCol="0">
            <a:spAutoFit/>
          </a:bodyPr>
          <a:lstStyle/>
          <a:p>
            <a:pPr marL="12700">
              <a:lnSpc>
                <a:spcPct val="100000"/>
              </a:lnSpc>
              <a:spcBef>
                <a:spcPts val="100"/>
              </a:spcBef>
            </a:pPr>
            <a:r>
              <a:rPr lang="es-MX" sz="800" dirty="0" smtClean="0">
                <a:latin typeface="Arial"/>
                <a:cs typeface="Arial"/>
              </a:rPr>
              <a:t>En el trabajo</a:t>
            </a:r>
            <a:endParaRPr sz="800" dirty="0">
              <a:latin typeface="Arial"/>
              <a:cs typeface="Arial"/>
            </a:endParaRPr>
          </a:p>
        </p:txBody>
      </p:sp>
      <p:sp>
        <p:nvSpPr>
          <p:cNvPr id="115" name="object 59"/>
          <p:cNvSpPr/>
          <p:nvPr/>
        </p:nvSpPr>
        <p:spPr>
          <a:xfrm>
            <a:off x="10395204" y="179831"/>
            <a:ext cx="883919" cy="231775"/>
          </a:xfrm>
          <a:custGeom>
            <a:avLst/>
            <a:gdLst/>
            <a:ahLst/>
            <a:cxnLst/>
            <a:rect l="l" t="t" r="r" b="b"/>
            <a:pathLst>
              <a:path w="883920" h="231775">
                <a:moveTo>
                  <a:pt x="0" y="0"/>
                </a:moveTo>
                <a:lnTo>
                  <a:pt x="821309" y="0"/>
                </a:lnTo>
                <a:lnTo>
                  <a:pt x="883919" y="115823"/>
                </a:lnTo>
                <a:lnTo>
                  <a:pt x="821309" y="231647"/>
                </a:lnTo>
                <a:lnTo>
                  <a:pt x="0" y="231647"/>
                </a:lnTo>
                <a:lnTo>
                  <a:pt x="62611" y="115823"/>
                </a:lnTo>
                <a:lnTo>
                  <a:pt x="0" y="0"/>
                </a:lnTo>
                <a:close/>
              </a:path>
            </a:pathLst>
          </a:custGeom>
          <a:ln w="6095">
            <a:solidFill>
              <a:srgbClr val="FFFFFF"/>
            </a:solidFill>
          </a:ln>
        </p:spPr>
        <p:txBody>
          <a:bodyPr wrap="square" lIns="0" tIns="0" rIns="0" bIns="0" rtlCol="0"/>
          <a:lstStyle/>
          <a:p>
            <a:endParaRPr/>
          </a:p>
        </p:txBody>
      </p:sp>
      <p:sp>
        <p:nvSpPr>
          <p:cNvPr id="116" name="object 60"/>
          <p:cNvSpPr txBox="1"/>
          <p:nvPr/>
        </p:nvSpPr>
        <p:spPr>
          <a:xfrm>
            <a:off x="10476992" y="219583"/>
            <a:ext cx="830072" cy="135935"/>
          </a:xfrm>
          <a:prstGeom prst="rect">
            <a:avLst/>
          </a:prstGeom>
        </p:spPr>
        <p:txBody>
          <a:bodyPr vert="horz" wrap="square" lIns="0" tIns="12700" rIns="0" bIns="0" rtlCol="0">
            <a:spAutoFit/>
          </a:bodyPr>
          <a:lstStyle/>
          <a:p>
            <a:pPr marL="12700">
              <a:lnSpc>
                <a:spcPct val="100000"/>
              </a:lnSpc>
              <a:spcBef>
                <a:spcPts val="100"/>
              </a:spcBef>
            </a:pPr>
            <a:r>
              <a:rPr lang="es-MX" sz="800" dirty="0" smtClean="0">
                <a:solidFill>
                  <a:srgbClr val="FFFFFF"/>
                </a:solidFill>
                <a:latin typeface="Arial"/>
                <a:cs typeface="Arial"/>
              </a:rPr>
              <a:t>Áreas comunes</a:t>
            </a:r>
            <a:endParaRPr sz="800" dirty="0">
              <a:latin typeface="Arial"/>
              <a:cs typeface="Arial"/>
            </a:endParaRPr>
          </a:p>
        </p:txBody>
      </p:sp>
      <p:sp>
        <p:nvSpPr>
          <p:cNvPr id="119" name="object 63"/>
          <p:cNvSpPr/>
          <p:nvPr/>
        </p:nvSpPr>
        <p:spPr>
          <a:xfrm>
            <a:off x="8185404" y="179831"/>
            <a:ext cx="779145" cy="231775"/>
          </a:xfrm>
          <a:custGeom>
            <a:avLst/>
            <a:gdLst/>
            <a:ahLst/>
            <a:cxnLst/>
            <a:rect l="l" t="t" r="r" b="b"/>
            <a:pathLst>
              <a:path w="779145" h="231775">
                <a:moveTo>
                  <a:pt x="713105" y="0"/>
                </a:moveTo>
                <a:lnTo>
                  <a:pt x="0" y="0"/>
                </a:lnTo>
                <a:lnTo>
                  <a:pt x="0" y="231647"/>
                </a:lnTo>
                <a:lnTo>
                  <a:pt x="713105" y="231647"/>
                </a:lnTo>
                <a:lnTo>
                  <a:pt x="778764" y="115823"/>
                </a:lnTo>
                <a:lnTo>
                  <a:pt x="713105" y="0"/>
                </a:lnTo>
                <a:close/>
              </a:path>
            </a:pathLst>
          </a:custGeom>
          <a:noFill/>
        </p:spPr>
        <p:txBody>
          <a:bodyPr wrap="square" lIns="0" tIns="0" rIns="0" bIns="0" rtlCol="0"/>
          <a:lstStyle/>
          <a:p>
            <a:endParaRPr/>
          </a:p>
        </p:txBody>
      </p:sp>
      <p:sp>
        <p:nvSpPr>
          <p:cNvPr id="120" name="object 64"/>
          <p:cNvSpPr/>
          <p:nvPr/>
        </p:nvSpPr>
        <p:spPr>
          <a:xfrm>
            <a:off x="8185404" y="179831"/>
            <a:ext cx="779145" cy="231775"/>
          </a:xfrm>
          <a:custGeom>
            <a:avLst/>
            <a:gdLst/>
            <a:ahLst/>
            <a:cxnLst/>
            <a:rect l="l" t="t" r="r" b="b"/>
            <a:pathLst>
              <a:path w="779145" h="231775">
                <a:moveTo>
                  <a:pt x="0" y="0"/>
                </a:moveTo>
                <a:lnTo>
                  <a:pt x="713105" y="0"/>
                </a:lnTo>
                <a:lnTo>
                  <a:pt x="778764" y="115823"/>
                </a:lnTo>
                <a:lnTo>
                  <a:pt x="713105" y="231647"/>
                </a:lnTo>
                <a:lnTo>
                  <a:pt x="0" y="231647"/>
                </a:lnTo>
                <a:lnTo>
                  <a:pt x="0" y="0"/>
                </a:lnTo>
                <a:close/>
              </a:path>
            </a:pathLst>
          </a:custGeom>
          <a:ln w="6096">
            <a:solidFill>
              <a:srgbClr val="FFFFFF"/>
            </a:solidFill>
          </a:ln>
        </p:spPr>
        <p:txBody>
          <a:bodyPr wrap="square" lIns="0" tIns="0" rIns="0" bIns="0" rtlCol="0"/>
          <a:lstStyle/>
          <a:p>
            <a:endParaRPr/>
          </a:p>
        </p:txBody>
      </p:sp>
      <p:sp>
        <p:nvSpPr>
          <p:cNvPr id="121" name="object 65"/>
          <p:cNvSpPr/>
          <p:nvPr/>
        </p:nvSpPr>
        <p:spPr>
          <a:xfrm>
            <a:off x="8921495" y="179831"/>
            <a:ext cx="779145" cy="231775"/>
          </a:xfrm>
          <a:custGeom>
            <a:avLst/>
            <a:gdLst/>
            <a:ahLst/>
            <a:cxnLst/>
            <a:rect l="l" t="t" r="r" b="b"/>
            <a:pathLst>
              <a:path w="779145" h="231775">
                <a:moveTo>
                  <a:pt x="0" y="0"/>
                </a:moveTo>
                <a:lnTo>
                  <a:pt x="716153" y="0"/>
                </a:lnTo>
                <a:lnTo>
                  <a:pt x="778764" y="115823"/>
                </a:lnTo>
                <a:lnTo>
                  <a:pt x="716153" y="231647"/>
                </a:lnTo>
                <a:lnTo>
                  <a:pt x="0" y="231647"/>
                </a:lnTo>
                <a:lnTo>
                  <a:pt x="62611" y="115823"/>
                </a:lnTo>
                <a:lnTo>
                  <a:pt x="0" y="0"/>
                </a:lnTo>
                <a:close/>
              </a:path>
            </a:pathLst>
          </a:custGeom>
          <a:noFill/>
          <a:ln w="6096">
            <a:solidFill>
              <a:srgbClr val="FFFFFF"/>
            </a:solidFill>
          </a:ln>
        </p:spPr>
        <p:txBody>
          <a:bodyPr wrap="square" lIns="0" tIns="0" rIns="0" bIns="0" rtlCol="0"/>
          <a:lstStyle/>
          <a:p>
            <a:endParaRPr/>
          </a:p>
        </p:txBody>
      </p:sp>
      <p:sp>
        <p:nvSpPr>
          <p:cNvPr id="122" name="object 67"/>
          <p:cNvSpPr txBox="1"/>
          <p:nvPr/>
        </p:nvSpPr>
        <p:spPr>
          <a:xfrm>
            <a:off x="8229600" y="219583"/>
            <a:ext cx="662939" cy="135935"/>
          </a:xfrm>
          <a:prstGeom prst="rect">
            <a:avLst/>
          </a:prstGeom>
        </p:spPr>
        <p:txBody>
          <a:bodyPr vert="horz" wrap="square" lIns="0" tIns="12700" rIns="0" bIns="0" rtlCol="0">
            <a:spAutoFit/>
          </a:bodyPr>
          <a:lstStyle/>
          <a:p>
            <a:pPr>
              <a:lnSpc>
                <a:spcPct val="100000"/>
              </a:lnSpc>
              <a:spcBef>
                <a:spcPts val="100"/>
              </a:spcBef>
              <a:tabLst>
                <a:tab pos="836294" algn="l"/>
              </a:tabLst>
            </a:pPr>
            <a:r>
              <a:rPr lang="es-MX" sz="800" b="1" spc="-5" dirty="0" smtClean="0">
                <a:solidFill>
                  <a:schemeClr val="bg1"/>
                </a:solidFill>
                <a:latin typeface="Arial"/>
                <a:cs typeface="Arial"/>
              </a:rPr>
              <a:t>Previo</a:t>
            </a:r>
            <a:endParaRPr sz="1000" dirty="0">
              <a:solidFill>
                <a:schemeClr val="bg1"/>
              </a:solidFill>
              <a:latin typeface="Arial"/>
              <a:cs typeface="Arial"/>
            </a:endParaRPr>
          </a:p>
        </p:txBody>
      </p:sp>
      <p:sp>
        <p:nvSpPr>
          <p:cNvPr id="123" name="object 58"/>
          <p:cNvSpPr txBox="1"/>
          <p:nvPr/>
        </p:nvSpPr>
        <p:spPr>
          <a:xfrm>
            <a:off x="9065642" y="228600"/>
            <a:ext cx="611758" cy="135935"/>
          </a:xfrm>
          <a:prstGeom prst="rect">
            <a:avLst/>
          </a:prstGeom>
        </p:spPr>
        <p:txBody>
          <a:bodyPr vert="horz" wrap="square" lIns="0" tIns="12700" rIns="0" bIns="0" rtlCol="0">
            <a:spAutoFit/>
          </a:bodyPr>
          <a:lstStyle/>
          <a:p>
            <a:pPr marL="12700">
              <a:lnSpc>
                <a:spcPct val="100000"/>
              </a:lnSpc>
              <a:spcBef>
                <a:spcPts val="100"/>
              </a:spcBef>
            </a:pPr>
            <a:r>
              <a:rPr lang="es-MX" sz="800" dirty="0" smtClean="0">
                <a:solidFill>
                  <a:schemeClr val="bg1"/>
                </a:solidFill>
                <a:latin typeface="Arial"/>
                <a:cs typeface="Arial"/>
              </a:rPr>
              <a:t>Traslados</a:t>
            </a:r>
            <a:endParaRPr sz="800" dirty="0">
              <a:solidFill>
                <a:schemeClr val="bg1"/>
              </a:solidFill>
              <a:latin typeface="Arial"/>
              <a:cs typeface="Arial"/>
            </a:endParaRPr>
          </a:p>
        </p:txBody>
      </p:sp>
      <p:sp>
        <p:nvSpPr>
          <p:cNvPr id="25" name="CuadroTexto 24"/>
          <p:cNvSpPr txBox="1"/>
          <p:nvPr/>
        </p:nvSpPr>
        <p:spPr>
          <a:xfrm rot="18830416">
            <a:off x="1284309" y="3409005"/>
            <a:ext cx="4419600" cy="584775"/>
          </a:xfrm>
          <a:prstGeom prst="rect">
            <a:avLst/>
          </a:prstGeom>
          <a:noFill/>
        </p:spPr>
        <p:txBody>
          <a:bodyPr wrap="square" rtlCol="0">
            <a:spAutoFit/>
          </a:bodyPr>
          <a:lstStyle/>
          <a:p>
            <a:pPr algn="ctr"/>
            <a:r>
              <a:rPr lang="es-MX" sz="3200" dirty="0" smtClean="0">
                <a:solidFill>
                  <a:schemeClr val="bg1">
                    <a:lumMod val="75000"/>
                  </a:schemeClr>
                </a:solidFill>
              </a:rPr>
              <a:t>COLOCAR EVIDENCIA</a:t>
            </a:r>
            <a:endParaRPr lang="es-MX" sz="3200" dirty="0">
              <a:solidFill>
                <a:schemeClr val="bg1">
                  <a:lumMod val="75000"/>
                </a:schemeClr>
              </a:solidFill>
            </a:endParaRPr>
          </a:p>
        </p:txBody>
      </p:sp>
      <p:grpSp>
        <p:nvGrpSpPr>
          <p:cNvPr id="17" name="Grupo 16"/>
          <p:cNvGrpSpPr/>
          <p:nvPr/>
        </p:nvGrpSpPr>
        <p:grpSpPr>
          <a:xfrm>
            <a:off x="8153400" y="515470"/>
            <a:ext cx="1600200" cy="304800"/>
            <a:chOff x="6153150" y="82890"/>
            <a:chExt cx="1600200" cy="304800"/>
          </a:xfrm>
        </p:grpSpPr>
        <p:sp>
          <p:nvSpPr>
            <p:cNvPr id="18" name="Rectángulo redondeado 17"/>
            <p:cNvSpPr/>
            <p:nvPr/>
          </p:nvSpPr>
          <p:spPr>
            <a:xfrm>
              <a:off x="6153150" y="82890"/>
              <a:ext cx="1600200" cy="304800"/>
            </a:xfrm>
            <a:prstGeom prst="roundRect">
              <a:avLst/>
            </a:prstGeom>
            <a:solidFill>
              <a:srgbClr val="CC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sz="1100" dirty="0" smtClean="0"/>
                <a:t>Sanitización y</a:t>
              </a:r>
              <a:br>
                <a:rPr lang="es-MX" sz="1100" dirty="0" smtClean="0"/>
              </a:br>
              <a:r>
                <a:rPr lang="es-MX" sz="1100" dirty="0" smtClean="0"/>
                <a:t>desinfección</a:t>
              </a:r>
              <a:endParaRPr lang="es-MX" sz="1100" dirty="0"/>
            </a:p>
          </p:txBody>
        </p:sp>
        <p:pic>
          <p:nvPicPr>
            <p:cNvPr id="19" name="Imagen 1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84462" y="90014"/>
              <a:ext cx="202364" cy="269818"/>
            </a:xfrm>
            <a:prstGeom prst="rect">
              <a:avLst/>
            </a:prstGeom>
          </p:spPr>
        </p:pic>
      </p:grpSp>
    </p:spTree>
    <p:extLst>
      <p:ext uri="{BB962C8B-B14F-4D97-AF65-F5344CB8AC3E}">
        <p14:creationId xmlns:p14="http://schemas.microsoft.com/office/powerpoint/2010/main" val="258159861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99364" y="63061"/>
            <a:ext cx="6841743" cy="1166345"/>
          </a:xfrm>
          <a:prstGeom prst="rect">
            <a:avLst/>
          </a:prstGeom>
        </p:spPr>
        <p:txBody>
          <a:bodyPr vert="horz" wrap="square" lIns="0" tIns="12065" rIns="0" bIns="0" rtlCol="0">
            <a:spAutoFit/>
          </a:bodyPr>
          <a:lstStyle/>
          <a:p>
            <a:pPr marL="12700" marR="5080">
              <a:lnSpc>
                <a:spcPct val="100000"/>
              </a:lnSpc>
              <a:spcBef>
                <a:spcPts val="95"/>
              </a:spcBef>
              <a:tabLst>
                <a:tab pos="3743960" algn="l"/>
              </a:tabLst>
            </a:pPr>
            <a:r>
              <a:rPr lang="es-MX" spc="-10" dirty="0"/>
              <a:t>Promueva hábitos personales saludables con señalización de alta visibilidad y </a:t>
            </a:r>
            <a:r>
              <a:rPr lang="es-MX" spc="-10" dirty="0" smtClean="0"/>
              <a:t>campañas de información</a:t>
            </a:r>
            <a:endParaRPr spc="-5" dirty="0"/>
          </a:p>
        </p:txBody>
      </p:sp>
      <p:sp>
        <p:nvSpPr>
          <p:cNvPr id="4" name="object 4"/>
          <p:cNvSpPr txBox="1"/>
          <p:nvPr/>
        </p:nvSpPr>
        <p:spPr>
          <a:xfrm>
            <a:off x="8157464" y="1457677"/>
            <a:ext cx="3398520" cy="4278094"/>
          </a:xfrm>
          <a:prstGeom prst="rect">
            <a:avLst/>
          </a:prstGeom>
        </p:spPr>
        <p:txBody>
          <a:bodyPr vert="horz" wrap="square" lIns="0" tIns="12700" rIns="0" bIns="0" rtlCol="0">
            <a:spAutoFit/>
          </a:bodyPr>
          <a:lstStyle/>
          <a:p>
            <a:pPr marL="12700" marR="824230">
              <a:lnSpc>
                <a:spcPct val="100000"/>
              </a:lnSpc>
              <a:spcBef>
                <a:spcPts val="100"/>
              </a:spcBef>
            </a:pPr>
            <a:r>
              <a:rPr lang="es-MX" sz="1800" b="1" spc="-5" dirty="0" smtClean="0">
                <a:solidFill>
                  <a:srgbClr val="FFFFFF"/>
                </a:solidFill>
                <a:latin typeface="Arial"/>
                <a:cs typeface="Arial"/>
              </a:rPr>
              <a:t>Acción</a:t>
            </a:r>
          </a:p>
          <a:p>
            <a:pPr marL="12700" marR="236854" algn="just">
              <a:lnSpc>
                <a:spcPct val="100000"/>
              </a:lnSpc>
              <a:spcBef>
                <a:spcPts val="1085"/>
              </a:spcBef>
            </a:pPr>
            <a:r>
              <a:rPr lang="es-MX" sz="1300" spc="-10" dirty="0" smtClean="0">
                <a:solidFill>
                  <a:srgbClr val="FFFFFF"/>
                </a:solidFill>
                <a:latin typeface="Arial"/>
                <a:cs typeface="Arial"/>
              </a:rPr>
              <a:t>Promover la limpieza personal con </a:t>
            </a:r>
            <a:r>
              <a:rPr lang="es-MX" sz="1300" spc="-10" dirty="0">
                <a:solidFill>
                  <a:srgbClr val="FFFFFF"/>
                </a:solidFill>
                <a:latin typeface="Arial"/>
                <a:cs typeface="Arial"/>
              </a:rPr>
              <a:t>hábitos </a:t>
            </a:r>
            <a:r>
              <a:rPr lang="es-MX" sz="1300" spc="-10" dirty="0" smtClean="0">
                <a:solidFill>
                  <a:srgbClr val="FFFFFF"/>
                </a:solidFill>
                <a:latin typeface="Arial"/>
                <a:cs typeface="Arial"/>
              </a:rPr>
              <a:t>saludables:</a:t>
            </a:r>
          </a:p>
          <a:p>
            <a:pPr marL="298450" marR="236854" indent="-285750" algn="just">
              <a:lnSpc>
                <a:spcPct val="100000"/>
              </a:lnSpc>
              <a:spcBef>
                <a:spcPts val="1085"/>
              </a:spcBef>
              <a:buFont typeface="Arial" panose="020B0604020202020204" pitchFamily="34" charset="0"/>
              <a:buChar char="•"/>
            </a:pPr>
            <a:r>
              <a:rPr lang="es-MX" sz="1300" spc="-10" dirty="0" smtClean="0">
                <a:solidFill>
                  <a:srgbClr val="FFFFFF"/>
                </a:solidFill>
                <a:latin typeface="Arial"/>
                <a:cs typeface="Arial"/>
              </a:rPr>
              <a:t>Lavarse las manos frecuentemente .</a:t>
            </a:r>
          </a:p>
          <a:p>
            <a:pPr marL="298450" marR="236854" indent="-285750" algn="just">
              <a:lnSpc>
                <a:spcPct val="100000"/>
              </a:lnSpc>
              <a:spcBef>
                <a:spcPts val="1085"/>
              </a:spcBef>
              <a:buFont typeface="Arial" panose="020B0604020202020204" pitchFamily="34" charset="0"/>
              <a:buChar char="•"/>
            </a:pPr>
            <a:r>
              <a:rPr lang="es-MX" sz="1300" spc="-10" dirty="0" smtClean="0">
                <a:solidFill>
                  <a:srgbClr val="FFFFFF"/>
                </a:solidFill>
                <a:latin typeface="Arial"/>
                <a:cs typeface="Arial"/>
              </a:rPr>
              <a:t>Toser o estornudar en la parte interior del antebrazo. </a:t>
            </a:r>
          </a:p>
          <a:p>
            <a:pPr marL="298450" marR="236854" indent="-285750" algn="just">
              <a:lnSpc>
                <a:spcPct val="100000"/>
              </a:lnSpc>
              <a:spcBef>
                <a:spcPts val="1085"/>
              </a:spcBef>
              <a:buFont typeface="Arial" panose="020B0604020202020204" pitchFamily="34" charset="0"/>
              <a:buChar char="•"/>
            </a:pPr>
            <a:r>
              <a:rPr lang="es-MX" sz="1300" spc="-10" dirty="0" smtClean="0">
                <a:solidFill>
                  <a:srgbClr val="FFFFFF"/>
                </a:solidFill>
                <a:latin typeface="Arial"/>
                <a:cs typeface="Arial"/>
              </a:rPr>
              <a:t>Mantener distancia segura de al menos 1.5 metros.</a:t>
            </a:r>
          </a:p>
          <a:p>
            <a:pPr marL="298450" marR="236854" indent="-285750" algn="just">
              <a:lnSpc>
                <a:spcPct val="100000"/>
              </a:lnSpc>
              <a:spcBef>
                <a:spcPts val="1085"/>
              </a:spcBef>
              <a:buFont typeface="Arial" panose="020B0604020202020204" pitchFamily="34" charset="0"/>
              <a:buChar char="•"/>
            </a:pPr>
            <a:r>
              <a:rPr lang="es-MX" sz="1300" spc="-10" dirty="0" smtClean="0">
                <a:solidFill>
                  <a:srgbClr val="FFFFFF"/>
                </a:solidFill>
                <a:latin typeface="Arial"/>
                <a:cs typeface="Arial"/>
              </a:rPr>
              <a:t>No tocarse la cara. </a:t>
            </a:r>
          </a:p>
          <a:p>
            <a:pPr marL="298450" marR="236854" indent="-285750" algn="just">
              <a:lnSpc>
                <a:spcPct val="100000"/>
              </a:lnSpc>
              <a:spcBef>
                <a:spcPts val="1085"/>
              </a:spcBef>
              <a:buFont typeface="Arial" panose="020B0604020202020204" pitchFamily="34" charset="0"/>
              <a:buChar char="•"/>
            </a:pPr>
            <a:r>
              <a:rPr lang="es-MX" sz="1300" spc="-10" dirty="0" smtClean="0">
                <a:solidFill>
                  <a:srgbClr val="FFFFFF"/>
                </a:solidFill>
                <a:latin typeface="Arial"/>
                <a:cs typeface="Arial"/>
              </a:rPr>
              <a:t>Evitar el contacto con las demás personas.</a:t>
            </a:r>
          </a:p>
          <a:p>
            <a:pPr marL="298450" marR="236854" indent="-285750" algn="just">
              <a:lnSpc>
                <a:spcPct val="100000"/>
              </a:lnSpc>
              <a:spcBef>
                <a:spcPts val="1085"/>
              </a:spcBef>
              <a:buFont typeface="Arial" panose="020B0604020202020204" pitchFamily="34" charset="0"/>
              <a:buChar char="•"/>
            </a:pPr>
            <a:r>
              <a:rPr lang="es-MX" sz="1300" spc="-10" dirty="0" smtClean="0">
                <a:solidFill>
                  <a:srgbClr val="FFFFFF"/>
                </a:solidFill>
                <a:latin typeface="Arial"/>
                <a:cs typeface="Arial"/>
              </a:rPr>
              <a:t>Avisar al responsable COVID-19 si presenta alguno de los síntomas de infección para evaluación y en su caso, aislamiento para derivar a servicio de salud. </a:t>
            </a:r>
          </a:p>
        </p:txBody>
      </p:sp>
      <p:sp>
        <p:nvSpPr>
          <p:cNvPr id="12" name="object 12"/>
          <p:cNvSpPr/>
          <p:nvPr/>
        </p:nvSpPr>
        <p:spPr>
          <a:xfrm>
            <a:off x="8173211" y="1182624"/>
            <a:ext cx="3465829" cy="0"/>
          </a:xfrm>
          <a:custGeom>
            <a:avLst/>
            <a:gdLst/>
            <a:ahLst/>
            <a:cxnLst/>
            <a:rect l="l" t="t" r="r" b="b"/>
            <a:pathLst>
              <a:path w="3465829">
                <a:moveTo>
                  <a:pt x="0" y="0"/>
                </a:moveTo>
                <a:lnTo>
                  <a:pt x="3465576" y="0"/>
                </a:lnTo>
              </a:path>
            </a:pathLst>
          </a:custGeom>
          <a:ln w="6096">
            <a:solidFill>
              <a:srgbClr val="FFFFFF"/>
            </a:solidFill>
          </a:ln>
        </p:spPr>
        <p:txBody>
          <a:bodyPr wrap="square" lIns="0" tIns="0" rIns="0" bIns="0" rtlCol="0"/>
          <a:lstStyle/>
          <a:p>
            <a:endParaRPr/>
          </a:p>
        </p:txBody>
      </p:sp>
      <p:sp>
        <p:nvSpPr>
          <p:cNvPr id="27" name="object 14"/>
          <p:cNvSpPr/>
          <p:nvPr/>
        </p:nvSpPr>
        <p:spPr>
          <a:xfrm>
            <a:off x="8638031" y="842772"/>
            <a:ext cx="0" cy="184785"/>
          </a:xfrm>
          <a:custGeom>
            <a:avLst/>
            <a:gdLst/>
            <a:ahLst/>
            <a:cxnLst/>
            <a:rect l="l" t="t" r="r" b="b"/>
            <a:pathLst>
              <a:path h="184784">
                <a:moveTo>
                  <a:pt x="0" y="0"/>
                </a:moveTo>
                <a:lnTo>
                  <a:pt x="0" y="184657"/>
                </a:lnTo>
              </a:path>
            </a:pathLst>
          </a:custGeom>
          <a:ln w="6096">
            <a:solidFill>
              <a:srgbClr val="FFFFFF"/>
            </a:solidFill>
          </a:ln>
        </p:spPr>
        <p:txBody>
          <a:bodyPr wrap="square" lIns="0" tIns="0" rIns="0" bIns="0" rtlCol="0"/>
          <a:lstStyle/>
          <a:p>
            <a:endParaRPr/>
          </a:p>
        </p:txBody>
      </p:sp>
      <p:sp>
        <p:nvSpPr>
          <p:cNvPr id="28" name="object 15"/>
          <p:cNvSpPr txBox="1"/>
          <p:nvPr/>
        </p:nvSpPr>
        <p:spPr>
          <a:xfrm>
            <a:off x="8162924" y="533400"/>
            <a:ext cx="3311017" cy="492443"/>
          </a:xfrm>
          <a:prstGeom prst="rect">
            <a:avLst/>
          </a:prstGeom>
        </p:spPr>
        <p:txBody>
          <a:bodyPr vert="horz" wrap="square" lIns="0" tIns="12700" rIns="0" bIns="0" rtlCol="0">
            <a:spAutoFit/>
          </a:bodyPr>
          <a:lstStyle/>
          <a:p>
            <a:pPr>
              <a:lnSpc>
                <a:spcPct val="100000"/>
              </a:lnSpc>
              <a:spcBef>
                <a:spcPts val="100"/>
              </a:spcBef>
              <a:tabLst>
                <a:tab pos="836294" algn="l"/>
                <a:tab pos="1703070" algn="l"/>
              </a:tabLst>
            </a:pPr>
            <a:r>
              <a:rPr lang="es-MX" sz="1200" b="1" dirty="0" smtClean="0">
                <a:solidFill>
                  <a:srgbClr val="FFFFFF"/>
                </a:solidFill>
                <a:latin typeface="Arial"/>
                <a:cs typeface="Arial"/>
              </a:rPr>
              <a:t>Concientización</a:t>
            </a:r>
            <a:endParaRPr sz="1200" dirty="0">
              <a:latin typeface="Arial"/>
              <a:cs typeface="Arial"/>
            </a:endParaRPr>
          </a:p>
          <a:p>
            <a:pPr marL="19685">
              <a:lnSpc>
                <a:spcPct val="100000"/>
              </a:lnSpc>
              <a:spcBef>
                <a:spcPts val="1110"/>
              </a:spcBef>
              <a:tabLst>
                <a:tab pos="618490" algn="l"/>
              </a:tabLst>
            </a:pPr>
            <a:r>
              <a:rPr sz="1000" dirty="0" smtClean="0">
                <a:solidFill>
                  <a:srgbClr val="FFFFFF"/>
                </a:solidFill>
                <a:latin typeface="Arial"/>
                <a:cs typeface="Arial"/>
              </a:rPr>
              <a:t>Of</a:t>
            </a:r>
            <a:r>
              <a:rPr lang="es-MX" sz="1000" dirty="0" err="1" smtClean="0">
                <a:solidFill>
                  <a:srgbClr val="FFFFFF"/>
                </a:solidFill>
                <a:latin typeface="Arial"/>
                <a:cs typeface="Arial"/>
              </a:rPr>
              <a:t>icina</a:t>
            </a:r>
            <a:r>
              <a:rPr lang="es-MX" sz="1000" dirty="0">
                <a:solidFill>
                  <a:srgbClr val="FFFFFF"/>
                </a:solidFill>
                <a:latin typeface="Arial"/>
                <a:cs typeface="Arial"/>
              </a:rPr>
              <a:t> </a:t>
            </a:r>
            <a:r>
              <a:rPr lang="es-MX" sz="1000" dirty="0" smtClean="0">
                <a:solidFill>
                  <a:srgbClr val="FFFFFF"/>
                </a:solidFill>
                <a:latin typeface="Arial"/>
                <a:cs typeface="Arial"/>
              </a:rPr>
              <a:t>   </a:t>
            </a:r>
            <a:r>
              <a:rPr lang="es-MX" sz="1000" spc="-5" dirty="0">
                <a:solidFill>
                  <a:srgbClr val="FFFFFF"/>
                </a:solidFill>
                <a:latin typeface="Arial"/>
                <a:cs typeface="Arial"/>
              </a:rPr>
              <a:t>Obra: Cielo Abierto - Edificación</a:t>
            </a:r>
            <a:endParaRPr sz="1000" dirty="0">
              <a:latin typeface="Arial"/>
              <a:cs typeface="Arial"/>
            </a:endParaRPr>
          </a:p>
        </p:txBody>
      </p:sp>
      <p:sp>
        <p:nvSpPr>
          <p:cNvPr id="29" name="object 57"/>
          <p:cNvSpPr/>
          <p:nvPr/>
        </p:nvSpPr>
        <p:spPr>
          <a:xfrm>
            <a:off x="9659111" y="179831"/>
            <a:ext cx="777240" cy="231775"/>
          </a:xfrm>
          <a:custGeom>
            <a:avLst/>
            <a:gdLst/>
            <a:ahLst/>
            <a:cxnLst/>
            <a:rect l="l" t="t" r="r" b="b"/>
            <a:pathLst>
              <a:path w="777240" h="231775">
                <a:moveTo>
                  <a:pt x="0" y="0"/>
                </a:moveTo>
                <a:lnTo>
                  <a:pt x="714629" y="0"/>
                </a:lnTo>
                <a:lnTo>
                  <a:pt x="777240" y="115823"/>
                </a:lnTo>
                <a:lnTo>
                  <a:pt x="714629" y="231647"/>
                </a:lnTo>
                <a:lnTo>
                  <a:pt x="0" y="231647"/>
                </a:lnTo>
                <a:lnTo>
                  <a:pt x="62611" y="115823"/>
                </a:lnTo>
                <a:lnTo>
                  <a:pt x="0" y="0"/>
                </a:lnTo>
                <a:close/>
              </a:path>
            </a:pathLst>
          </a:custGeom>
          <a:solidFill>
            <a:schemeClr val="bg1"/>
          </a:solidFill>
          <a:ln w="6096">
            <a:solidFill>
              <a:srgbClr val="FFFFFF"/>
            </a:solidFill>
          </a:ln>
        </p:spPr>
        <p:txBody>
          <a:bodyPr wrap="square" lIns="0" tIns="0" rIns="0" bIns="0" rtlCol="0"/>
          <a:lstStyle/>
          <a:p>
            <a:endParaRPr/>
          </a:p>
        </p:txBody>
      </p:sp>
      <p:sp>
        <p:nvSpPr>
          <p:cNvPr id="30" name="object 58"/>
          <p:cNvSpPr txBox="1"/>
          <p:nvPr/>
        </p:nvSpPr>
        <p:spPr>
          <a:xfrm>
            <a:off x="9755505" y="219583"/>
            <a:ext cx="611758" cy="135935"/>
          </a:xfrm>
          <a:prstGeom prst="rect">
            <a:avLst/>
          </a:prstGeom>
        </p:spPr>
        <p:txBody>
          <a:bodyPr vert="horz" wrap="square" lIns="0" tIns="12700" rIns="0" bIns="0" rtlCol="0">
            <a:spAutoFit/>
          </a:bodyPr>
          <a:lstStyle/>
          <a:p>
            <a:pPr marL="12700">
              <a:lnSpc>
                <a:spcPct val="100000"/>
              </a:lnSpc>
              <a:spcBef>
                <a:spcPts val="100"/>
              </a:spcBef>
            </a:pPr>
            <a:r>
              <a:rPr lang="es-MX" sz="800" dirty="0" smtClean="0">
                <a:latin typeface="Arial"/>
                <a:cs typeface="Arial"/>
              </a:rPr>
              <a:t>En el trabajo</a:t>
            </a:r>
            <a:endParaRPr sz="800" dirty="0">
              <a:latin typeface="Arial"/>
              <a:cs typeface="Arial"/>
            </a:endParaRPr>
          </a:p>
        </p:txBody>
      </p:sp>
      <p:sp>
        <p:nvSpPr>
          <p:cNvPr id="31" name="object 59"/>
          <p:cNvSpPr/>
          <p:nvPr/>
        </p:nvSpPr>
        <p:spPr>
          <a:xfrm>
            <a:off x="10395204" y="179831"/>
            <a:ext cx="883919" cy="231775"/>
          </a:xfrm>
          <a:custGeom>
            <a:avLst/>
            <a:gdLst/>
            <a:ahLst/>
            <a:cxnLst/>
            <a:rect l="l" t="t" r="r" b="b"/>
            <a:pathLst>
              <a:path w="883920" h="231775">
                <a:moveTo>
                  <a:pt x="0" y="0"/>
                </a:moveTo>
                <a:lnTo>
                  <a:pt x="821309" y="0"/>
                </a:lnTo>
                <a:lnTo>
                  <a:pt x="883919" y="115823"/>
                </a:lnTo>
                <a:lnTo>
                  <a:pt x="821309" y="231647"/>
                </a:lnTo>
                <a:lnTo>
                  <a:pt x="0" y="231647"/>
                </a:lnTo>
                <a:lnTo>
                  <a:pt x="62611" y="115823"/>
                </a:lnTo>
                <a:lnTo>
                  <a:pt x="0" y="0"/>
                </a:lnTo>
                <a:close/>
              </a:path>
            </a:pathLst>
          </a:custGeom>
          <a:ln w="6095">
            <a:solidFill>
              <a:srgbClr val="FFFFFF"/>
            </a:solidFill>
          </a:ln>
        </p:spPr>
        <p:txBody>
          <a:bodyPr wrap="square" lIns="0" tIns="0" rIns="0" bIns="0" rtlCol="0"/>
          <a:lstStyle/>
          <a:p>
            <a:endParaRPr/>
          </a:p>
        </p:txBody>
      </p:sp>
      <p:sp>
        <p:nvSpPr>
          <p:cNvPr id="32" name="object 60"/>
          <p:cNvSpPr txBox="1"/>
          <p:nvPr/>
        </p:nvSpPr>
        <p:spPr>
          <a:xfrm>
            <a:off x="10476992" y="219583"/>
            <a:ext cx="830072" cy="135935"/>
          </a:xfrm>
          <a:prstGeom prst="rect">
            <a:avLst/>
          </a:prstGeom>
        </p:spPr>
        <p:txBody>
          <a:bodyPr vert="horz" wrap="square" lIns="0" tIns="12700" rIns="0" bIns="0" rtlCol="0">
            <a:spAutoFit/>
          </a:bodyPr>
          <a:lstStyle/>
          <a:p>
            <a:pPr marL="12700">
              <a:lnSpc>
                <a:spcPct val="100000"/>
              </a:lnSpc>
              <a:spcBef>
                <a:spcPts val="100"/>
              </a:spcBef>
            </a:pPr>
            <a:r>
              <a:rPr lang="es-MX" sz="800" dirty="0" smtClean="0">
                <a:solidFill>
                  <a:srgbClr val="FFFFFF"/>
                </a:solidFill>
                <a:latin typeface="Arial"/>
                <a:cs typeface="Arial"/>
              </a:rPr>
              <a:t>Áreas comunes</a:t>
            </a:r>
            <a:endParaRPr sz="800" dirty="0">
              <a:latin typeface="Arial"/>
              <a:cs typeface="Arial"/>
            </a:endParaRPr>
          </a:p>
        </p:txBody>
      </p:sp>
      <p:sp>
        <p:nvSpPr>
          <p:cNvPr id="35" name="object 63"/>
          <p:cNvSpPr/>
          <p:nvPr/>
        </p:nvSpPr>
        <p:spPr>
          <a:xfrm>
            <a:off x="8185404" y="179831"/>
            <a:ext cx="779145" cy="231775"/>
          </a:xfrm>
          <a:custGeom>
            <a:avLst/>
            <a:gdLst/>
            <a:ahLst/>
            <a:cxnLst/>
            <a:rect l="l" t="t" r="r" b="b"/>
            <a:pathLst>
              <a:path w="779145" h="231775">
                <a:moveTo>
                  <a:pt x="713105" y="0"/>
                </a:moveTo>
                <a:lnTo>
                  <a:pt x="0" y="0"/>
                </a:lnTo>
                <a:lnTo>
                  <a:pt x="0" y="231647"/>
                </a:lnTo>
                <a:lnTo>
                  <a:pt x="713105" y="231647"/>
                </a:lnTo>
                <a:lnTo>
                  <a:pt x="778764" y="115823"/>
                </a:lnTo>
                <a:lnTo>
                  <a:pt x="713105" y="0"/>
                </a:lnTo>
                <a:close/>
              </a:path>
            </a:pathLst>
          </a:custGeom>
          <a:noFill/>
        </p:spPr>
        <p:txBody>
          <a:bodyPr wrap="square" lIns="0" tIns="0" rIns="0" bIns="0" rtlCol="0"/>
          <a:lstStyle/>
          <a:p>
            <a:endParaRPr/>
          </a:p>
        </p:txBody>
      </p:sp>
      <p:sp>
        <p:nvSpPr>
          <p:cNvPr id="36" name="object 64"/>
          <p:cNvSpPr/>
          <p:nvPr/>
        </p:nvSpPr>
        <p:spPr>
          <a:xfrm>
            <a:off x="8185404" y="179831"/>
            <a:ext cx="779145" cy="231775"/>
          </a:xfrm>
          <a:custGeom>
            <a:avLst/>
            <a:gdLst/>
            <a:ahLst/>
            <a:cxnLst/>
            <a:rect l="l" t="t" r="r" b="b"/>
            <a:pathLst>
              <a:path w="779145" h="231775">
                <a:moveTo>
                  <a:pt x="0" y="0"/>
                </a:moveTo>
                <a:lnTo>
                  <a:pt x="713105" y="0"/>
                </a:lnTo>
                <a:lnTo>
                  <a:pt x="778764" y="115823"/>
                </a:lnTo>
                <a:lnTo>
                  <a:pt x="713105" y="231647"/>
                </a:lnTo>
                <a:lnTo>
                  <a:pt x="0" y="231647"/>
                </a:lnTo>
                <a:lnTo>
                  <a:pt x="0" y="0"/>
                </a:lnTo>
                <a:close/>
              </a:path>
            </a:pathLst>
          </a:custGeom>
          <a:ln w="6096">
            <a:solidFill>
              <a:srgbClr val="FFFFFF"/>
            </a:solidFill>
          </a:ln>
        </p:spPr>
        <p:txBody>
          <a:bodyPr wrap="square" lIns="0" tIns="0" rIns="0" bIns="0" rtlCol="0"/>
          <a:lstStyle/>
          <a:p>
            <a:endParaRPr/>
          </a:p>
        </p:txBody>
      </p:sp>
      <p:sp>
        <p:nvSpPr>
          <p:cNvPr id="37" name="object 65"/>
          <p:cNvSpPr/>
          <p:nvPr/>
        </p:nvSpPr>
        <p:spPr>
          <a:xfrm>
            <a:off x="8921495" y="179831"/>
            <a:ext cx="779145" cy="231775"/>
          </a:xfrm>
          <a:custGeom>
            <a:avLst/>
            <a:gdLst/>
            <a:ahLst/>
            <a:cxnLst/>
            <a:rect l="l" t="t" r="r" b="b"/>
            <a:pathLst>
              <a:path w="779145" h="231775">
                <a:moveTo>
                  <a:pt x="0" y="0"/>
                </a:moveTo>
                <a:lnTo>
                  <a:pt x="716153" y="0"/>
                </a:lnTo>
                <a:lnTo>
                  <a:pt x="778764" y="115823"/>
                </a:lnTo>
                <a:lnTo>
                  <a:pt x="716153" y="231647"/>
                </a:lnTo>
                <a:lnTo>
                  <a:pt x="0" y="231647"/>
                </a:lnTo>
                <a:lnTo>
                  <a:pt x="62611" y="115823"/>
                </a:lnTo>
                <a:lnTo>
                  <a:pt x="0" y="0"/>
                </a:lnTo>
                <a:close/>
              </a:path>
            </a:pathLst>
          </a:custGeom>
          <a:noFill/>
          <a:ln w="6096">
            <a:solidFill>
              <a:srgbClr val="FFFFFF"/>
            </a:solidFill>
          </a:ln>
        </p:spPr>
        <p:txBody>
          <a:bodyPr wrap="square" lIns="0" tIns="0" rIns="0" bIns="0" rtlCol="0"/>
          <a:lstStyle/>
          <a:p>
            <a:endParaRPr>
              <a:solidFill>
                <a:schemeClr val="bg1"/>
              </a:solidFill>
            </a:endParaRPr>
          </a:p>
        </p:txBody>
      </p:sp>
      <p:sp>
        <p:nvSpPr>
          <p:cNvPr id="38" name="object 67"/>
          <p:cNvSpPr txBox="1"/>
          <p:nvPr/>
        </p:nvSpPr>
        <p:spPr>
          <a:xfrm>
            <a:off x="8229600" y="219583"/>
            <a:ext cx="662939" cy="135935"/>
          </a:xfrm>
          <a:prstGeom prst="rect">
            <a:avLst/>
          </a:prstGeom>
        </p:spPr>
        <p:txBody>
          <a:bodyPr vert="horz" wrap="square" lIns="0" tIns="12700" rIns="0" bIns="0" rtlCol="0">
            <a:spAutoFit/>
          </a:bodyPr>
          <a:lstStyle/>
          <a:p>
            <a:pPr>
              <a:lnSpc>
                <a:spcPct val="100000"/>
              </a:lnSpc>
              <a:spcBef>
                <a:spcPts val="100"/>
              </a:spcBef>
              <a:tabLst>
                <a:tab pos="836294" algn="l"/>
              </a:tabLst>
            </a:pPr>
            <a:r>
              <a:rPr lang="es-MX" sz="800" b="1" spc="-5" dirty="0" smtClean="0">
                <a:solidFill>
                  <a:schemeClr val="bg1"/>
                </a:solidFill>
                <a:latin typeface="Arial"/>
                <a:cs typeface="Arial"/>
              </a:rPr>
              <a:t>Previo</a:t>
            </a:r>
            <a:endParaRPr sz="1000" dirty="0">
              <a:solidFill>
                <a:schemeClr val="bg1"/>
              </a:solidFill>
              <a:latin typeface="Arial"/>
              <a:cs typeface="Arial"/>
            </a:endParaRPr>
          </a:p>
        </p:txBody>
      </p:sp>
      <p:sp>
        <p:nvSpPr>
          <p:cNvPr id="39" name="object 58"/>
          <p:cNvSpPr txBox="1"/>
          <p:nvPr/>
        </p:nvSpPr>
        <p:spPr>
          <a:xfrm>
            <a:off x="9065642" y="228600"/>
            <a:ext cx="611758" cy="135935"/>
          </a:xfrm>
          <a:prstGeom prst="rect">
            <a:avLst/>
          </a:prstGeom>
        </p:spPr>
        <p:txBody>
          <a:bodyPr vert="horz" wrap="square" lIns="0" tIns="12700" rIns="0" bIns="0" rtlCol="0">
            <a:spAutoFit/>
          </a:bodyPr>
          <a:lstStyle/>
          <a:p>
            <a:pPr marL="12700">
              <a:lnSpc>
                <a:spcPct val="100000"/>
              </a:lnSpc>
              <a:spcBef>
                <a:spcPts val="100"/>
              </a:spcBef>
            </a:pPr>
            <a:r>
              <a:rPr lang="es-MX" sz="800" dirty="0" err="1" smtClean="0">
                <a:solidFill>
                  <a:schemeClr val="bg1"/>
                </a:solidFill>
                <a:latin typeface="Arial"/>
                <a:cs typeface="Arial"/>
              </a:rPr>
              <a:t>Tr|aslados</a:t>
            </a:r>
            <a:endParaRPr sz="800" dirty="0">
              <a:solidFill>
                <a:schemeClr val="bg1"/>
              </a:solidFill>
              <a:latin typeface="Arial"/>
              <a:cs typeface="Arial"/>
            </a:endParaRPr>
          </a:p>
        </p:txBody>
      </p:sp>
      <p:sp>
        <p:nvSpPr>
          <p:cNvPr id="17" name="CuadroTexto 16"/>
          <p:cNvSpPr txBox="1"/>
          <p:nvPr/>
        </p:nvSpPr>
        <p:spPr>
          <a:xfrm rot="18830416">
            <a:off x="1284309" y="3409005"/>
            <a:ext cx="4419600" cy="584775"/>
          </a:xfrm>
          <a:prstGeom prst="rect">
            <a:avLst/>
          </a:prstGeom>
          <a:noFill/>
        </p:spPr>
        <p:txBody>
          <a:bodyPr wrap="square" rtlCol="0">
            <a:spAutoFit/>
          </a:bodyPr>
          <a:lstStyle/>
          <a:p>
            <a:pPr algn="ctr"/>
            <a:r>
              <a:rPr lang="es-MX" sz="3200" dirty="0" smtClean="0">
                <a:solidFill>
                  <a:schemeClr val="bg1">
                    <a:lumMod val="75000"/>
                  </a:schemeClr>
                </a:solidFill>
              </a:rPr>
              <a:t>COLOCAR EVIDENCIA</a:t>
            </a:r>
            <a:endParaRPr lang="es-MX" sz="3200" dirty="0">
              <a:solidFill>
                <a:schemeClr val="bg1">
                  <a:lumMod val="75000"/>
                </a:schemeClr>
              </a:solidFill>
            </a:endParaRPr>
          </a:p>
        </p:txBody>
      </p:sp>
      <p:grpSp>
        <p:nvGrpSpPr>
          <p:cNvPr id="21" name="Grupo 20"/>
          <p:cNvGrpSpPr/>
          <p:nvPr/>
        </p:nvGrpSpPr>
        <p:grpSpPr>
          <a:xfrm>
            <a:off x="8153400" y="515470"/>
            <a:ext cx="1600200" cy="304800"/>
            <a:chOff x="6153150" y="82890"/>
            <a:chExt cx="1600200" cy="304800"/>
          </a:xfrm>
        </p:grpSpPr>
        <p:sp>
          <p:nvSpPr>
            <p:cNvPr id="22" name="Rectángulo redondeado 21"/>
            <p:cNvSpPr/>
            <p:nvPr/>
          </p:nvSpPr>
          <p:spPr>
            <a:xfrm>
              <a:off x="6153150" y="82890"/>
              <a:ext cx="1600200" cy="304800"/>
            </a:xfrm>
            <a:prstGeom prst="roundRect">
              <a:avLst/>
            </a:prstGeom>
            <a:solidFill>
              <a:srgbClr val="CC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sz="1400" dirty="0" smtClean="0"/>
                <a:t>Capacitación</a:t>
              </a:r>
              <a:endParaRPr lang="es-MX" sz="1400" dirty="0"/>
            </a:p>
          </p:txBody>
        </p:sp>
        <p:pic>
          <p:nvPicPr>
            <p:cNvPr id="23" name="Imagen 2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84462" y="90014"/>
              <a:ext cx="202364" cy="269818"/>
            </a:xfrm>
            <a:prstGeom prst="rect">
              <a:avLst/>
            </a:prstGeom>
          </p:spPr>
        </p:pic>
      </p:grpSp>
    </p:spTree>
    <p:extLst>
      <p:ext uri="{BB962C8B-B14F-4D97-AF65-F5344CB8AC3E}">
        <p14:creationId xmlns:p14="http://schemas.microsoft.com/office/powerpoint/2010/main" val="42841685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7" name="Object 66" hidden="1">
            <a:extLst>
              <a:ext uri="{FF2B5EF4-FFF2-40B4-BE49-F238E27FC236}">
                <a16:creationId xmlns="" xmlns:a16="http://schemas.microsoft.com/office/drawing/2014/main" id="{A026BC03-599A-406C-B015-AE61FBC918C6}"/>
              </a:ext>
            </a:extLst>
          </p:cNvPr>
          <p:cNvGraphicFramePr>
            <a:graphicFrameLocks noChangeAspect="1"/>
          </p:cNvGraphicFramePr>
          <p:nvPr>
            <p:custDataLst>
              <p:tags r:id="rId2"/>
            </p:custDataLs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187" name="think-cell Slide" r:id="rId5" imgW="204" imgH="204" progId="TCLayout.ActiveDocument.1">
                  <p:embed/>
                </p:oleObj>
              </mc:Choice>
              <mc:Fallback>
                <p:oleObj name="think-cell Slide" r:id="rId5" imgW="204" imgH="204" progId="TCLayout.ActiveDocument.1">
                  <p:embed/>
                  <p:pic>
                    <p:nvPicPr>
                      <p:cNvPr id="0" name=""/>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08" name="Rectangle 307" hidden="1">
            <a:extLst>
              <a:ext uri="{FF2B5EF4-FFF2-40B4-BE49-F238E27FC236}">
                <a16:creationId xmlns="" xmlns:a16="http://schemas.microsoft.com/office/drawing/2014/main" id="{8DF61698-55DD-44C0-A60D-A3B1A81D96CB}"/>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2400" b="1" dirty="0">
              <a:latin typeface="Century Gothic" panose="020B0502020202020204" pitchFamily="34" charset="0"/>
              <a:ea typeface="+mj-ea"/>
              <a:cs typeface="+mj-cs"/>
              <a:sym typeface="Century Gothic" panose="020B0502020202020204" pitchFamily="34" charset="0"/>
            </a:endParaRPr>
          </a:p>
        </p:txBody>
      </p:sp>
      <p:sp>
        <p:nvSpPr>
          <p:cNvPr id="2" name="Title 1">
            <a:extLst>
              <a:ext uri="{FF2B5EF4-FFF2-40B4-BE49-F238E27FC236}">
                <a16:creationId xmlns="" xmlns:a16="http://schemas.microsoft.com/office/drawing/2014/main" id="{9E646AC0-3FEB-406E-9FAB-F18EC277597F}"/>
              </a:ext>
            </a:extLst>
          </p:cNvPr>
          <p:cNvSpPr>
            <a:spLocks noGrp="1"/>
          </p:cNvSpPr>
          <p:nvPr>
            <p:ph type="title"/>
          </p:nvPr>
        </p:nvSpPr>
        <p:spPr>
          <a:xfrm>
            <a:off x="313436" y="301079"/>
            <a:ext cx="11116564" cy="384721"/>
          </a:xfrm>
        </p:spPr>
        <p:txBody>
          <a:bodyPr/>
          <a:lstStyle/>
          <a:p>
            <a:r>
              <a:rPr lang="es-MX" dirty="0" smtClean="0"/>
              <a:t>Nuestro plan de acción para el regreso seguro</a:t>
            </a:r>
            <a:endParaRPr lang="es-MX" b="0" dirty="0"/>
          </a:p>
        </p:txBody>
      </p:sp>
      <p:sp>
        <p:nvSpPr>
          <p:cNvPr id="196" name="Rectangle 195">
            <a:extLst>
              <a:ext uri="{FF2B5EF4-FFF2-40B4-BE49-F238E27FC236}">
                <a16:creationId xmlns="" xmlns:a16="http://schemas.microsoft.com/office/drawing/2014/main" id="{787EB4B4-A355-49DC-A897-800A9D7B80F4}"/>
              </a:ext>
            </a:extLst>
          </p:cNvPr>
          <p:cNvSpPr/>
          <p:nvPr/>
        </p:nvSpPr>
        <p:spPr>
          <a:xfrm>
            <a:off x="4682004" y="4962318"/>
            <a:ext cx="5829106" cy="182880"/>
          </a:xfrm>
          <a:prstGeom prst="rect">
            <a:avLst/>
          </a:prstGeom>
          <a:solidFill>
            <a:srgbClr val="D4DE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00" b="1">
                <a:solidFill>
                  <a:schemeClr val="tx1">
                    <a:lumMod val="75000"/>
                    <a:lumOff val="25000"/>
                  </a:schemeClr>
                </a:solidFill>
              </a:rPr>
              <a:t>Indisponibilidad de Personal Clave</a:t>
            </a:r>
          </a:p>
        </p:txBody>
      </p:sp>
      <p:sp>
        <p:nvSpPr>
          <p:cNvPr id="227" name="Rectangle 226">
            <a:extLst>
              <a:ext uri="{FF2B5EF4-FFF2-40B4-BE49-F238E27FC236}">
                <a16:creationId xmlns="" xmlns:a16="http://schemas.microsoft.com/office/drawing/2014/main" id="{25422DB4-4595-41D1-ABD8-222A265767C1}"/>
              </a:ext>
            </a:extLst>
          </p:cNvPr>
          <p:cNvSpPr/>
          <p:nvPr/>
        </p:nvSpPr>
        <p:spPr>
          <a:xfrm>
            <a:off x="7655498" y="1372525"/>
            <a:ext cx="1371600" cy="453667"/>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400" b="1" i="1">
              <a:solidFill>
                <a:schemeClr val="bg2"/>
              </a:solidFill>
            </a:endParaRPr>
          </a:p>
        </p:txBody>
      </p:sp>
      <p:sp>
        <p:nvSpPr>
          <p:cNvPr id="228" name="Rectangle 227">
            <a:extLst>
              <a:ext uri="{FF2B5EF4-FFF2-40B4-BE49-F238E27FC236}">
                <a16:creationId xmlns="" xmlns:a16="http://schemas.microsoft.com/office/drawing/2014/main" id="{5FA82E16-E8AF-40BC-9BAF-30331BA293C4}"/>
              </a:ext>
            </a:extLst>
          </p:cNvPr>
          <p:cNvSpPr/>
          <p:nvPr/>
        </p:nvSpPr>
        <p:spPr>
          <a:xfrm>
            <a:off x="7655498" y="1868793"/>
            <a:ext cx="2855617" cy="365760"/>
          </a:xfrm>
          <a:prstGeom prst="rect">
            <a:avLst/>
          </a:prstGeom>
          <a:solidFill>
            <a:srgbClr val="D4DE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00" b="1" dirty="0">
                <a:solidFill>
                  <a:schemeClr val="tx1">
                    <a:lumMod val="75000"/>
                    <a:lumOff val="25000"/>
                  </a:schemeClr>
                </a:solidFill>
              </a:rPr>
              <a:t>Comercial y </a:t>
            </a:r>
            <a:r>
              <a:rPr lang="es-MX" sz="1000" b="1" dirty="0" smtClean="0">
                <a:solidFill>
                  <a:schemeClr val="tx1">
                    <a:lumMod val="75000"/>
                    <a:lumOff val="25000"/>
                  </a:schemeClr>
                </a:solidFill>
              </a:rPr>
              <a:t>gestión de clientes </a:t>
            </a:r>
            <a:endParaRPr lang="es-MX" sz="1000" b="1" dirty="0">
              <a:solidFill>
                <a:schemeClr val="tx1">
                  <a:lumMod val="75000"/>
                  <a:lumOff val="25000"/>
                </a:schemeClr>
              </a:solidFill>
            </a:endParaRPr>
          </a:p>
        </p:txBody>
      </p:sp>
      <p:sp>
        <p:nvSpPr>
          <p:cNvPr id="229" name="Rectangle 228">
            <a:extLst>
              <a:ext uri="{FF2B5EF4-FFF2-40B4-BE49-F238E27FC236}">
                <a16:creationId xmlns="" xmlns:a16="http://schemas.microsoft.com/office/drawing/2014/main" id="{7E529222-D11A-4048-9900-66E1B93DD44E}"/>
              </a:ext>
            </a:extLst>
          </p:cNvPr>
          <p:cNvSpPr/>
          <p:nvPr/>
        </p:nvSpPr>
        <p:spPr>
          <a:xfrm>
            <a:off x="8044450" y="1346545"/>
            <a:ext cx="977278" cy="5056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00" b="1" dirty="0">
                <a:solidFill>
                  <a:schemeClr val="bg1"/>
                </a:solidFill>
              </a:rPr>
              <a:t>Relaciones Comerciales</a:t>
            </a:r>
            <a:endParaRPr lang="es-MX" sz="900" b="1" i="1" dirty="0">
              <a:solidFill>
                <a:schemeClr val="bg1"/>
              </a:solidFill>
            </a:endParaRPr>
          </a:p>
        </p:txBody>
      </p:sp>
      <p:sp>
        <p:nvSpPr>
          <p:cNvPr id="239" name="Rectangle 238">
            <a:extLst>
              <a:ext uri="{FF2B5EF4-FFF2-40B4-BE49-F238E27FC236}">
                <a16:creationId xmlns="" xmlns:a16="http://schemas.microsoft.com/office/drawing/2014/main" id="{1E11F355-43A9-4BE0-B731-C02CA02A6D51}"/>
              </a:ext>
            </a:extLst>
          </p:cNvPr>
          <p:cNvSpPr/>
          <p:nvPr/>
        </p:nvSpPr>
        <p:spPr>
          <a:xfrm>
            <a:off x="9139515" y="1372525"/>
            <a:ext cx="1371600" cy="453667"/>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400" b="1" i="1">
              <a:solidFill>
                <a:schemeClr val="bg2"/>
              </a:solidFill>
            </a:endParaRPr>
          </a:p>
        </p:txBody>
      </p:sp>
      <p:sp>
        <p:nvSpPr>
          <p:cNvPr id="241" name="Rectangle 240">
            <a:extLst>
              <a:ext uri="{FF2B5EF4-FFF2-40B4-BE49-F238E27FC236}">
                <a16:creationId xmlns="" xmlns:a16="http://schemas.microsoft.com/office/drawing/2014/main" id="{2F193740-0657-4F09-AB4E-DA4B2CBC9F3F}"/>
              </a:ext>
            </a:extLst>
          </p:cNvPr>
          <p:cNvSpPr/>
          <p:nvPr/>
        </p:nvSpPr>
        <p:spPr>
          <a:xfrm>
            <a:off x="9620560" y="1346545"/>
            <a:ext cx="803491" cy="5056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50" b="1">
                <a:solidFill>
                  <a:schemeClr val="bg1"/>
                </a:solidFill>
              </a:rPr>
              <a:t>Órdenes y Pagos</a:t>
            </a:r>
            <a:endParaRPr lang="es-MX" sz="1000" b="1">
              <a:solidFill>
                <a:schemeClr val="bg1"/>
              </a:solidFill>
            </a:endParaRPr>
          </a:p>
        </p:txBody>
      </p:sp>
      <p:pic>
        <p:nvPicPr>
          <p:cNvPr id="185" name="Graphic 184" descr="Handshake">
            <a:extLst>
              <a:ext uri="{FF2B5EF4-FFF2-40B4-BE49-F238E27FC236}">
                <a16:creationId xmlns="" xmlns:a16="http://schemas.microsoft.com/office/drawing/2014/main" id="{8993409F-ABE1-4205-B51B-997C078A22B8}"/>
              </a:ext>
            </a:extLst>
          </p:cNvPr>
          <p:cNvPicPr>
            <a:picLocks noChangeAspect="1"/>
          </p:cNvPicPr>
          <p:nvPr/>
        </p:nvPicPr>
        <p:blipFill>
          <a:blip r:embed="rId7" cstate="print">
            <a:extLst>
              <a:ext uri="{28A0092B-C50C-407E-A947-70E740481C1C}">
                <a14:useLocalDpi xmlns:a14="http://schemas.microsoft.com/office/drawing/2010/main" val="0"/>
              </a:ext>
              <a:ext uri="{96DAC541-7B7A-43D3-8B79-37D633B846F1}">
                <asvg:svgBlip xmlns="" xmlns:asvg="http://schemas.microsoft.com/office/drawing/2016/SVG/main" r:embed="rId8"/>
              </a:ext>
            </a:extLst>
          </a:blip>
          <a:stretch>
            <a:fillRect/>
          </a:stretch>
        </p:blipFill>
        <p:spPr>
          <a:xfrm>
            <a:off x="7718917" y="1409561"/>
            <a:ext cx="400435" cy="379594"/>
          </a:xfrm>
          <a:prstGeom prst="rect">
            <a:avLst/>
          </a:prstGeom>
        </p:spPr>
      </p:pic>
      <p:pic>
        <p:nvPicPr>
          <p:cNvPr id="186" name="Graphic 185" descr="Call center">
            <a:extLst>
              <a:ext uri="{FF2B5EF4-FFF2-40B4-BE49-F238E27FC236}">
                <a16:creationId xmlns="" xmlns:a16="http://schemas.microsoft.com/office/drawing/2014/main" id="{06953529-B9DF-4F87-B3B3-5AA8D66DF257}"/>
              </a:ext>
            </a:extLst>
          </p:cNvPr>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 xmlns:asvg="http://schemas.microsoft.com/office/drawing/2016/SVG/main" r:embed="rId10"/>
              </a:ext>
            </a:extLst>
          </a:blip>
          <a:stretch>
            <a:fillRect/>
          </a:stretch>
        </p:blipFill>
        <p:spPr>
          <a:xfrm>
            <a:off x="9228424" y="1402599"/>
            <a:ext cx="415126" cy="393519"/>
          </a:xfrm>
          <a:prstGeom prst="rect">
            <a:avLst/>
          </a:prstGeom>
        </p:spPr>
      </p:pic>
      <p:sp>
        <p:nvSpPr>
          <p:cNvPr id="330" name="Rectangle 329">
            <a:extLst>
              <a:ext uri="{FF2B5EF4-FFF2-40B4-BE49-F238E27FC236}">
                <a16:creationId xmlns="" xmlns:a16="http://schemas.microsoft.com/office/drawing/2014/main" id="{33A58203-3219-40C0-AB62-DD1314E8D541}"/>
              </a:ext>
            </a:extLst>
          </p:cNvPr>
          <p:cNvSpPr/>
          <p:nvPr/>
        </p:nvSpPr>
        <p:spPr>
          <a:xfrm>
            <a:off x="1658955" y="5217100"/>
            <a:ext cx="8852155" cy="182880"/>
          </a:xfrm>
          <a:prstGeom prst="rect">
            <a:avLst/>
          </a:prstGeom>
          <a:solidFill>
            <a:srgbClr val="CBE3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00" b="1" dirty="0">
                <a:solidFill>
                  <a:schemeClr val="tx1">
                    <a:lumMod val="75000"/>
                    <a:lumOff val="25000"/>
                  </a:schemeClr>
                </a:solidFill>
              </a:rPr>
              <a:t>Regreso a </a:t>
            </a:r>
            <a:r>
              <a:rPr lang="es-MX" sz="1000" b="1" dirty="0" smtClean="0">
                <a:solidFill>
                  <a:schemeClr val="tx1">
                    <a:lumMod val="75000"/>
                    <a:lumOff val="25000"/>
                  </a:schemeClr>
                </a:solidFill>
              </a:rPr>
              <a:t>la Obra / </a:t>
            </a:r>
            <a:r>
              <a:rPr lang="es-MX" sz="1000" b="1" dirty="0">
                <a:solidFill>
                  <a:schemeClr val="tx1">
                    <a:lumMod val="75000"/>
                    <a:lumOff val="25000"/>
                  </a:schemeClr>
                </a:solidFill>
              </a:rPr>
              <a:t>Oficina</a:t>
            </a:r>
          </a:p>
        </p:txBody>
      </p:sp>
      <p:sp>
        <p:nvSpPr>
          <p:cNvPr id="286" name="Rectangle 285">
            <a:extLst>
              <a:ext uri="{FF2B5EF4-FFF2-40B4-BE49-F238E27FC236}">
                <a16:creationId xmlns="" xmlns:a16="http://schemas.microsoft.com/office/drawing/2014/main" id="{E2A81564-095F-4293-A6DA-6AD58CE6953D}"/>
              </a:ext>
            </a:extLst>
          </p:cNvPr>
          <p:cNvSpPr/>
          <p:nvPr/>
        </p:nvSpPr>
        <p:spPr>
          <a:xfrm>
            <a:off x="1658956" y="5462984"/>
            <a:ext cx="8852155" cy="182880"/>
          </a:xfrm>
          <a:prstGeom prst="rect">
            <a:avLst/>
          </a:prstGeom>
          <a:solidFill>
            <a:srgbClr val="CBE3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00" b="1">
                <a:solidFill>
                  <a:schemeClr val="tx1">
                    <a:lumMod val="75000"/>
                    <a:lumOff val="25000"/>
                  </a:schemeClr>
                </a:solidFill>
              </a:rPr>
              <a:t>Responsabilidades del Coordinador COVID-19 en instalaciones</a:t>
            </a:r>
          </a:p>
        </p:txBody>
      </p:sp>
      <p:sp>
        <p:nvSpPr>
          <p:cNvPr id="114" name="Rectangle 113">
            <a:extLst>
              <a:ext uri="{FF2B5EF4-FFF2-40B4-BE49-F238E27FC236}">
                <a16:creationId xmlns="" xmlns:a16="http://schemas.microsoft.com/office/drawing/2014/main" id="{83370BD8-6DFC-43A0-9EDD-2AB5506219EA}"/>
              </a:ext>
            </a:extLst>
          </p:cNvPr>
          <p:cNvSpPr/>
          <p:nvPr/>
        </p:nvSpPr>
        <p:spPr>
          <a:xfrm>
            <a:off x="1658956" y="5708868"/>
            <a:ext cx="8852155" cy="182880"/>
          </a:xfrm>
          <a:prstGeom prst="rect">
            <a:avLst/>
          </a:prstGeom>
          <a:solidFill>
            <a:srgbClr val="CBE3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00" b="1" dirty="0">
                <a:solidFill>
                  <a:schemeClr val="tx1">
                    <a:lumMod val="75000"/>
                    <a:lumOff val="25000"/>
                  </a:schemeClr>
                </a:solidFill>
              </a:rPr>
              <a:t>Higiene </a:t>
            </a:r>
            <a:r>
              <a:rPr lang="es-MX" sz="1000" b="1" dirty="0" smtClean="0">
                <a:solidFill>
                  <a:schemeClr val="tx1">
                    <a:lumMod val="75000"/>
                    <a:lumOff val="25000"/>
                  </a:schemeClr>
                </a:solidFill>
              </a:rPr>
              <a:t>Personal / </a:t>
            </a:r>
            <a:r>
              <a:rPr lang="es-MX" sz="1000" b="1" dirty="0">
                <a:solidFill>
                  <a:schemeClr val="tx1">
                    <a:lumMod val="75000"/>
                    <a:lumOff val="25000"/>
                  </a:schemeClr>
                </a:solidFill>
              </a:rPr>
              <a:t>Á</a:t>
            </a:r>
            <a:r>
              <a:rPr lang="es-MX" sz="1000" b="1" dirty="0" smtClean="0">
                <a:solidFill>
                  <a:schemeClr val="tx1">
                    <a:lumMod val="75000"/>
                    <a:lumOff val="25000"/>
                  </a:schemeClr>
                </a:solidFill>
              </a:rPr>
              <a:t>rea Personal </a:t>
            </a:r>
            <a:r>
              <a:rPr lang="es-MX" sz="1000" b="1" dirty="0">
                <a:solidFill>
                  <a:schemeClr val="tx1">
                    <a:lumMod val="75000"/>
                    <a:lumOff val="25000"/>
                  </a:schemeClr>
                </a:solidFill>
              </a:rPr>
              <a:t>de Trabajo</a:t>
            </a:r>
          </a:p>
        </p:txBody>
      </p:sp>
      <p:sp>
        <p:nvSpPr>
          <p:cNvPr id="41" name="Rectangle 40">
            <a:extLst>
              <a:ext uri="{FF2B5EF4-FFF2-40B4-BE49-F238E27FC236}">
                <a16:creationId xmlns="" xmlns:a16="http://schemas.microsoft.com/office/drawing/2014/main" id="{BD20DC41-505D-4D26-A671-4D15B700E132}"/>
              </a:ext>
            </a:extLst>
          </p:cNvPr>
          <p:cNvSpPr/>
          <p:nvPr/>
        </p:nvSpPr>
        <p:spPr>
          <a:xfrm>
            <a:off x="1658956" y="5954752"/>
            <a:ext cx="8852155" cy="182880"/>
          </a:xfrm>
          <a:prstGeom prst="rect">
            <a:avLst/>
          </a:prstGeom>
          <a:solidFill>
            <a:srgbClr val="CBE3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00" b="1" dirty="0">
                <a:solidFill>
                  <a:schemeClr val="tx1">
                    <a:lumMod val="75000"/>
                    <a:lumOff val="25000"/>
                  </a:schemeClr>
                </a:solidFill>
              </a:rPr>
              <a:t>Distanciamiento Físico / Reuniones</a:t>
            </a:r>
          </a:p>
        </p:txBody>
      </p:sp>
      <p:sp>
        <p:nvSpPr>
          <p:cNvPr id="42" name="Rectangle 41">
            <a:extLst>
              <a:ext uri="{FF2B5EF4-FFF2-40B4-BE49-F238E27FC236}">
                <a16:creationId xmlns="" xmlns:a16="http://schemas.microsoft.com/office/drawing/2014/main" id="{24F4D637-C357-45BA-9810-B5A1375D39F9}"/>
              </a:ext>
            </a:extLst>
          </p:cNvPr>
          <p:cNvSpPr/>
          <p:nvPr/>
        </p:nvSpPr>
        <p:spPr>
          <a:xfrm>
            <a:off x="1658954" y="6200636"/>
            <a:ext cx="8852155" cy="182880"/>
          </a:xfrm>
          <a:prstGeom prst="rect">
            <a:avLst/>
          </a:prstGeom>
          <a:solidFill>
            <a:srgbClr val="CBE3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00" b="1" dirty="0" smtClean="0">
                <a:solidFill>
                  <a:schemeClr val="tx1">
                    <a:lumMod val="75000"/>
                    <a:lumOff val="25000"/>
                  </a:schemeClr>
                </a:solidFill>
              </a:rPr>
              <a:t>Inducción </a:t>
            </a:r>
            <a:r>
              <a:rPr lang="es-MX" sz="1000" b="1" dirty="0">
                <a:solidFill>
                  <a:schemeClr val="tx1">
                    <a:lumMod val="75000"/>
                    <a:lumOff val="25000"/>
                  </a:schemeClr>
                </a:solidFill>
              </a:rPr>
              <a:t>y entrenamiento de Seguridad / Contratistas y visitantes</a:t>
            </a:r>
          </a:p>
        </p:txBody>
      </p:sp>
      <p:sp>
        <p:nvSpPr>
          <p:cNvPr id="301" name="Rectangle 300">
            <a:extLst>
              <a:ext uri="{FF2B5EF4-FFF2-40B4-BE49-F238E27FC236}">
                <a16:creationId xmlns="" xmlns:a16="http://schemas.microsoft.com/office/drawing/2014/main" id="{927AB277-ED61-4526-9144-088C5D5178A5}"/>
              </a:ext>
            </a:extLst>
          </p:cNvPr>
          <p:cNvSpPr/>
          <p:nvPr/>
        </p:nvSpPr>
        <p:spPr>
          <a:xfrm>
            <a:off x="1658956" y="6446520"/>
            <a:ext cx="8852155" cy="182880"/>
          </a:xfrm>
          <a:prstGeom prst="rect">
            <a:avLst/>
          </a:prstGeom>
          <a:solidFill>
            <a:srgbClr val="CBE3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00" b="1">
                <a:solidFill>
                  <a:schemeClr val="tx1">
                    <a:lumMod val="75000"/>
                    <a:lumOff val="25000"/>
                  </a:schemeClr>
                </a:solidFill>
              </a:rPr>
              <a:t>Viajes (esenciales)</a:t>
            </a:r>
          </a:p>
        </p:txBody>
      </p:sp>
      <p:grpSp>
        <p:nvGrpSpPr>
          <p:cNvPr id="7" name="Group 6">
            <a:extLst>
              <a:ext uri="{FF2B5EF4-FFF2-40B4-BE49-F238E27FC236}">
                <a16:creationId xmlns="" xmlns:a16="http://schemas.microsoft.com/office/drawing/2014/main" id="{1DACD65D-C8CE-4813-B262-B455F141FBC4}"/>
              </a:ext>
            </a:extLst>
          </p:cNvPr>
          <p:cNvGrpSpPr/>
          <p:nvPr/>
        </p:nvGrpSpPr>
        <p:grpSpPr>
          <a:xfrm>
            <a:off x="1706909" y="1346545"/>
            <a:ext cx="1404111" cy="2557141"/>
            <a:chOff x="722568" y="1019011"/>
            <a:chExt cx="1404111" cy="2557141"/>
          </a:xfrm>
        </p:grpSpPr>
        <p:sp>
          <p:nvSpPr>
            <p:cNvPr id="36" name="Rectangle 35">
              <a:extLst>
                <a:ext uri="{FF2B5EF4-FFF2-40B4-BE49-F238E27FC236}">
                  <a16:creationId xmlns="" xmlns:a16="http://schemas.microsoft.com/office/drawing/2014/main" id="{B1C5AC04-66FA-44E2-98EF-39C74634A73A}"/>
                </a:ext>
              </a:extLst>
            </p:cNvPr>
            <p:cNvSpPr/>
            <p:nvPr/>
          </p:nvSpPr>
          <p:spPr>
            <a:xfrm>
              <a:off x="722568" y="1044991"/>
              <a:ext cx="1371600" cy="453667"/>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400" b="1" i="1">
                <a:solidFill>
                  <a:schemeClr val="bg2"/>
                </a:solidFill>
              </a:endParaRPr>
            </a:p>
          </p:txBody>
        </p:sp>
        <p:sp>
          <p:nvSpPr>
            <p:cNvPr id="40" name="Rectangle 39">
              <a:extLst>
                <a:ext uri="{FF2B5EF4-FFF2-40B4-BE49-F238E27FC236}">
                  <a16:creationId xmlns="" xmlns:a16="http://schemas.microsoft.com/office/drawing/2014/main" id="{E7F435AD-94AD-4248-A9EC-8219C4670B0E}"/>
                </a:ext>
              </a:extLst>
            </p:cNvPr>
            <p:cNvSpPr/>
            <p:nvPr/>
          </p:nvSpPr>
          <p:spPr>
            <a:xfrm>
              <a:off x="722568" y="1541259"/>
              <a:ext cx="1371600" cy="365760"/>
            </a:xfrm>
            <a:prstGeom prst="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00" b="1" dirty="0">
                  <a:solidFill>
                    <a:schemeClr val="tx1">
                      <a:lumMod val="75000"/>
                      <a:lumOff val="25000"/>
                    </a:schemeClr>
                  </a:solidFill>
                </a:rPr>
                <a:t>Cuidados de familia en casa</a:t>
              </a:r>
            </a:p>
          </p:txBody>
        </p:sp>
        <p:sp>
          <p:nvSpPr>
            <p:cNvPr id="45" name="Rectangle 44">
              <a:extLst>
                <a:ext uri="{FF2B5EF4-FFF2-40B4-BE49-F238E27FC236}">
                  <a16:creationId xmlns="" xmlns:a16="http://schemas.microsoft.com/office/drawing/2014/main" id="{7BA6316C-D16B-4C0D-8389-FAC709CB1C24}"/>
                </a:ext>
              </a:extLst>
            </p:cNvPr>
            <p:cNvSpPr/>
            <p:nvPr/>
          </p:nvSpPr>
          <p:spPr>
            <a:xfrm>
              <a:off x="1210724" y="1019011"/>
              <a:ext cx="915955" cy="5056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100" b="1" dirty="0" smtClean="0">
                  <a:solidFill>
                    <a:schemeClr val="bg1"/>
                  </a:solidFill>
                </a:rPr>
                <a:t>Casa</a:t>
              </a:r>
              <a:endParaRPr lang="es-MX" sz="1050" b="1" i="1" dirty="0">
                <a:solidFill>
                  <a:schemeClr val="bg1"/>
                </a:solidFill>
              </a:endParaRPr>
            </a:p>
          </p:txBody>
        </p:sp>
        <p:pic>
          <p:nvPicPr>
            <p:cNvPr id="49" name="Graphic 48" descr="Home">
              <a:extLst>
                <a:ext uri="{FF2B5EF4-FFF2-40B4-BE49-F238E27FC236}">
                  <a16:creationId xmlns="" xmlns:a16="http://schemas.microsoft.com/office/drawing/2014/main" id="{04D8BC9D-F051-4385-8CC1-C056060E7CB0}"/>
                </a:ext>
              </a:extLst>
            </p:cNvPr>
            <p:cNvPicPr>
              <a:picLocks noChangeAspect="1"/>
            </p:cNvPicPr>
            <p:nvPr/>
          </p:nvPicPr>
          <p:blipFill>
            <a:blip r:embed="rId11">
              <a:extLst>
                <a:ext uri="{96DAC541-7B7A-43D3-8B79-37D633B846F1}">
                  <asvg:svgBlip xmlns="" xmlns:asvg="http://schemas.microsoft.com/office/drawing/2016/SVG/main" r:embed="rId12"/>
                </a:ext>
              </a:extLst>
            </a:blip>
            <a:stretch>
              <a:fillRect/>
            </a:stretch>
          </p:blipFill>
          <p:spPr>
            <a:xfrm>
              <a:off x="953044" y="1095428"/>
              <a:ext cx="372163" cy="352793"/>
            </a:xfrm>
            <a:prstGeom prst="rect">
              <a:avLst/>
            </a:prstGeom>
          </p:spPr>
        </p:pic>
        <p:sp>
          <p:nvSpPr>
            <p:cNvPr id="57" name="Rectangle 56">
              <a:extLst>
                <a:ext uri="{FF2B5EF4-FFF2-40B4-BE49-F238E27FC236}">
                  <a16:creationId xmlns="" xmlns:a16="http://schemas.microsoft.com/office/drawing/2014/main" id="{6600B93D-9368-4C9E-8F91-A8D10B7F66A6}"/>
                </a:ext>
              </a:extLst>
            </p:cNvPr>
            <p:cNvSpPr/>
            <p:nvPr/>
          </p:nvSpPr>
          <p:spPr>
            <a:xfrm>
              <a:off x="722568" y="2379395"/>
              <a:ext cx="1371600" cy="365760"/>
            </a:xfrm>
            <a:prstGeom prst="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00" b="1" dirty="0">
                  <a:solidFill>
                    <a:schemeClr val="tx1">
                      <a:lumMod val="75000"/>
                      <a:lumOff val="25000"/>
                    </a:schemeClr>
                  </a:solidFill>
                </a:rPr>
                <a:t>Suspensión de aislamiento</a:t>
              </a:r>
            </a:p>
          </p:txBody>
        </p:sp>
        <p:sp>
          <p:nvSpPr>
            <p:cNvPr id="58" name="Rectangle 57">
              <a:extLst>
                <a:ext uri="{FF2B5EF4-FFF2-40B4-BE49-F238E27FC236}">
                  <a16:creationId xmlns="" xmlns:a16="http://schemas.microsoft.com/office/drawing/2014/main" id="{73E50891-C7EB-4494-9D13-FA2FE28394C8}"/>
                </a:ext>
              </a:extLst>
            </p:cNvPr>
            <p:cNvSpPr/>
            <p:nvPr/>
          </p:nvSpPr>
          <p:spPr>
            <a:xfrm>
              <a:off x="722568" y="1963896"/>
              <a:ext cx="1371600" cy="365760"/>
            </a:xfrm>
            <a:prstGeom prst="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00" b="1" dirty="0">
                  <a:solidFill>
                    <a:schemeClr val="tx1">
                      <a:lumMod val="75000"/>
                      <a:lumOff val="25000"/>
                    </a:schemeClr>
                  </a:solidFill>
                </a:rPr>
                <a:t>Trabajo remoto</a:t>
              </a:r>
            </a:p>
          </p:txBody>
        </p:sp>
        <p:sp>
          <p:nvSpPr>
            <p:cNvPr id="302" name="Rectangle 301">
              <a:extLst>
                <a:ext uri="{FF2B5EF4-FFF2-40B4-BE49-F238E27FC236}">
                  <a16:creationId xmlns="" xmlns:a16="http://schemas.microsoft.com/office/drawing/2014/main" id="{C62F9994-12A8-489A-9FFA-EB47EDC105CB}"/>
                </a:ext>
              </a:extLst>
            </p:cNvPr>
            <p:cNvSpPr/>
            <p:nvPr/>
          </p:nvSpPr>
          <p:spPr>
            <a:xfrm>
              <a:off x="722568" y="2794894"/>
              <a:ext cx="1371600" cy="365760"/>
            </a:xfrm>
            <a:prstGeom prst="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00" b="1" dirty="0">
                  <a:solidFill>
                    <a:schemeClr val="tx1">
                      <a:lumMod val="75000"/>
                      <a:lumOff val="25000"/>
                    </a:schemeClr>
                  </a:solidFill>
                </a:rPr>
                <a:t>Cuarentena (criterio)</a:t>
              </a:r>
            </a:p>
          </p:txBody>
        </p:sp>
        <p:sp>
          <p:nvSpPr>
            <p:cNvPr id="163" name="Rectangle 162">
              <a:extLst>
                <a:ext uri="{FF2B5EF4-FFF2-40B4-BE49-F238E27FC236}">
                  <a16:creationId xmlns="" xmlns:a16="http://schemas.microsoft.com/office/drawing/2014/main" id="{EFEA9825-06E0-48DA-8741-8B139799D75E}"/>
                </a:ext>
              </a:extLst>
            </p:cNvPr>
            <p:cNvSpPr/>
            <p:nvPr/>
          </p:nvSpPr>
          <p:spPr>
            <a:xfrm>
              <a:off x="722568" y="3210392"/>
              <a:ext cx="1371600" cy="365760"/>
            </a:xfrm>
            <a:prstGeom prst="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00" b="1" dirty="0">
                  <a:solidFill>
                    <a:schemeClr val="tx1">
                      <a:lumMod val="75000"/>
                      <a:lumOff val="25000"/>
                    </a:schemeClr>
                  </a:solidFill>
                </a:rPr>
                <a:t>Campamentos en sitio</a:t>
              </a:r>
            </a:p>
          </p:txBody>
        </p:sp>
      </p:grpSp>
      <p:sp>
        <p:nvSpPr>
          <p:cNvPr id="177" name="Rectangle 176">
            <a:extLst>
              <a:ext uri="{FF2B5EF4-FFF2-40B4-BE49-F238E27FC236}">
                <a16:creationId xmlns="" xmlns:a16="http://schemas.microsoft.com/office/drawing/2014/main" id="{FCFAF22C-BBEF-4706-AA21-4F607F4956A3}"/>
              </a:ext>
            </a:extLst>
          </p:cNvPr>
          <p:cNvSpPr/>
          <p:nvPr/>
        </p:nvSpPr>
        <p:spPr>
          <a:xfrm>
            <a:off x="7655498" y="2295206"/>
            <a:ext cx="1366229" cy="365760"/>
          </a:xfrm>
          <a:prstGeom prst="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s-MX" sz="900" b="1" dirty="0">
                <a:solidFill>
                  <a:schemeClr val="tx1">
                    <a:lumMod val="75000"/>
                    <a:lumOff val="25000"/>
                  </a:schemeClr>
                </a:solidFill>
              </a:rPr>
              <a:t>Eventos de concentración</a:t>
            </a:r>
          </a:p>
        </p:txBody>
      </p:sp>
      <p:sp>
        <p:nvSpPr>
          <p:cNvPr id="83" name="Rectangle 82">
            <a:extLst>
              <a:ext uri="{FF2B5EF4-FFF2-40B4-BE49-F238E27FC236}">
                <a16:creationId xmlns="" xmlns:a16="http://schemas.microsoft.com/office/drawing/2014/main" id="{FDDADB22-6531-4651-8169-F82F2E51AD1D}"/>
              </a:ext>
            </a:extLst>
          </p:cNvPr>
          <p:cNvSpPr/>
          <p:nvPr/>
        </p:nvSpPr>
        <p:spPr>
          <a:xfrm>
            <a:off x="6171480" y="3780393"/>
            <a:ext cx="2850247" cy="182880"/>
          </a:xfrm>
          <a:prstGeom prst="rect">
            <a:avLst/>
          </a:prstGeom>
          <a:solidFill>
            <a:srgbClr val="D4DE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00" b="1" dirty="0">
                <a:solidFill>
                  <a:schemeClr val="tx1">
                    <a:lumMod val="75000"/>
                    <a:lumOff val="25000"/>
                  </a:schemeClr>
                </a:solidFill>
              </a:rPr>
              <a:t>Á</a:t>
            </a:r>
            <a:r>
              <a:rPr lang="es-MX" sz="1000" b="1" dirty="0" smtClean="0">
                <a:solidFill>
                  <a:schemeClr val="tx1">
                    <a:lumMod val="75000"/>
                    <a:lumOff val="25000"/>
                  </a:schemeClr>
                </a:solidFill>
              </a:rPr>
              <a:t>rea de espera </a:t>
            </a:r>
            <a:r>
              <a:rPr lang="es-MX" sz="1000" b="1" dirty="0">
                <a:solidFill>
                  <a:schemeClr val="tx1">
                    <a:lumMod val="75000"/>
                    <a:lumOff val="25000"/>
                  </a:schemeClr>
                </a:solidFill>
              </a:rPr>
              <a:t>de choferes</a:t>
            </a:r>
          </a:p>
        </p:txBody>
      </p:sp>
      <p:sp>
        <p:nvSpPr>
          <p:cNvPr id="242" name="Rectangle 241">
            <a:extLst>
              <a:ext uri="{FF2B5EF4-FFF2-40B4-BE49-F238E27FC236}">
                <a16:creationId xmlns="" xmlns:a16="http://schemas.microsoft.com/office/drawing/2014/main" id="{C9320AF4-4A31-4DE6-BEBC-4FA64A97CAEE}"/>
              </a:ext>
            </a:extLst>
          </p:cNvPr>
          <p:cNvSpPr/>
          <p:nvPr/>
        </p:nvSpPr>
        <p:spPr>
          <a:xfrm>
            <a:off x="6171480" y="3544377"/>
            <a:ext cx="2850247" cy="182880"/>
          </a:xfrm>
          <a:prstGeom prst="rect">
            <a:avLst/>
          </a:prstGeom>
          <a:solidFill>
            <a:srgbClr val="D4DE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00" b="1" dirty="0">
                <a:solidFill>
                  <a:schemeClr val="tx1">
                    <a:lumMod val="75000"/>
                    <a:lumOff val="25000"/>
                  </a:schemeClr>
                </a:solidFill>
              </a:rPr>
              <a:t>Entrega/Recepción de Producto</a:t>
            </a:r>
          </a:p>
        </p:txBody>
      </p:sp>
      <p:sp>
        <p:nvSpPr>
          <p:cNvPr id="279" name="Rectangle 278">
            <a:extLst>
              <a:ext uri="{FF2B5EF4-FFF2-40B4-BE49-F238E27FC236}">
                <a16:creationId xmlns="" xmlns:a16="http://schemas.microsoft.com/office/drawing/2014/main" id="{83CC9A60-A13C-419E-A41F-BD006934666F}"/>
              </a:ext>
            </a:extLst>
          </p:cNvPr>
          <p:cNvSpPr/>
          <p:nvPr/>
        </p:nvSpPr>
        <p:spPr>
          <a:xfrm>
            <a:off x="6171480" y="4016409"/>
            <a:ext cx="4339629" cy="214069"/>
          </a:xfrm>
          <a:prstGeom prst="rect">
            <a:avLst/>
          </a:prstGeom>
          <a:solidFill>
            <a:srgbClr val="D4DE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00" b="1">
                <a:solidFill>
                  <a:schemeClr val="tx1">
                    <a:lumMod val="75000"/>
                    <a:lumOff val="25000"/>
                  </a:schemeClr>
                </a:solidFill>
              </a:rPr>
              <a:t>Transacciones en efectivo</a:t>
            </a:r>
          </a:p>
        </p:txBody>
      </p:sp>
      <p:sp>
        <p:nvSpPr>
          <p:cNvPr id="220" name="Rectangle 219">
            <a:extLst>
              <a:ext uri="{FF2B5EF4-FFF2-40B4-BE49-F238E27FC236}">
                <a16:creationId xmlns="" xmlns:a16="http://schemas.microsoft.com/office/drawing/2014/main" id="{80491B4C-CE7E-4460-8BC1-2A540A5EA953}"/>
              </a:ext>
            </a:extLst>
          </p:cNvPr>
          <p:cNvSpPr/>
          <p:nvPr/>
        </p:nvSpPr>
        <p:spPr>
          <a:xfrm>
            <a:off x="6171481" y="4283613"/>
            <a:ext cx="4339629" cy="207426"/>
          </a:xfrm>
          <a:prstGeom prst="rect">
            <a:avLst/>
          </a:prstGeom>
          <a:solidFill>
            <a:srgbClr val="D4DE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00" b="1">
                <a:solidFill>
                  <a:schemeClr val="tx1">
                    <a:lumMod val="75000"/>
                    <a:lumOff val="25000"/>
                  </a:schemeClr>
                </a:solidFill>
              </a:rPr>
              <a:t>Gestión de Documentos</a:t>
            </a:r>
          </a:p>
        </p:txBody>
      </p:sp>
      <p:grpSp>
        <p:nvGrpSpPr>
          <p:cNvPr id="10" name="Group 9">
            <a:extLst>
              <a:ext uri="{FF2B5EF4-FFF2-40B4-BE49-F238E27FC236}">
                <a16:creationId xmlns="" xmlns:a16="http://schemas.microsoft.com/office/drawing/2014/main" id="{41E601BF-33D2-4413-91F4-1B179D7BE0DD}"/>
              </a:ext>
            </a:extLst>
          </p:cNvPr>
          <p:cNvGrpSpPr/>
          <p:nvPr/>
        </p:nvGrpSpPr>
        <p:grpSpPr>
          <a:xfrm>
            <a:off x="6171481" y="1346545"/>
            <a:ext cx="1371600" cy="2144696"/>
            <a:chOff x="5099123" y="1019011"/>
            <a:chExt cx="1371600" cy="2144696"/>
          </a:xfrm>
        </p:grpSpPr>
        <p:sp>
          <p:nvSpPr>
            <p:cNvPr id="212" name="Rectangle 211">
              <a:extLst>
                <a:ext uri="{FF2B5EF4-FFF2-40B4-BE49-F238E27FC236}">
                  <a16:creationId xmlns="" xmlns:a16="http://schemas.microsoft.com/office/drawing/2014/main" id="{18C035EF-2AAA-43E4-B0CB-4B8D85DD5E9D}"/>
                </a:ext>
              </a:extLst>
            </p:cNvPr>
            <p:cNvSpPr/>
            <p:nvPr/>
          </p:nvSpPr>
          <p:spPr>
            <a:xfrm>
              <a:off x="5099123" y="1044991"/>
              <a:ext cx="1371600" cy="453667"/>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400" b="1" i="1">
                <a:solidFill>
                  <a:schemeClr val="bg2"/>
                </a:solidFill>
              </a:endParaRPr>
            </a:p>
          </p:txBody>
        </p:sp>
        <p:sp>
          <p:nvSpPr>
            <p:cNvPr id="214" name="Rectangle 213">
              <a:extLst>
                <a:ext uri="{FF2B5EF4-FFF2-40B4-BE49-F238E27FC236}">
                  <a16:creationId xmlns="" xmlns:a16="http://schemas.microsoft.com/office/drawing/2014/main" id="{1F29C830-941E-42C1-909D-A2FE82A9F8F8}"/>
                </a:ext>
              </a:extLst>
            </p:cNvPr>
            <p:cNvSpPr/>
            <p:nvPr/>
          </p:nvSpPr>
          <p:spPr>
            <a:xfrm>
              <a:off x="5488590" y="1019011"/>
              <a:ext cx="977277" cy="5056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00" b="1" dirty="0">
                  <a:solidFill>
                    <a:schemeClr val="bg1"/>
                  </a:solidFill>
                </a:rPr>
                <a:t>Recepción </a:t>
              </a:r>
              <a:r>
                <a:rPr lang="es-MX" sz="1000" b="1" dirty="0" smtClean="0">
                  <a:solidFill>
                    <a:schemeClr val="bg1"/>
                  </a:solidFill>
                </a:rPr>
                <a:t>Proveedores</a:t>
              </a:r>
              <a:endParaRPr lang="es-MX" sz="900" b="1" i="1" dirty="0">
                <a:solidFill>
                  <a:schemeClr val="bg1"/>
                </a:solidFill>
              </a:endParaRPr>
            </a:p>
          </p:txBody>
        </p:sp>
        <p:pic>
          <p:nvPicPr>
            <p:cNvPr id="187" name="Graphic 186" descr="Box trolley">
              <a:extLst>
                <a:ext uri="{FF2B5EF4-FFF2-40B4-BE49-F238E27FC236}">
                  <a16:creationId xmlns="" xmlns:a16="http://schemas.microsoft.com/office/drawing/2014/main" id="{367F6D15-CE75-4D44-BD5C-C01685E8987F}"/>
                </a:ext>
              </a:extLst>
            </p:cNvPr>
            <p:cNvPicPr>
              <a:picLocks noChangeAspect="1"/>
            </p:cNvPicPr>
            <p:nvPr/>
          </p:nvPicPr>
          <p:blipFill>
            <a:blip r:embed="rId13" cstate="print">
              <a:extLst>
                <a:ext uri="{28A0092B-C50C-407E-A947-70E740481C1C}">
                  <a14:useLocalDpi xmlns:a14="http://schemas.microsoft.com/office/drawing/2010/main" val="0"/>
                </a:ext>
                <a:ext uri="{96DAC541-7B7A-43D3-8B79-37D633B846F1}">
                  <asvg:svgBlip xmlns="" xmlns:asvg="http://schemas.microsoft.com/office/drawing/2016/SVG/main" r:embed="rId14"/>
                </a:ext>
              </a:extLst>
            </a:blip>
            <a:stretch>
              <a:fillRect/>
            </a:stretch>
          </p:blipFill>
          <p:spPr>
            <a:xfrm>
              <a:off x="5166859" y="1083856"/>
              <a:ext cx="396578" cy="375936"/>
            </a:xfrm>
            <a:prstGeom prst="rect">
              <a:avLst/>
            </a:prstGeom>
          </p:spPr>
        </p:pic>
        <p:sp>
          <p:nvSpPr>
            <p:cNvPr id="81" name="Rectangle 80">
              <a:extLst>
                <a:ext uri="{FF2B5EF4-FFF2-40B4-BE49-F238E27FC236}">
                  <a16:creationId xmlns="" xmlns:a16="http://schemas.microsoft.com/office/drawing/2014/main" id="{340EA23A-1BD2-4141-9E2C-AD00DE32B58C}"/>
                </a:ext>
              </a:extLst>
            </p:cNvPr>
            <p:cNvSpPr/>
            <p:nvPr/>
          </p:nvSpPr>
          <p:spPr>
            <a:xfrm>
              <a:off x="5099123" y="1541259"/>
              <a:ext cx="1371600" cy="365760"/>
            </a:xfrm>
            <a:prstGeom prst="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00" b="1" dirty="0">
                  <a:solidFill>
                    <a:schemeClr val="tx1">
                      <a:lumMod val="75000"/>
                      <a:lumOff val="25000"/>
                    </a:schemeClr>
                  </a:solidFill>
                </a:rPr>
                <a:t>Transportistas </a:t>
              </a:r>
              <a:r>
                <a:rPr lang="es-MX" sz="1000" b="1" dirty="0" smtClean="0">
                  <a:solidFill>
                    <a:schemeClr val="tx1">
                      <a:lumMod val="75000"/>
                      <a:lumOff val="25000"/>
                    </a:schemeClr>
                  </a:solidFill>
                </a:rPr>
                <a:t>/ Fleteros </a:t>
              </a:r>
              <a:endParaRPr lang="es-MX" sz="1000" b="1" dirty="0">
                <a:solidFill>
                  <a:schemeClr val="tx1">
                    <a:lumMod val="75000"/>
                    <a:lumOff val="25000"/>
                  </a:schemeClr>
                </a:solidFill>
              </a:endParaRPr>
            </a:p>
          </p:txBody>
        </p:sp>
        <p:sp>
          <p:nvSpPr>
            <p:cNvPr id="85" name="Rectangle 84">
              <a:extLst>
                <a:ext uri="{FF2B5EF4-FFF2-40B4-BE49-F238E27FC236}">
                  <a16:creationId xmlns="" xmlns:a16="http://schemas.microsoft.com/office/drawing/2014/main" id="{B0CE6925-BA10-4E85-BCAD-CF74378780A2}"/>
                </a:ext>
              </a:extLst>
            </p:cNvPr>
            <p:cNvSpPr/>
            <p:nvPr/>
          </p:nvSpPr>
          <p:spPr>
            <a:xfrm>
              <a:off x="5099123" y="1960155"/>
              <a:ext cx="1371600" cy="365760"/>
            </a:xfrm>
            <a:prstGeom prst="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00" b="1" dirty="0">
                  <a:solidFill>
                    <a:schemeClr val="tx1">
                      <a:lumMod val="75000"/>
                      <a:lumOff val="25000"/>
                    </a:schemeClr>
                  </a:solidFill>
                </a:rPr>
                <a:t>Operación Vehicular</a:t>
              </a:r>
            </a:p>
          </p:txBody>
        </p:sp>
        <p:sp>
          <p:nvSpPr>
            <p:cNvPr id="111" name="Rectangle 110">
              <a:extLst>
                <a:ext uri="{FF2B5EF4-FFF2-40B4-BE49-F238E27FC236}">
                  <a16:creationId xmlns="" xmlns:a16="http://schemas.microsoft.com/office/drawing/2014/main" id="{E0352281-B857-4FDE-A6B5-4898049547CF}"/>
                </a:ext>
              </a:extLst>
            </p:cNvPr>
            <p:cNvSpPr/>
            <p:nvPr/>
          </p:nvSpPr>
          <p:spPr>
            <a:xfrm>
              <a:off x="5099123" y="2379051"/>
              <a:ext cx="1371600" cy="365760"/>
            </a:xfrm>
            <a:prstGeom prst="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00" b="1" dirty="0">
                  <a:solidFill>
                    <a:schemeClr val="tx1">
                      <a:lumMod val="75000"/>
                      <a:lumOff val="25000"/>
                    </a:schemeClr>
                  </a:solidFill>
                </a:rPr>
                <a:t>Actividad en carretera</a:t>
              </a:r>
            </a:p>
          </p:txBody>
        </p:sp>
        <p:sp>
          <p:nvSpPr>
            <p:cNvPr id="113" name="Rectangle 112">
              <a:extLst>
                <a:ext uri="{FF2B5EF4-FFF2-40B4-BE49-F238E27FC236}">
                  <a16:creationId xmlns="" xmlns:a16="http://schemas.microsoft.com/office/drawing/2014/main" id="{3CC22F83-1B7E-4D57-8323-E8D528754772}"/>
                </a:ext>
              </a:extLst>
            </p:cNvPr>
            <p:cNvSpPr/>
            <p:nvPr/>
          </p:nvSpPr>
          <p:spPr>
            <a:xfrm>
              <a:off x="5099123" y="2797947"/>
              <a:ext cx="1371600" cy="365760"/>
            </a:xfrm>
            <a:prstGeom prst="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00" b="1" dirty="0">
                  <a:solidFill>
                    <a:schemeClr val="tx1">
                      <a:lumMod val="75000"/>
                      <a:lumOff val="25000"/>
                    </a:schemeClr>
                  </a:solidFill>
                </a:rPr>
                <a:t>Operadores de camión</a:t>
              </a:r>
            </a:p>
          </p:txBody>
        </p:sp>
      </p:grpSp>
      <p:grpSp>
        <p:nvGrpSpPr>
          <p:cNvPr id="8" name="Group 7">
            <a:extLst>
              <a:ext uri="{FF2B5EF4-FFF2-40B4-BE49-F238E27FC236}">
                <a16:creationId xmlns="" xmlns:a16="http://schemas.microsoft.com/office/drawing/2014/main" id="{5F3648B9-A57A-4019-B508-D37A630E67C7}"/>
              </a:ext>
            </a:extLst>
          </p:cNvPr>
          <p:cNvGrpSpPr/>
          <p:nvPr/>
        </p:nvGrpSpPr>
        <p:grpSpPr>
          <a:xfrm>
            <a:off x="3190926" y="1346545"/>
            <a:ext cx="1378759" cy="1309991"/>
            <a:chOff x="2194597" y="1019011"/>
            <a:chExt cx="1378759" cy="1309991"/>
          </a:xfrm>
        </p:grpSpPr>
        <p:sp>
          <p:nvSpPr>
            <p:cNvPr id="192" name="Rectangle 191">
              <a:extLst>
                <a:ext uri="{FF2B5EF4-FFF2-40B4-BE49-F238E27FC236}">
                  <a16:creationId xmlns="" xmlns:a16="http://schemas.microsoft.com/office/drawing/2014/main" id="{D73BA01B-26D0-423E-8221-2679DE9712A2}"/>
                </a:ext>
              </a:extLst>
            </p:cNvPr>
            <p:cNvSpPr/>
            <p:nvPr/>
          </p:nvSpPr>
          <p:spPr>
            <a:xfrm>
              <a:off x="2201756" y="1044991"/>
              <a:ext cx="1371600" cy="453667"/>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400" b="1" i="1">
                <a:solidFill>
                  <a:schemeClr val="bg2"/>
                </a:solidFill>
              </a:endParaRPr>
            </a:p>
          </p:txBody>
        </p:sp>
        <p:sp>
          <p:nvSpPr>
            <p:cNvPr id="193" name="Rectangle 192">
              <a:extLst>
                <a:ext uri="{FF2B5EF4-FFF2-40B4-BE49-F238E27FC236}">
                  <a16:creationId xmlns="" xmlns:a16="http://schemas.microsoft.com/office/drawing/2014/main" id="{F41E401C-3B3C-4C94-A2FA-D7CBB953D4E2}"/>
                </a:ext>
              </a:extLst>
            </p:cNvPr>
            <p:cNvSpPr/>
            <p:nvPr/>
          </p:nvSpPr>
          <p:spPr>
            <a:xfrm>
              <a:off x="2194597" y="1541259"/>
              <a:ext cx="1371600" cy="365760"/>
            </a:xfrm>
            <a:prstGeom prst="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00" b="1" dirty="0">
                  <a:solidFill>
                    <a:schemeClr val="tx1">
                      <a:lumMod val="75000"/>
                      <a:lumOff val="25000"/>
                    </a:schemeClr>
                  </a:solidFill>
                </a:rPr>
                <a:t>Traslado casa-trabajo-casa</a:t>
              </a:r>
            </a:p>
          </p:txBody>
        </p:sp>
        <p:sp>
          <p:nvSpPr>
            <p:cNvPr id="194" name="Rectangle 193">
              <a:extLst>
                <a:ext uri="{FF2B5EF4-FFF2-40B4-BE49-F238E27FC236}">
                  <a16:creationId xmlns="" xmlns:a16="http://schemas.microsoft.com/office/drawing/2014/main" id="{6FCF7207-6F89-4B5B-9FEA-E558D701B9BC}"/>
                </a:ext>
              </a:extLst>
            </p:cNvPr>
            <p:cNvSpPr/>
            <p:nvPr/>
          </p:nvSpPr>
          <p:spPr>
            <a:xfrm>
              <a:off x="2657404" y="1019011"/>
              <a:ext cx="891280" cy="5056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100" b="1">
                  <a:solidFill>
                    <a:schemeClr val="bg1"/>
                  </a:solidFill>
                </a:rPr>
                <a:t>Traslado</a:t>
              </a:r>
              <a:endParaRPr lang="es-MX" sz="1050" b="1" i="1">
                <a:solidFill>
                  <a:schemeClr val="bg1"/>
                </a:solidFill>
              </a:endParaRPr>
            </a:p>
          </p:txBody>
        </p:sp>
        <p:pic>
          <p:nvPicPr>
            <p:cNvPr id="50" name="Graphic 49" descr="Bus">
              <a:extLst>
                <a:ext uri="{FF2B5EF4-FFF2-40B4-BE49-F238E27FC236}">
                  <a16:creationId xmlns="" xmlns:a16="http://schemas.microsoft.com/office/drawing/2014/main" id="{4F621148-A682-4B71-8BA0-DFEF6E2EDA8A}"/>
                </a:ext>
              </a:extLst>
            </p:cNvPr>
            <p:cNvPicPr>
              <a:picLocks noChangeAspect="1"/>
            </p:cNvPicPr>
            <p:nvPr/>
          </p:nvPicPr>
          <p:blipFill>
            <a:blip r:embed="rId15">
              <a:extLst>
                <a:ext uri="{96DAC541-7B7A-43D3-8B79-37D633B846F1}">
                  <asvg:svgBlip xmlns="" xmlns:asvg="http://schemas.microsoft.com/office/drawing/2016/SVG/main" r:embed="rId16"/>
                </a:ext>
              </a:extLst>
            </a:blip>
            <a:stretch>
              <a:fillRect/>
            </a:stretch>
          </p:blipFill>
          <p:spPr>
            <a:xfrm>
              <a:off x="2323815" y="1100694"/>
              <a:ext cx="361051" cy="342260"/>
            </a:xfrm>
            <a:prstGeom prst="rect">
              <a:avLst/>
            </a:prstGeom>
          </p:spPr>
        </p:pic>
        <p:sp>
          <p:nvSpPr>
            <p:cNvPr id="176" name="Rectangle 175">
              <a:extLst>
                <a:ext uri="{FF2B5EF4-FFF2-40B4-BE49-F238E27FC236}">
                  <a16:creationId xmlns="" xmlns:a16="http://schemas.microsoft.com/office/drawing/2014/main" id="{9930F47B-9A08-4C07-9D0D-BEC67BAB9296}"/>
                </a:ext>
              </a:extLst>
            </p:cNvPr>
            <p:cNvSpPr/>
            <p:nvPr/>
          </p:nvSpPr>
          <p:spPr>
            <a:xfrm>
              <a:off x="2201756" y="1963242"/>
              <a:ext cx="1371600" cy="365760"/>
            </a:xfrm>
            <a:prstGeom prst="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00" b="1" dirty="0">
                  <a:solidFill>
                    <a:schemeClr val="tx1">
                      <a:lumMod val="75000"/>
                      <a:lumOff val="25000"/>
                    </a:schemeClr>
                  </a:solidFill>
                </a:rPr>
                <a:t>Operación Vehicular</a:t>
              </a:r>
            </a:p>
          </p:txBody>
        </p:sp>
      </p:grpSp>
      <p:grpSp>
        <p:nvGrpSpPr>
          <p:cNvPr id="9" name="Group 8">
            <a:extLst>
              <a:ext uri="{FF2B5EF4-FFF2-40B4-BE49-F238E27FC236}">
                <a16:creationId xmlns="" xmlns:a16="http://schemas.microsoft.com/office/drawing/2014/main" id="{FA797720-8473-4702-94DA-88EB2685115C}"/>
              </a:ext>
            </a:extLst>
          </p:cNvPr>
          <p:cNvGrpSpPr/>
          <p:nvPr/>
        </p:nvGrpSpPr>
        <p:grpSpPr>
          <a:xfrm>
            <a:off x="4682102" y="1346545"/>
            <a:ext cx="1376962" cy="3566696"/>
            <a:chOff x="3646860" y="1019011"/>
            <a:chExt cx="1376962" cy="3566696"/>
          </a:xfrm>
        </p:grpSpPr>
        <p:sp>
          <p:nvSpPr>
            <p:cNvPr id="198" name="Rectangle 197">
              <a:extLst>
                <a:ext uri="{FF2B5EF4-FFF2-40B4-BE49-F238E27FC236}">
                  <a16:creationId xmlns="" xmlns:a16="http://schemas.microsoft.com/office/drawing/2014/main" id="{EC8C6F87-5C8E-4210-9C35-25F57EED7AD5}"/>
                </a:ext>
              </a:extLst>
            </p:cNvPr>
            <p:cNvSpPr/>
            <p:nvPr/>
          </p:nvSpPr>
          <p:spPr>
            <a:xfrm>
              <a:off x="3646860" y="1044991"/>
              <a:ext cx="1371600" cy="453667"/>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400" b="1" i="1">
                <a:solidFill>
                  <a:schemeClr val="bg2"/>
                </a:solidFill>
              </a:endParaRPr>
            </a:p>
          </p:txBody>
        </p:sp>
        <p:sp>
          <p:nvSpPr>
            <p:cNvPr id="200" name="Rectangle 199">
              <a:extLst>
                <a:ext uri="{FF2B5EF4-FFF2-40B4-BE49-F238E27FC236}">
                  <a16:creationId xmlns="" xmlns:a16="http://schemas.microsoft.com/office/drawing/2014/main" id="{3E778636-FD28-48F7-827E-B03FDD5BECE2}"/>
                </a:ext>
              </a:extLst>
            </p:cNvPr>
            <p:cNvSpPr/>
            <p:nvPr/>
          </p:nvSpPr>
          <p:spPr>
            <a:xfrm>
              <a:off x="3953530" y="1019011"/>
              <a:ext cx="1070292" cy="5056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50" b="1" dirty="0" smtClean="0">
                  <a:solidFill>
                    <a:schemeClr val="bg1"/>
                  </a:solidFill>
                </a:rPr>
                <a:t>Obra</a:t>
              </a:r>
              <a:endParaRPr lang="es-MX" sz="1000" b="1" i="1" dirty="0">
                <a:solidFill>
                  <a:schemeClr val="bg1"/>
                </a:solidFill>
              </a:endParaRPr>
            </a:p>
          </p:txBody>
        </p:sp>
        <p:sp>
          <p:nvSpPr>
            <p:cNvPr id="304" name="Rectangle 303">
              <a:extLst>
                <a:ext uri="{FF2B5EF4-FFF2-40B4-BE49-F238E27FC236}">
                  <a16:creationId xmlns="" xmlns:a16="http://schemas.microsoft.com/office/drawing/2014/main" id="{A9068AB7-9EAB-49CA-A919-235E512A0A60}"/>
                </a:ext>
              </a:extLst>
            </p:cNvPr>
            <p:cNvSpPr/>
            <p:nvPr/>
          </p:nvSpPr>
          <p:spPr>
            <a:xfrm>
              <a:off x="3646860" y="1541259"/>
              <a:ext cx="1371600" cy="365760"/>
            </a:xfrm>
            <a:prstGeom prst="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s-MX" sz="1000" b="1" dirty="0">
                  <a:solidFill>
                    <a:schemeClr val="tx1">
                      <a:lumMod val="75000"/>
                      <a:lumOff val="25000"/>
                    </a:schemeClr>
                  </a:solidFill>
                </a:rPr>
                <a:t>Medidas para la Construcción</a:t>
              </a:r>
            </a:p>
          </p:txBody>
        </p:sp>
        <p:sp>
          <p:nvSpPr>
            <p:cNvPr id="202" name="Rectangle 201">
              <a:extLst>
                <a:ext uri="{FF2B5EF4-FFF2-40B4-BE49-F238E27FC236}">
                  <a16:creationId xmlns="" xmlns:a16="http://schemas.microsoft.com/office/drawing/2014/main" id="{56A14F7F-F13F-4553-904E-3AEA12A8534A}"/>
                </a:ext>
              </a:extLst>
            </p:cNvPr>
            <p:cNvSpPr/>
            <p:nvPr/>
          </p:nvSpPr>
          <p:spPr>
            <a:xfrm>
              <a:off x="3646860" y="1944393"/>
              <a:ext cx="1371600" cy="182880"/>
            </a:xfrm>
            <a:prstGeom prst="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s-MX" sz="1000" b="1" dirty="0">
                  <a:solidFill>
                    <a:schemeClr val="tx1">
                      <a:lumMod val="75000"/>
                      <a:lumOff val="25000"/>
                    </a:schemeClr>
                  </a:solidFill>
                </a:rPr>
                <a:t>Control de Accesos</a:t>
              </a:r>
              <a:endParaRPr lang="es-MX" sz="1000" b="1" i="1" dirty="0">
                <a:solidFill>
                  <a:schemeClr val="tx1">
                    <a:lumMod val="75000"/>
                    <a:lumOff val="25000"/>
                  </a:schemeClr>
                </a:solidFill>
              </a:endParaRPr>
            </a:p>
          </p:txBody>
        </p:sp>
        <p:sp>
          <p:nvSpPr>
            <p:cNvPr id="207" name="Rectangle 206">
              <a:extLst>
                <a:ext uri="{FF2B5EF4-FFF2-40B4-BE49-F238E27FC236}">
                  <a16:creationId xmlns="" xmlns:a16="http://schemas.microsoft.com/office/drawing/2014/main" id="{985068CB-9358-4305-BCD7-EE792CC7190A}"/>
                </a:ext>
              </a:extLst>
            </p:cNvPr>
            <p:cNvSpPr/>
            <p:nvPr/>
          </p:nvSpPr>
          <p:spPr>
            <a:xfrm>
              <a:off x="3646860" y="2391381"/>
              <a:ext cx="1371600" cy="182880"/>
            </a:xfrm>
            <a:prstGeom prst="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s-MX" sz="1000" b="1" dirty="0">
                  <a:solidFill>
                    <a:schemeClr val="tx1">
                      <a:lumMod val="75000"/>
                      <a:lumOff val="25000"/>
                    </a:schemeClr>
                  </a:solidFill>
                </a:rPr>
                <a:t>Personal Mantenimiento</a:t>
              </a:r>
            </a:p>
          </p:txBody>
        </p:sp>
        <p:sp>
          <p:nvSpPr>
            <p:cNvPr id="208" name="Rectangle 207">
              <a:extLst>
                <a:ext uri="{FF2B5EF4-FFF2-40B4-BE49-F238E27FC236}">
                  <a16:creationId xmlns="" xmlns:a16="http://schemas.microsoft.com/office/drawing/2014/main" id="{1D2048C1-8BD7-4848-82A9-D9AC8F3D3462}"/>
                </a:ext>
              </a:extLst>
            </p:cNvPr>
            <p:cNvSpPr/>
            <p:nvPr/>
          </p:nvSpPr>
          <p:spPr>
            <a:xfrm>
              <a:off x="3646860" y="2614875"/>
              <a:ext cx="1371600" cy="182880"/>
            </a:xfrm>
            <a:prstGeom prst="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s-MX" sz="1000" b="1" dirty="0">
                  <a:solidFill>
                    <a:schemeClr val="tx1">
                      <a:lumMod val="75000"/>
                      <a:lumOff val="25000"/>
                    </a:schemeClr>
                  </a:solidFill>
                </a:rPr>
                <a:t>Laboratorio de </a:t>
              </a:r>
              <a:r>
                <a:rPr lang="es-MX" sz="1000" b="1" dirty="0" smtClean="0">
                  <a:solidFill>
                    <a:schemeClr val="tx1">
                      <a:lumMod val="75000"/>
                      <a:lumOff val="25000"/>
                    </a:schemeClr>
                  </a:solidFill>
                </a:rPr>
                <a:t>Calidad </a:t>
              </a:r>
              <a:endParaRPr lang="es-MX" sz="1000" b="1" dirty="0">
                <a:solidFill>
                  <a:schemeClr val="tx1">
                    <a:lumMod val="75000"/>
                    <a:lumOff val="25000"/>
                  </a:schemeClr>
                </a:solidFill>
              </a:endParaRPr>
            </a:p>
          </p:txBody>
        </p:sp>
        <p:sp>
          <p:nvSpPr>
            <p:cNvPr id="289" name="Rectangle 288">
              <a:extLst>
                <a:ext uri="{FF2B5EF4-FFF2-40B4-BE49-F238E27FC236}">
                  <a16:creationId xmlns="" xmlns:a16="http://schemas.microsoft.com/office/drawing/2014/main" id="{C95DFF57-2537-433F-9A5D-D5BCFFB4BF9A}"/>
                </a:ext>
              </a:extLst>
            </p:cNvPr>
            <p:cNvSpPr/>
            <p:nvPr/>
          </p:nvSpPr>
          <p:spPr>
            <a:xfrm>
              <a:off x="3646860" y="2838369"/>
              <a:ext cx="1371600" cy="182880"/>
            </a:xfrm>
            <a:prstGeom prst="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s-MX" sz="1000" b="1" dirty="0">
                  <a:solidFill>
                    <a:schemeClr val="tx1">
                      <a:lumMod val="75000"/>
                      <a:lumOff val="25000"/>
                    </a:schemeClr>
                  </a:solidFill>
                </a:rPr>
                <a:t>Talleres y herramientas</a:t>
              </a:r>
            </a:p>
          </p:txBody>
        </p:sp>
        <p:sp>
          <p:nvSpPr>
            <p:cNvPr id="209" name="Rectangle 208">
              <a:extLst>
                <a:ext uri="{FF2B5EF4-FFF2-40B4-BE49-F238E27FC236}">
                  <a16:creationId xmlns="" xmlns:a16="http://schemas.microsoft.com/office/drawing/2014/main" id="{CEF1FB04-D624-4C81-87A5-18354FA97B49}"/>
                </a:ext>
              </a:extLst>
            </p:cNvPr>
            <p:cNvSpPr/>
            <p:nvPr/>
          </p:nvSpPr>
          <p:spPr>
            <a:xfrm>
              <a:off x="3646860" y="3508851"/>
              <a:ext cx="1371600" cy="182880"/>
            </a:xfrm>
            <a:prstGeom prst="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s-MX" sz="1000" b="1" dirty="0">
                  <a:solidFill>
                    <a:schemeClr val="tx1">
                      <a:lumMod val="75000"/>
                      <a:lumOff val="25000"/>
                    </a:schemeClr>
                  </a:solidFill>
                </a:rPr>
                <a:t>Comedor y descanso</a:t>
              </a:r>
            </a:p>
          </p:txBody>
        </p:sp>
        <p:sp>
          <p:nvSpPr>
            <p:cNvPr id="290" name="Rectangle 289">
              <a:extLst>
                <a:ext uri="{FF2B5EF4-FFF2-40B4-BE49-F238E27FC236}">
                  <a16:creationId xmlns="" xmlns:a16="http://schemas.microsoft.com/office/drawing/2014/main" id="{206FC499-A8DC-4D2A-9CE7-22FD733FE557}"/>
                </a:ext>
              </a:extLst>
            </p:cNvPr>
            <p:cNvSpPr/>
            <p:nvPr/>
          </p:nvSpPr>
          <p:spPr>
            <a:xfrm>
              <a:off x="3646860" y="4402827"/>
              <a:ext cx="1371600" cy="182880"/>
            </a:xfrm>
            <a:prstGeom prst="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s-MX" sz="1000" b="1" dirty="0">
                  <a:solidFill>
                    <a:schemeClr val="tx1">
                      <a:lumMod val="75000"/>
                      <a:lumOff val="25000"/>
                    </a:schemeClr>
                  </a:solidFill>
                </a:rPr>
                <a:t>Respuesta Emergencia</a:t>
              </a:r>
            </a:p>
          </p:txBody>
        </p:sp>
        <p:sp>
          <p:nvSpPr>
            <p:cNvPr id="296" name="Rectangle 295">
              <a:extLst>
                <a:ext uri="{FF2B5EF4-FFF2-40B4-BE49-F238E27FC236}">
                  <a16:creationId xmlns="" xmlns:a16="http://schemas.microsoft.com/office/drawing/2014/main" id="{65D43E9E-6931-44D0-8D7F-3196A9258A87}"/>
                </a:ext>
              </a:extLst>
            </p:cNvPr>
            <p:cNvSpPr/>
            <p:nvPr/>
          </p:nvSpPr>
          <p:spPr>
            <a:xfrm>
              <a:off x="3646860" y="3732345"/>
              <a:ext cx="1371600" cy="182880"/>
            </a:xfrm>
            <a:prstGeom prst="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s-MX" sz="1000" b="1" dirty="0">
                  <a:solidFill>
                    <a:schemeClr val="tx1">
                      <a:lumMod val="75000"/>
                      <a:lumOff val="25000"/>
                    </a:schemeClr>
                  </a:solidFill>
                </a:rPr>
                <a:t>Apoyo remoto</a:t>
              </a:r>
            </a:p>
          </p:txBody>
        </p:sp>
        <p:sp>
          <p:nvSpPr>
            <p:cNvPr id="282" name="Rectangle 281">
              <a:extLst>
                <a:ext uri="{FF2B5EF4-FFF2-40B4-BE49-F238E27FC236}">
                  <a16:creationId xmlns="" xmlns:a16="http://schemas.microsoft.com/office/drawing/2014/main" id="{DDB60872-5970-4849-85C2-43569746AE5E}"/>
                </a:ext>
              </a:extLst>
            </p:cNvPr>
            <p:cNvSpPr/>
            <p:nvPr/>
          </p:nvSpPr>
          <p:spPr>
            <a:xfrm>
              <a:off x="3646860" y="3955839"/>
              <a:ext cx="1371600" cy="182880"/>
            </a:xfrm>
            <a:prstGeom prst="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s-MX" sz="1000" b="1" dirty="0">
                  <a:solidFill>
                    <a:schemeClr val="tx1">
                      <a:lumMod val="75000"/>
                      <a:lumOff val="25000"/>
                    </a:schemeClr>
                  </a:solidFill>
                </a:rPr>
                <a:t>Seguridad Industrial</a:t>
              </a:r>
            </a:p>
          </p:txBody>
        </p:sp>
        <p:sp>
          <p:nvSpPr>
            <p:cNvPr id="210" name="Rectangle 209">
              <a:extLst>
                <a:ext uri="{FF2B5EF4-FFF2-40B4-BE49-F238E27FC236}">
                  <a16:creationId xmlns="" xmlns:a16="http://schemas.microsoft.com/office/drawing/2014/main" id="{E74088E8-DA4E-433C-80F6-9A7766BAA177}"/>
                </a:ext>
              </a:extLst>
            </p:cNvPr>
            <p:cNvSpPr/>
            <p:nvPr/>
          </p:nvSpPr>
          <p:spPr>
            <a:xfrm>
              <a:off x="3646860" y="4179333"/>
              <a:ext cx="1371600" cy="182880"/>
            </a:xfrm>
            <a:prstGeom prst="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s-MX" sz="1000" b="1" dirty="0">
                  <a:solidFill>
                    <a:schemeClr val="tx1">
                      <a:lumMod val="75000"/>
                      <a:lumOff val="25000"/>
                    </a:schemeClr>
                  </a:solidFill>
                </a:rPr>
                <a:t>Charlas de Seguridad</a:t>
              </a:r>
            </a:p>
          </p:txBody>
        </p:sp>
        <p:sp>
          <p:nvSpPr>
            <p:cNvPr id="184" name="Rectangle 183">
              <a:extLst>
                <a:ext uri="{FF2B5EF4-FFF2-40B4-BE49-F238E27FC236}">
                  <a16:creationId xmlns="" xmlns:a16="http://schemas.microsoft.com/office/drawing/2014/main" id="{F4D37E9D-BCA0-4C7B-8540-BD4FAE29DFDD}"/>
                </a:ext>
              </a:extLst>
            </p:cNvPr>
            <p:cNvSpPr/>
            <p:nvPr/>
          </p:nvSpPr>
          <p:spPr>
            <a:xfrm>
              <a:off x="3646860" y="3285357"/>
              <a:ext cx="1371600" cy="182880"/>
            </a:xfrm>
            <a:prstGeom prst="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s-MX" sz="1000" b="1" dirty="0">
                  <a:solidFill>
                    <a:schemeClr val="tx1">
                      <a:lumMod val="75000"/>
                      <a:lumOff val="25000"/>
                    </a:schemeClr>
                  </a:solidFill>
                </a:rPr>
                <a:t>Casilleros y Vestidores</a:t>
              </a:r>
            </a:p>
          </p:txBody>
        </p:sp>
        <p:sp>
          <p:nvSpPr>
            <p:cNvPr id="191" name="Rectangle 190">
              <a:extLst>
                <a:ext uri="{FF2B5EF4-FFF2-40B4-BE49-F238E27FC236}">
                  <a16:creationId xmlns="" xmlns:a16="http://schemas.microsoft.com/office/drawing/2014/main" id="{6C1F244D-2F29-43E2-A2DB-277E6079A9DA}"/>
                </a:ext>
              </a:extLst>
            </p:cNvPr>
            <p:cNvSpPr/>
            <p:nvPr/>
          </p:nvSpPr>
          <p:spPr>
            <a:xfrm>
              <a:off x="3646860" y="3061863"/>
              <a:ext cx="1371600" cy="182880"/>
            </a:xfrm>
            <a:prstGeom prst="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s-MX" sz="1000" b="1" dirty="0" smtClean="0">
                  <a:solidFill>
                    <a:schemeClr val="tx1">
                      <a:lumMod val="75000"/>
                      <a:lumOff val="25000"/>
                    </a:schemeClr>
                  </a:solidFill>
                </a:rPr>
                <a:t>Entrega </a:t>
              </a:r>
              <a:r>
                <a:rPr lang="es-MX" sz="1000" b="1" dirty="0">
                  <a:solidFill>
                    <a:schemeClr val="tx1">
                      <a:lumMod val="75000"/>
                      <a:lumOff val="25000"/>
                    </a:schemeClr>
                  </a:solidFill>
                </a:rPr>
                <a:t>de turno</a:t>
              </a:r>
            </a:p>
          </p:txBody>
        </p:sp>
        <p:sp>
          <p:nvSpPr>
            <p:cNvPr id="203" name="Rectangle 202">
              <a:extLst>
                <a:ext uri="{FF2B5EF4-FFF2-40B4-BE49-F238E27FC236}">
                  <a16:creationId xmlns="" xmlns:a16="http://schemas.microsoft.com/office/drawing/2014/main" id="{8D6A2415-630A-4737-ACFF-787B7AD18532}"/>
                </a:ext>
              </a:extLst>
            </p:cNvPr>
            <p:cNvSpPr/>
            <p:nvPr/>
          </p:nvSpPr>
          <p:spPr>
            <a:xfrm>
              <a:off x="3646860" y="2167887"/>
              <a:ext cx="1371600" cy="182880"/>
            </a:xfrm>
            <a:prstGeom prst="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lvl="0" algn="ctr"/>
              <a:r>
                <a:rPr lang="es-MX" sz="1000" b="1" dirty="0">
                  <a:solidFill>
                    <a:srgbClr val="000000">
                      <a:lumMod val="75000"/>
                      <a:lumOff val="25000"/>
                    </a:srgbClr>
                  </a:solidFill>
                </a:rPr>
                <a:t>Limpieza á</a:t>
              </a:r>
              <a:r>
                <a:rPr lang="es-MX" sz="1000" b="1" dirty="0" smtClean="0">
                  <a:solidFill>
                    <a:srgbClr val="000000">
                      <a:lumMod val="75000"/>
                      <a:lumOff val="25000"/>
                    </a:srgbClr>
                  </a:solidFill>
                </a:rPr>
                <a:t>rea </a:t>
              </a:r>
              <a:r>
                <a:rPr lang="es-MX" sz="1000" b="1" dirty="0">
                  <a:solidFill>
                    <a:srgbClr val="000000">
                      <a:lumMod val="75000"/>
                      <a:lumOff val="25000"/>
                    </a:srgbClr>
                  </a:solidFill>
                </a:rPr>
                <a:t>de trabajo</a:t>
              </a:r>
            </a:p>
          </p:txBody>
        </p:sp>
        <p:pic>
          <p:nvPicPr>
            <p:cNvPr id="4" name="Graphic 3">
              <a:extLst>
                <a:ext uri="{FF2B5EF4-FFF2-40B4-BE49-F238E27FC236}">
                  <a16:creationId xmlns="" xmlns:a16="http://schemas.microsoft.com/office/drawing/2014/main" id="{BC4979CC-7188-4C67-9AD4-3972B3958554}"/>
                </a:ext>
              </a:extLst>
            </p:cNvPr>
            <p:cNvPicPr>
              <a:picLocks noChangeAspect="1"/>
            </p:cNvPicPr>
            <p:nvPr/>
          </p:nvPicPr>
          <p:blipFill>
            <a:blip r:embed="rId17">
              <a:extLst>
                <a:ext uri="{28A0092B-C50C-407E-A947-70E740481C1C}">
                  <a14:useLocalDpi xmlns:a14="http://schemas.microsoft.com/office/drawing/2010/main" val="0"/>
                </a:ext>
              </a:extLst>
            </a:blip>
            <a:stretch>
              <a:fillRect/>
            </a:stretch>
          </p:blipFill>
          <p:spPr>
            <a:xfrm>
              <a:off x="3664774" y="1164859"/>
              <a:ext cx="402693" cy="213930"/>
            </a:xfrm>
            <a:prstGeom prst="rect">
              <a:avLst/>
            </a:prstGeom>
          </p:spPr>
        </p:pic>
      </p:grpSp>
      <p:sp>
        <p:nvSpPr>
          <p:cNvPr id="73" name="object 57"/>
          <p:cNvSpPr/>
          <p:nvPr/>
        </p:nvSpPr>
        <p:spPr>
          <a:xfrm>
            <a:off x="6018660" y="1076770"/>
            <a:ext cx="1710000" cy="231775"/>
          </a:xfrm>
          <a:custGeom>
            <a:avLst/>
            <a:gdLst/>
            <a:ahLst/>
            <a:cxnLst/>
            <a:rect l="l" t="t" r="r" b="b"/>
            <a:pathLst>
              <a:path w="777240" h="231775">
                <a:moveTo>
                  <a:pt x="0" y="0"/>
                </a:moveTo>
                <a:lnTo>
                  <a:pt x="714629" y="0"/>
                </a:lnTo>
                <a:lnTo>
                  <a:pt x="777240" y="115823"/>
                </a:lnTo>
                <a:lnTo>
                  <a:pt x="714629" y="231647"/>
                </a:lnTo>
                <a:lnTo>
                  <a:pt x="0" y="231647"/>
                </a:lnTo>
                <a:lnTo>
                  <a:pt x="62611" y="115823"/>
                </a:lnTo>
                <a:lnTo>
                  <a:pt x="0" y="0"/>
                </a:lnTo>
                <a:close/>
              </a:path>
            </a:pathLst>
          </a:custGeom>
          <a:ln w="6096">
            <a:solidFill>
              <a:schemeClr val="tx1"/>
            </a:solidFill>
          </a:ln>
        </p:spPr>
        <p:txBody>
          <a:bodyPr wrap="square" lIns="0" tIns="0" rIns="0" bIns="0" rtlCol="0" anchor="ctr" anchorCtr="0"/>
          <a:lstStyle/>
          <a:p>
            <a:pPr algn="ctr"/>
            <a:r>
              <a:rPr lang="es-MX" sz="1100" dirty="0" smtClean="0">
                <a:solidFill>
                  <a:srgbClr val="0070C0"/>
                </a:solidFill>
                <a:latin typeface="+mj-lt"/>
              </a:rPr>
              <a:t>En el Trabajo</a:t>
            </a:r>
            <a:endParaRPr sz="1100" dirty="0">
              <a:solidFill>
                <a:srgbClr val="0070C0"/>
              </a:solidFill>
              <a:latin typeface="+mj-lt"/>
            </a:endParaRPr>
          </a:p>
        </p:txBody>
      </p:sp>
      <p:sp>
        <p:nvSpPr>
          <p:cNvPr id="75" name="object 59"/>
          <p:cNvSpPr/>
          <p:nvPr/>
        </p:nvSpPr>
        <p:spPr>
          <a:xfrm>
            <a:off x="7679385" y="1075765"/>
            <a:ext cx="1710000" cy="231775"/>
          </a:xfrm>
          <a:custGeom>
            <a:avLst/>
            <a:gdLst/>
            <a:ahLst/>
            <a:cxnLst/>
            <a:rect l="l" t="t" r="r" b="b"/>
            <a:pathLst>
              <a:path w="883920" h="231775">
                <a:moveTo>
                  <a:pt x="0" y="0"/>
                </a:moveTo>
                <a:lnTo>
                  <a:pt x="821309" y="0"/>
                </a:lnTo>
                <a:lnTo>
                  <a:pt x="883919" y="115823"/>
                </a:lnTo>
                <a:lnTo>
                  <a:pt x="821309" y="231647"/>
                </a:lnTo>
                <a:lnTo>
                  <a:pt x="0" y="231647"/>
                </a:lnTo>
                <a:lnTo>
                  <a:pt x="62611" y="115823"/>
                </a:lnTo>
                <a:lnTo>
                  <a:pt x="0" y="0"/>
                </a:lnTo>
                <a:close/>
              </a:path>
            </a:pathLst>
          </a:custGeom>
          <a:ln w="6095">
            <a:solidFill>
              <a:schemeClr val="tx1"/>
            </a:solidFill>
          </a:ln>
        </p:spPr>
        <p:txBody>
          <a:bodyPr wrap="square" lIns="0" tIns="0" rIns="0" bIns="0" rtlCol="0" anchor="ctr" anchorCtr="0"/>
          <a:lstStyle/>
          <a:p>
            <a:pPr algn="ctr"/>
            <a:r>
              <a:rPr lang="es-MX" sz="1100" dirty="0" smtClean="0">
                <a:solidFill>
                  <a:srgbClr val="0070C0"/>
                </a:solidFill>
                <a:latin typeface="+mj-lt"/>
              </a:rPr>
              <a:t>Áreas Comunes</a:t>
            </a:r>
            <a:endParaRPr sz="1100" dirty="0">
              <a:solidFill>
                <a:srgbClr val="0070C0"/>
              </a:solidFill>
              <a:latin typeface="+mj-lt"/>
            </a:endParaRPr>
          </a:p>
        </p:txBody>
      </p:sp>
      <p:sp>
        <p:nvSpPr>
          <p:cNvPr id="79" name="object 63"/>
          <p:cNvSpPr/>
          <p:nvPr/>
        </p:nvSpPr>
        <p:spPr>
          <a:xfrm>
            <a:off x="2743200" y="1076770"/>
            <a:ext cx="1711115" cy="237307"/>
          </a:xfrm>
          <a:custGeom>
            <a:avLst/>
            <a:gdLst/>
            <a:ahLst/>
            <a:cxnLst/>
            <a:rect l="l" t="t" r="r" b="b"/>
            <a:pathLst>
              <a:path w="779145" h="231775">
                <a:moveTo>
                  <a:pt x="713105" y="0"/>
                </a:moveTo>
                <a:lnTo>
                  <a:pt x="0" y="0"/>
                </a:lnTo>
                <a:lnTo>
                  <a:pt x="0" y="231647"/>
                </a:lnTo>
                <a:lnTo>
                  <a:pt x="713105" y="231647"/>
                </a:lnTo>
                <a:lnTo>
                  <a:pt x="778764" y="115823"/>
                </a:lnTo>
                <a:lnTo>
                  <a:pt x="713105" y="0"/>
                </a:lnTo>
                <a:close/>
              </a:path>
            </a:pathLst>
          </a:custGeom>
          <a:solidFill>
            <a:srgbClr val="FFFFFF"/>
          </a:solidFill>
          <a:ln>
            <a:solidFill>
              <a:schemeClr val="tx1"/>
            </a:solidFill>
          </a:ln>
        </p:spPr>
        <p:txBody>
          <a:bodyPr wrap="square" lIns="0" tIns="0" rIns="0" bIns="0" rtlCol="0" anchor="ctr" anchorCtr="0"/>
          <a:lstStyle/>
          <a:p>
            <a:pPr algn="ctr"/>
            <a:r>
              <a:rPr lang="es-MX" sz="1100" dirty="0" smtClean="0">
                <a:solidFill>
                  <a:srgbClr val="0070C0"/>
                </a:solidFill>
                <a:latin typeface="+mj-lt"/>
              </a:rPr>
              <a:t>Previo</a:t>
            </a:r>
            <a:endParaRPr sz="1100" dirty="0">
              <a:solidFill>
                <a:srgbClr val="0070C0"/>
              </a:solidFill>
              <a:latin typeface="+mj-lt"/>
            </a:endParaRPr>
          </a:p>
        </p:txBody>
      </p:sp>
      <p:sp>
        <p:nvSpPr>
          <p:cNvPr id="82" name="object 65"/>
          <p:cNvSpPr/>
          <p:nvPr/>
        </p:nvSpPr>
        <p:spPr>
          <a:xfrm>
            <a:off x="4374382" y="1066800"/>
            <a:ext cx="1710000" cy="254408"/>
          </a:xfrm>
          <a:custGeom>
            <a:avLst/>
            <a:gdLst/>
            <a:ahLst/>
            <a:cxnLst/>
            <a:rect l="l" t="t" r="r" b="b"/>
            <a:pathLst>
              <a:path w="779145" h="231775">
                <a:moveTo>
                  <a:pt x="0" y="0"/>
                </a:moveTo>
                <a:lnTo>
                  <a:pt x="716153" y="0"/>
                </a:lnTo>
                <a:lnTo>
                  <a:pt x="778764" y="115823"/>
                </a:lnTo>
                <a:lnTo>
                  <a:pt x="716153" y="231647"/>
                </a:lnTo>
                <a:lnTo>
                  <a:pt x="0" y="231647"/>
                </a:lnTo>
                <a:lnTo>
                  <a:pt x="62611" y="115823"/>
                </a:lnTo>
                <a:lnTo>
                  <a:pt x="0" y="0"/>
                </a:lnTo>
                <a:close/>
              </a:path>
            </a:pathLst>
          </a:custGeom>
          <a:ln w="6096">
            <a:solidFill>
              <a:schemeClr val="tx1"/>
            </a:solidFill>
          </a:ln>
        </p:spPr>
        <p:txBody>
          <a:bodyPr wrap="square" lIns="0" tIns="0" rIns="0" bIns="0" rtlCol="0" anchor="ctr" anchorCtr="0"/>
          <a:lstStyle/>
          <a:p>
            <a:pPr algn="ctr"/>
            <a:r>
              <a:rPr lang="es-MX" sz="1100" dirty="0" smtClean="0">
                <a:solidFill>
                  <a:srgbClr val="0070C0"/>
                </a:solidFill>
                <a:latin typeface="+mj-lt"/>
              </a:rPr>
              <a:t>Traslados</a:t>
            </a:r>
            <a:endParaRPr sz="1100" dirty="0">
              <a:solidFill>
                <a:srgbClr val="0070C0"/>
              </a:solidFill>
              <a:latin typeface="+mj-lt"/>
            </a:endParaRPr>
          </a:p>
        </p:txBody>
      </p:sp>
    </p:spTree>
    <p:extLst>
      <p:ext uri="{BB962C8B-B14F-4D97-AF65-F5344CB8AC3E}">
        <p14:creationId xmlns:p14="http://schemas.microsoft.com/office/powerpoint/2010/main" val="333000278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152400" y="52855"/>
            <a:ext cx="7315960" cy="781624"/>
          </a:xfrm>
          <a:prstGeom prst="rect">
            <a:avLst/>
          </a:prstGeom>
        </p:spPr>
        <p:txBody>
          <a:bodyPr vert="horz" wrap="square" lIns="0" tIns="12065" rIns="0" bIns="0" rtlCol="0">
            <a:spAutoFit/>
          </a:bodyPr>
          <a:lstStyle/>
          <a:p>
            <a:pPr marL="38100" marR="30480">
              <a:lnSpc>
                <a:spcPct val="100000"/>
              </a:lnSpc>
              <a:spcBef>
                <a:spcPts val="95"/>
              </a:spcBef>
            </a:pPr>
            <a:r>
              <a:rPr lang="es-MX" spc="-5" dirty="0"/>
              <a:t>Fomentar </a:t>
            </a:r>
            <a:r>
              <a:rPr lang="es-MX" spc="-5" dirty="0" smtClean="0"/>
              <a:t>y </a:t>
            </a:r>
            <a:r>
              <a:rPr lang="es-MX" spc="-5" dirty="0"/>
              <a:t>exigir el </a:t>
            </a:r>
            <a:r>
              <a:rPr lang="es-MX" spc="-5" dirty="0" smtClean="0"/>
              <a:t>uso de equipo de protección personal apropiado EPP - COVID</a:t>
            </a:r>
            <a:endParaRPr sz="2500" dirty="0"/>
          </a:p>
        </p:txBody>
      </p:sp>
      <p:sp>
        <p:nvSpPr>
          <p:cNvPr id="11" name="object 11"/>
          <p:cNvSpPr/>
          <p:nvPr/>
        </p:nvSpPr>
        <p:spPr>
          <a:xfrm>
            <a:off x="8173211" y="1182624"/>
            <a:ext cx="3465829" cy="0"/>
          </a:xfrm>
          <a:custGeom>
            <a:avLst/>
            <a:gdLst/>
            <a:ahLst/>
            <a:cxnLst/>
            <a:rect l="l" t="t" r="r" b="b"/>
            <a:pathLst>
              <a:path w="3465829">
                <a:moveTo>
                  <a:pt x="0" y="0"/>
                </a:moveTo>
                <a:lnTo>
                  <a:pt x="3465576" y="0"/>
                </a:lnTo>
              </a:path>
            </a:pathLst>
          </a:custGeom>
          <a:ln w="6096">
            <a:solidFill>
              <a:srgbClr val="FFFFFF"/>
            </a:solidFill>
          </a:ln>
        </p:spPr>
        <p:txBody>
          <a:bodyPr wrap="square" lIns="0" tIns="0" rIns="0" bIns="0" rtlCol="0"/>
          <a:lstStyle/>
          <a:p>
            <a:endParaRPr/>
          </a:p>
        </p:txBody>
      </p:sp>
      <p:sp>
        <p:nvSpPr>
          <p:cNvPr id="27" name="object 14"/>
          <p:cNvSpPr/>
          <p:nvPr/>
        </p:nvSpPr>
        <p:spPr>
          <a:xfrm>
            <a:off x="8638031" y="842772"/>
            <a:ext cx="0" cy="184785"/>
          </a:xfrm>
          <a:custGeom>
            <a:avLst/>
            <a:gdLst/>
            <a:ahLst/>
            <a:cxnLst/>
            <a:rect l="l" t="t" r="r" b="b"/>
            <a:pathLst>
              <a:path h="184784">
                <a:moveTo>
                  <a:pt x="0" y="0"/>
                </a:moveTo>
                <a:lnTo>
                  <a:pt x="0" y="184657"/>
                </a:lnTo>
              </a:path>
            </a:pathLst>
          </a:custGeom>
          <a:ln w="6096">
            <a:solidFill>
              <a:srgbClr val="FFFFFF"/>
            </a:solidFill>
          </a:ln>
        </p:spPr>
        <p:txBody>
          <a:bodyPr wrap="square" lIns="0" tIns="0" rIns="0" bIns="0" rtlCol="0"/>
          <a:lstStyle/>
          <a:p>
            <a:endParaRPr/>
          </a:p>
        </p:txBody>
      </p:sp>
      <p:sp>
        <p:nvSpPr>
          <p:cNvPr id="28" name="object 15"/>
          <p:cNvSpPr txBox="1"/>
          <p:nvPr/>
        </p:nvSpPr>
        <p:spPr>
          <a:xfrm>
            <a:off x="8162924" y="533400"/>
            <a:ext cx="3311017" cy="492443"/>
          </a:xfrm>
          <a:prstGeom prst="rect">
            <a:avLst/>
          </a:prstGeom>
        </p:spPr>
        <p:txBody>
          <a:bodyPr vert="horz" wrap="square" lIns="0" tIns="12700" rIns="0" bIns="0" rtlCol="0">
            <a:spAutoFit/>
          </a:bodyPr>
          <a:lstStyle/>
          <a:p>
            <a:pPr>
              <a:lnSpc>
                <a:spcPct val="100000"/>
              </a:lnSpc>
              <a:spcBef>
                <a:spcPts val="100"/>
              </a:spcBef>
              <a:tabLst>
                <a:tab pos="836294" algn="l"/>
                <a:tab pos="1703070" algn="l"/>
              </a:tabLst>
            </a:pPr>
            <a:r>
              <a:rPr lang="es-MX" sz="1200" b="1" dirty="0" smtClean="0">
                <a:solidFill>
                  <a:srgbClr val="FFFFFF"/>
                </a:solidFill>
                <a:latin typeface="Arial"/>
                <a:cs typeface="Arial"/>
              </a:rPr>
              <a:t>Uso de </a:t>
            </a:r>
            <a:r>
              <a:rPr lang="es-MX" sz="1200" b="1" dirty="0" err="1" smtClean="0">
                <a:solidFill>
                  <a:srgbClr val="FFFFFF"/>
                </a:solidFill>
                <a:latin typeface="Arial"/>
                <a:cs typeface="Arial"/>
              </a:rPr>
              <a:t>equip</a:t>
            </a:r>
            <a:endParaRPr sz="1200" dirty="0">
              <a:latin typeface="Arial"/>
              <a:cs typeface="Arial"/>
            </a:endParaRPr>
          </a:p>
          <a:p>
            <a:pPr marL="19685">
              <a:lnSpc>
                <a:spcPct val="100000"/>
              </a:lnSpc>
              <a:spcBef>
                <a:spcPts val="1110"/>
              </a:spcBef>
              <a:tabLst>
                <a:tab pos="618490" algn="l"/>
              </a:tabLst>
            </a:pPr>
            <a:r>
              <a:rPr sz="1000" dirty="0" smtClean="0">
                <a:solidFill>
                  <a:srgbClr val="FFFFFF"/>
                </a:solidFill>
                <a:latin typeface="Arial"/>
                <a:cs typeface="Arial"/>
              </a:rPr>
              <a:t>Of</a:t>
            </a:r>
            <a:r>
              <a:rPr lang="es-MX" sz="1000" dirty="0" err="1" smtClean="0">
                <a:solidFill>
                  <a:srgbClr val="FFFFFF"/>
                </a:solidFill>
                <a:latin typeface="Arial"/>
                <a:cs typeface="Arial"/>
              </a:rPr>
              <a:t>icina</a:t>
            </a:r>
            <a:r>
              <a:rPr lang="es-MX" sz="1000" dirty="0">
                <a:solidFill>
                  <a:srgbClr val="FFFFFF"/>
                </a:solidFill>
                <a:latin typeface="Arial"/>
                <a:cs typeface="Arial"/>
              </a:rPr>
              <a:t> </a:t>
            </a:r>
            <a:r>
              <a:rPr lang="es-MX" sz="1000" dirty="0" smtClean="0">
                <a:solidFill>
                  <a:srgbClr val="FFFFFF"/>
                </a:solidFill>
                <a:latin typeface="Arial"/>
                <a:cs typeface="Arial"/>
              </a:rPr>
              <a:t>   </a:t>
            </a:r>
            <a:r>
              <a:rPr lang="es-MX" sz="1000" spc="-5" dirty="0">
                <a:solidFill>
                  <a:srgbClr val="FFFFFF"/>
                </a:solidFill>
                <a:latin typeface="Arial"/>
                <a:cs typeface="Arial"/>
              </a:rPr>
              <a:t>Obra: Cielo Abierto - Edificación</a:t>
            </a:r>
            <a:endParaRPr sz="1000" dirty="0">
              <a:latin typeface="Arial"/>
              <a:cs typeface="Arial"/>
            </a:endParaRPr>
          </a:p>
        </p:txBody>
      </p:sp>
      <p:sp>
        <p:nvSpPr>
          <p:cNvPr id="29" name="object 57"/>
          <p:cNvSpPr/>
          <p:nvPr/>
        </p:nvSpPr>
        <p:spPr>
          <a:xfrm>
            <a:off x="9659111" y="179831"/>
            <a:ext cx="777240" cy="231775"/>
          </a:xfrm>
          <a:custGeom>
            <a:avLst/>
            <a:gdLst/>
            <a:ahLst/>
            <a:cxnLst/>
            <a:rect l="l" t="t" r="r" b="b"/>
            <a:pathLst>
              <a:path w="777240" h="231775">
                <a:moveTo>
                  <a:pt x="0" y="0"/>
                </a:moveTo>
                <a:lnTo>
                  <a:pt x="714629" y="0"/>
                </a:lnTo>
                <a:lnTo>
                  <a:pt x="777240" y="115823"/>
                </a:lnTo>
                <a:lnTo>
                  <a:pt x="714629" y="231647"/>
                </a:lnTo>
                <a:lnTo>
                  <a:pt x="0" y="231647"/>
                </a:lnTo>
                <a:lnTo>
                  <a:pt x="62611" y="115823"/>
                </a:lnTo>
                <a:lnTo>
                  <a:pt x="0" y="0"/>
                </a:lnTo>
                <a:close/>
              </a:path>
            </a:pathLst>
          </a:custGeom>
          <a:solidFill>
            <a:schemeClr val="bg1"/>
          </a:solidFill>
          <a:ln w="6096">
            <a:solidFill>
              <a:srgbClr val="FFFFFF"/>
            </a:solidFill>
          </a:ln>
        </p:spPr>
        <p:txBody>
          <a:bodyPr wrap="square" lIns="0" tIns="0" rIns="0" bIns="0" rtlCol="0"/>
          <a:lstStyle/>
          <a:p>
            <a:endParaRPr/>
          </a:p>
        </p:txBody>
      </p:sp>
      <p:sp>
        <p:nvSpPr>
          <p:cNvPr id="30" name="object 58"/>
          <p:cNvSpPr txBox="1"/>
          <p:nvPr/>
        </p:nvSpPr>
        <p:spPr>
          <a:xfrm>
            <a:off x="9755505" y="219583"/>
            <a:ext cx="611758" cy="135935"/>
          </a:xfrm>
          <a:prstGeom prst="rect">
            <a:avLst/>
          </a:prstGeom>
        </p:spPr>
        <p:txBody>
          <a:bodyPr vert="horz" wrap="square" lIns="0" tIns="12700" rIns="0" bIns="0" rtlCol="0">
            <a:spAutoFit/>
          </a:bodyPr>
          <a:lstStyle/>
          <a:p>
            <a:pPr marL="12700">
              <a:lnSpc>
                <a:spcPct val="100000"/>
              </a:lnSpc>
              <a:spcBef>
                <a:spcPts val="100"/>
              </a:spcBef>
            </a:pPr>
            <a:r>
              <a:rPr lang="es-MX" sz="800" dirty="0" smtClean="0">
                <a:latin typeface="Arial"/>
                <a:cs typeface="Arial"/>
              </a:rPr>
              <a:t>En el trabajo</a:t>
            </a:r>
            <a:endParaRPr sz="800" dirty="0">
              <a:latin typeface="Arial"/>
              <a:cs typeface="Arial"/>
            </a:endParaRPr>
          </a:p>
        </p:txBody>
      </p:sp>
      <p:sp>
        <p:nvSpPr>
          <p:cNvPr id="31" name="object 59"/>
          <p:cNvSpPr/>
          <p:nvPr/>
        </p:nvSpPr>
        <p:spPr>
          <a:xfrm>
            <a:off x="10395204" y="179831"/>
            <a:ext cx="883919" cy="231775"/>
          </a:xfrm>
          <a:custGeom>
            <a:avLst/>
            <a:gdLst/>
            <a:ahLst/>
            <a:cxnLst/>
            <a:rect l="l" t="t" r="r" b="b"/>
            <a:pathLst>
              <a:path w="883920" h="231775">
                <a:moveTo>
                  <a:pt x="0" y="0"/>
                </a:moveTo>
                <a:lnTo>
                  <a:pt x="821309" y="0"/>
                </a:lnTo>
                <a:lnTo>
                  <a:pt x="883919" y="115823"/>
                </a:lnTo>
                <a:lnTo>
                  <a:pt x="821309" y="231647"/>
                </a:lnTo>
                <a:lnTo>
                  <a:pt x="0" y="231647"/>
                </a:lnTo>
                <a:lnTo>
                  <a:pt x="62611" y="115823"/>
                </a:lnTo>
                <a:lnTo>
                  <a:pt x="0" y="0"/>
                </a:lnTo>
                <a:close/>
              </a:path>
            </a:pathLst>
          </a:custGeom>
          <a:ln w="6095">
            <a:solidFill>
              <a:srgbClr val="FFFFFF"/>
            </a:solidFill>
          </a:ln>
        </p:spPr>
        <p:txBody>
          <a:bodyPr wrap="square" lIns="0" tIns="0" rIns="0" bIns="0" rtlCol="0"/>
          <a:lstStyle/>
          <a:p>
            <a:endParaRPr/>
          </a:p>
        </p:txBody>
      </p:sp>
      <p:sp>
        <p:nvSpPr>
          <p:cNvPr id="32" name="object 60"/>
          <p:cNvSpPr txBox="1"/>
          <p:nvPr/>
        </p:nvSpPr>
        <p:spPr>
          <a:xfrm>
            <a:off x="10476992" y="219583"/>
            <a:ext cx="830072" cy="135935"/>
          </a:xfrm>
          <a:prstGeom prst="rect">
            <a:avLst/>
          </a:prstGeom>
        </p:spPr>
        <p:txBody>
          <a:bodyPr vert="horz" wrap="square" lIns="0" tIns="12700" rIns="0" bIns="0" rtlCol="0">
            <a:spAutoFit/>
          </a:bodyPr>
          <a:lstStyle/>
          <a:p>
            <a:pPr marL="12700">
              <a:lnSpc>
                <a:spcPct val="100000"/>
              </a:lnSpc>
              <a:spcBef>
                <a:spcPts val="100"/>
              </a:spcBef>
            </a:pPr>
            <a:r>
              <a:rPr lang="es-MX" sz="800" dirty="0" smtClean="0">
                <a:solidFill>
                  <a:srgbClr val="FFFFFF"/>
                </a:solidFill>
                <a:latin typeface="Arial"/>
                <a:cs typeface="Arial"/>
              </a:rPr>
              <a:t>Áreas comunes</a:t>
            </a:r>
            <a:endParaRPr sz="800" dirty="0">
              <a:latin typeface="Arial"/>
              <a:cs typeface="Arial"/>
            </a:endParaRPr>
          </a:p>
        </p:txBody>
      </p:sp>
      <p:sp>
        <p:nvSpPr>
          <p:cNvPr id="35" name="object 63"/>
          <p:cNvSpPr/>
          <p:nvPr/>
        </p:nvSpPr>
        <p:spPr>
          <a:xfrm>
            <a:off x="8185404" y="179831"/>
            <a:ext cx="779145" cy="231775"/>
          </a:xfrm>
          <a:custGeom>
            <a:avLst/>
            <a:gdLst/>
            <a:ahLst/>
            <a:cxnLst/>
            <a:rect l="l" t="t" r="r" b="b"/>
            <a:pathLst>
              <a:path w="779145" h="231775">
                <a:moveTo>
                  <a:pt x="713105" y="0"/>
                </a:moveTo>
                <a:lnTo>
                  <a:pt x="0" y="0"/>
                </a:lnTo>
                <a:lnTo>
                  <a:pt x="0" y="231647"/>
                </a:lnTo>
                <a:lnTo>
                  <a:pt x="713105" y="231647"/>
                </a:lnTo>
                <a:lnTo>
                  <a:pt x="778764" y="115823"/>
                </a:lnTo>
                <a:lnTo>
                  <a:pt x="713105" y="0"/>
                </a:lnTo>
                <a:close/>
              </a:path>
            </a:pathLst>
          </a:custGeom>
          <a:noFill/>
        </p:spPr>
        <p:txBody>
          <a:bodyPr wrap="square" lIns="0" tIns="0" rIns="0" bIns="0" rtlCol="0"/>
          <a:lstStyle/>
          <a:p>
            <a:endParaRPr/>
          </a:p>
        </p:txBody>
      </p:sp>
      <p:sp>
        <p:nvSpPr>
          <p:cNvPr id="36" name="object 64"/>
          <p:cNvSpPr/>
          <p:nvPr/>
        </p:nvSpPr>
        <p:spPr>
          <a:xfrm>
            <a:off x="8185404" y="179831"/>
            <a:ext cx="779145" cy="231775"/>
          </a:xfrm>
          <a:custGeom>
            <a:avLst/>
            <a:gdLst/>
            <a:ahLst/>
            <a:cxnLst/>
            <a:rect l="l" t="t" r="r" b="b"/>
            <a:pathLst>
              <a:path w="779145" h="231775">
                <a:moveTo>
                  <a:pt x="0" y="0"/>
                </a:moveTo>
                <a:lnTo>
                  <a:pt x="713105" y="0"/>
                </a:lnTo>
                <a:lnTo>
                  <a:pt x="778764" y="115823"/>
                </a:lnTo>
                <a:lnTo>
                  <a:pt x="713105" y="231647"/>
                </a:lnTo>
                <a:lnTo>
                  <a:pt x="0" y="231647"/>
                </a:lnTo>
                <a:lnTo>
                  <a:pt x="0" y="0"/>
                </a:lnTo>
                <a:close/>
              </a:path>
            </a:pathLst>
          </a:custGeom>
          <a:ln w="6096">
            <a:solidFill>
              <a:srgbClr val="FFFFFF"/>
            </a:solidFill>
          </a:ln>
        </p:spPr>
        <p:txBody>
          <a:bodyPr wrap="square" lIns="0" tIns="0" rIns="0" bIns="0" rtlCol="0"/>
          <a:lstStyle/>
          <a:p>
            <a:endParaRPr/>
          </a:p>
        </p:txBody>
      </p:sp>
      <p:sp>
        <p:nvSpPr>
          <p:cNvPr id="37" name="object 65"/>
          <p:cNvSpPr/>
          <p:nvPr/>
        </p:nvSpPr>
        <p:spPr>
          <a:xfrm>
            <a:off x="8921495" y="179831"/>
            <a:ext cx="779145" cy="231775"/>
          </a:xfrm>
          <a:custGeom>
            <a:avLst/>
            <a:gdLst/>
            <a:ahLst/>
            <a:cxnLst/>
            <a:rect l="l" t="t" r="r" b="b"/>
            <a:pathLst>
              <a:path w="779145" h="231775">
                <a:moveTo>
                  <a:pt x="0" y="0"/>
                </a:moveTo>
                <a:lnTo>
                  <a:pt x="716153" y="0"/>
                </a:lnTo>
                <a:lnTo>
                  <a:pt x="778764" y="115823"/>
                </a:lnTo>
                <a:lnTo>
                  <a:pt x="716153" y="231647"/>
                </a:lnTo>
                <a:lnTo>
                  <a:pt x="0" y="231647"/>
                </a:lnTo>
                <a:lnTo>
                  <a:pt x="62611" y="115823"/>
                </a:lnTo>
                <a:lnTo>
                  <a:pt x="0" y="0"/>
                </a:lnTo>
                <a:close/>
              </a:path>
            </a:pathLst>
          </a:custGeom>
          <a:noFill/>
          <a:ln w="6096">
            <a:solidFill>
              <a:srgbClr val="FFFFFF"/>
            </a:solidFill>
          </a:ln>
        </p:spPr>
        <p:txBody>
          <a:bodyPr wrap="square" lIns="0" tIns="0" rIns="0" bIns="0" rtlCol="0"/>
          <a:lstStyle/>
          <a:p>
            <a:endParaRPr/>
          </a:p>
        </p:txBody>
      </p:sp>
      <p:sp>
        <p:nvSpPr>
          <p:cNvPr id="38" name="object 67"/>
          <p:cNvSpPr txBox="1"/>
          <p:nvPr/>
        </p:nvSpPr>
        <p:spPr>
          <a:xfrm>
            <a:off x="8229600" y="219583"/>
            <a:ext cx="662939" cy="135935"/>
          </a:xfrm>
          <a:prstGeom prst="rect">
            <a:avLst/>
          </a:prstGeom>
        </p:spPr>
        <p:txBody>
          <a:bodyPr vert="horz" wrap="square" lIns="0" tIns="12700" rIns="0" bIns="0" rtlCol="0">
            <a:spAutoFit/>
          </a:bodyPr>
          <a:lstStyle/>
          <a:p>
            <a:pPr>
              <a:lnSpc>
                <a:spcPct val="100000"/>
              </a:lnSpc>
              <a:spcBef>
                <a:spcPts val="100"/>
              </a:spcBef>
              <a:tabLst>
                <a:tab pos="836294" algn="l"/>
              </a:tabLst>
            </a:pPr>
            <a:r>
              <a:rPr lang="es-MX" sz="800" b="1" spc="-5" dirty="0" smtClean="0">
                <a:solidFill>
                  <a:schemeClr val="bg1"/>
                </a:solidFill>
                <a:latin typeface="Arial"/>
                <a:cs typeface="Arial"/>
              </a:rPr>
              <a:t>Previo</a:t>
            </a:r>
            <a:endParaRPr sz="1000" dirty="0">
              <a:solidFill>
                <a:schemeClr val="bg1"/>
              </a:solidFill>
              <a:latin typeface="Arial"/>
              <a:cs typeface="Arial"/>
            </a:endParaRPr>
          </a:p>
        </p:txBody>
      </p:sp>
      <p:sp>
        <p:nvSpPr>
          <p:cNvPr id="39" name="object 58"/>
          <p:cNvSpPr txBox="1"/>
          <p:nvPr/>
        </p:nvSpPr>
        <p:spPr>
          <a:xfrm>
            <a:off x="9065642" y="228600"/>
            <a:ext cx="611758" cy="135935"/>
          </a:xfrm>
          <a:prstGeom prst="rect">
            <a:avLst/>
          </a:prstGeom>
        </p:spPr>
        <p:txBody>
          <a:bodyPr vert="horz" wrap="square" lIns="0" tIns="12700" rIns="0" bIns="0" rtlCol="0">
            <a:spAutoFit/>
          </a:bodyPr>
          <a:lstStyle/>
          <a:p>
            <a:pPr marL="12700">
              <a:lnSpc>
                <a:spcPct val="100000"/>
              </a:lnSpc>
              <a:spcBef>
                <a:spcPts val="100"/>
              </a:spcBef>
            </a:pPr>
            <a:r>
              <a:rPr lang="es-MX" sz="800" dirty="0" smtClean="0">
                <a:solidFill>
                  <a:schemeClr val="bg1"/>
                </a:solidFill>
                <a:latin typeface="Arial"/>
                <a:cs typeface="Arial"/>
              </a:rPr>
              <a:t>Traslados</a:t>
            </a:r>
            <a:endParaRPr sz="800" dirty="0">
              <a:solidFill>
                <a:schemeClr val="bg1"/>
              </a:solidFill>
              <a:latin typeface="Arial"/>
              <a:cs typeface="Arial"/>
            </a:endParaRPr>
          </a:p>
        </p:txBody>
      </p:sp>
      <p:sp>
        <p:nvSpPr>
          <p:cNvPr id="34" name="object 11"/>
          <p:cNvSpPr/>
          <p:nvPr/>
        </p:nvSpPr>
        <p:spPr>
          <a:xfrm>
            <a:off x="8173211" y="1182624"/>
            <a:ext cx="3465829" cy="0"/>
          </a:xfrm>
          <a:custGeom>
            <a:avLst/>
            <a:gdLst/>
            <a:ahLst/>
            <a:cxnLst/>
            <a:rect l="l" t="t" r="r" b="b"/>
            <a:pathLst>
              <a:path w="3465829">
                <a:moveTo>
                  <a:pt x="0" y="0"/>
                </a:moveTo>
                <a:lnTo>
                  <a:pt x="3465576" y="0"/>
                </a:lnTo>
              </a:path>
            </a:pathLst>
          </a:custGeom>
          <a:ln w="6096">
            <a:solidFill>
              <a:srgbClr val="FFFFFF"/>
            </a:solidFill>
          </a:ln>
        </p:spPr>
        <p:txBody>
          <a:bodyPr wrap="square" lIns="0" tIns="0" rIns="0" bIns="0" rtlCol="0"/>
          <a:lstStyle/>
          <a:p>
            <a:endParaRPr/>
          </a:p>
        </p:txBody>
      </p:sp>
      <p:sp>
        <p:nvSpPr>
          <p:cNvPr id="44" name="object 4"/>
          <p:cNvSpPr txBox="1"/>
          <p:nvPr/>
        </p:nvSpPr>
        <p:spPr>
          <a:xfrm>
            <a:off x="8173961" y="1353596"/>
            <a:ext cx="3747539" cy="702756"/>
          </a:xfrm>
          <a:prstGeom prst="rect">
            <a:avLst/>
          </a:prstGeom>
        </p:spPr>
        <p:txBody>
          <a:bodyPr vert="horz" wrap="square" lIns="0" tIns="12700" rIns="0" bIns="0" rtlCol="0">
            <a:spAutoFit/>
          </a:bodyPr>
          <a:lstStyle/>
          <a:p>
            <a:pPr marL="12700" marR="669925">
              <a:lnSpc>
                <a:spcPct val="100000"/>
              </a:lnSpc>
              <a:spcBef>
                <a:spcPts val="100"/>
              </a:spcBef>
            </a:pPr>
            <a:r>
              <a:rPr lang="es-MX" sz="1800" b="1" spc="-5" dirty="0" smtClean="0">
                <a:solidFill>
                  <a:srgbClr val="FFFFFF"/>
                </a:solidFill>
                <a:latin typeface="Arial"/>
                <a:cs typeface="Arial"/>
              </a:rPr>
              <a:t>Acciones</a:t>
            </a:r>
          </a:p>
          <a:p>
            <a:pPr marL="298450" marR="669925" indent="-285750">
              <a:lnSpc>
                <a:spcPct val="100000"/>
              </a:lnSpc>
              <a:spcBef>
                <a:spcPts val="100"/>
              </a:spcBef>
              <a:buFont typeface="Arial" panose="020B0604020202020204" pitchFamily="34" charset="0"/>
              <a:buChar char="•"/>
            </a:pPr>
            <a:r>
              <a:rPr lang="es-MX" sz="1300" spc="-10" dirty="0" smtClean="0">
                <a:solidFill>
                  <a:srgbClr val="FFFFFF"/>
                </a:solidFill>
                <a:latin typeface="Arial"/>
                <a:cs typeface="Arial"/>
              </a:rPr>
              <a:t>Fomentar y exigir el </a:t>
            </a:r>
            <a:r>
              <a:rPr lang="es-MX" sz="1300" spc="-10" dirty="0">
                <a:solidFill>
                  <a:srgbClr val="FFFFFF"/>
                </a:solidFill>
                <a:latin typeface="Arial"/>
                <a:cs typeface="Arial"/>
              </a:rPr>
              <a:t>uso de </a:t>
            </a:r>
            <a:r>
              <a:rPr lang="es-MX" sz="1300" spc="-10" dirty="0" smtClean="0">
                <a:solidFill>
                  <a:srgbClr val="FFFFFF"/>
                </a:solidFill>
                <a:latin typeface="Arial"/>
                <a:cs typeface="Arial"/>
              </a:rPr>
              <a:t>EPP – COVID según </a:t>
            </a:r>
            <a:r>
              <a:rPr lang="es-MX" sz="1300" spc="-10" dirty="0">
                <a:solidFill>
                  <a:srgbClr val="FFFFFF"/>
                </a:solidFill>
                <a:latin typeface="Arial"/>
                <a:cs typeface="Arial"/>
              </a:rPr>
              <a:t>el entorno de trabajo:</a:t>
            </a:r>
            <a:endParaRPr sz="1300" dirty="0">
              <a:latin typeface="Arial"/>
              <a:cs typeface="Arial"/>
            </a:endParaRPr>
          </a:p>
        </p:txBody>
      </p:sp>
      <p:sp>
        <p:nvSpPr>
          <p:cNvPr id="45" name="object 5"/>
          <p:cNvSpPr txBox="1"/>
          <p:nvPr/>
        </p:nvSpPr>
        <p:spPr>
          <a:xfrm>
            <a:off x="8123021" y="2133512"/>
            <a:ext cx="3744492" cy="2438488"/>
          </a:xfrm>
          <a:prstGeom prst="rect">
            <a:avLst/>
          </a:prstGeom>
        </p:spPr>
        <p:txBody>
          <a:bodyPr vert="horz" wrap="square" lIns="0" tIns="12065" rIns="0" bIns="0" rtlCol="0">
            <a:spAutoFit/>
          </a:bodyPr>
          <a:lstStyle/>
          <a:p>
            <a:pPr marL="695325" marR="187325" lvl="1" indent="-226060">
              <a:spcBef>
                <a:spcPts val="95"/>
              </a:spcBef>
              <a:buFont typeface="Wingdings"/>
              <a:buChar char=""/>
              <a:tabLst>
                <a:tab pos="238125" algn="l"/>
                <a:tab pos="238760" algn="l"/>
              </a:tabLst>
            </a:pPr>
            <a:r>
              <a:rPr lang="es-MX" sz="1300" spc="-5" dirty="0" smtClean="0">
                <a:solidFill>
                  <a:srgbClr val="FFFFFF"/>
                </a:solidFill>
                <a:latin typeface="Arial"/>
                <a:cs typeface="Arial"/>
              </a:rPr>
              <a:t>Empleados </a:t>
            </a:r>
            <a:r>
              <a:rPr lang="es-MX" sz="1300" spc="-5" dirty="0">
                <a:solidFill>
                  <a:srgbClr val="FFFFFF"/>
                </a:solidFill>
                <a:latin typeface="Arial"/>
                <a:cs typeface="Arial"/>
              </a:rPr>
              <a:t>de oficina y empleados orientados </a:t>
            </a:r>
            <a:r>
              <a:rPr lang="es-MX" sz="1300" spc="-5" dirty="0" smtClean="0">
                <a:solidFill>
                  <a:srgbClr val="FFFFFF"/>
                </a:solidFill>
                <a:latin typeface="Arial"/>
                <a:cs typeface="Arial"/>
              </a:rPr>
              <a:t>al servicio al cliente, deben usar cubrebocas.</a:t>
            </a:r>
          </a:p>
          <a:p>
            <a:pPr marL="695325" marR="187325" lvl="1" indent="-226060">
              <a:spcBef>
                <a:spcPts val="95"/>
              </a:spcBef>
              <a:buFont typeface="Wingdings"/>
              <a:buChar char=""/>
              <a:tabLst>
                <a:tab pos="238125" algn="l"/>
                <a:tab pos="238760" algn="l"/>
              </a:tabLst>
            </a:pPr>
            <a:r>
              <a:rPr lang="es-MX" sz="1300" spc="-5" dirty="0" smtClean="0">
                <a:solidFill>
                  <a:srgbClr val="FFFFFF"/>
                </a:solidFill>
                <a:latin typeface="Arial"/>
                <a:cs typeface="Arial"/>
              </a:rPr>
              <a:t>Los </a:t>
            </a:r>
            <a:r>
              <a:rPr lang="es-MX" sz="1300" spc="-5" dirty="0">
                <a:solidFill>
                  <a:srgbClr val="FFFFFF"/>
                </a:solidFill>
                <a:latin typeface="Arial"/>
                <a:cs typeface="Arial"/>
              </a:rPr>
              <a:t>empleados de </a:t>
            </a:r>
            <a:r>
              <a:rPr lang="es-MX" sz="1300" spc="-5" dirty="0" smtClean="0">
                <a:solidFill>
                  <a:srgbClr val="FFFFFF"/>
                </a:solidFill>
                <a:latin typeface="Arial"/>
                <a:cs typeface="Arial"/>
              </a:rPr>
              <a:t>construcción aunado al EPP riguroso de acuerdo a las normas oficiales mexicanas deberán </a:t>
            </a:r>
            <a:r>
              <a:rPr lang="es-MX" sz="1300" spc="-5" dirty="0">
                <a:solidFill>
                  <a:srgbClr val="FFFFFF"/>
                </a:solidFill>
                <a:latin typeface="Arial"/>
                <a:cs typeface="Arial"/>
              </a:rPr>
              <a:t>usar </a:t>
            </a:r>
            <a:r>
              <a:rPr lang="es-MX" sz="1300" spc="-5" dirty="0" smtClean="0">
                <a:solidFill>
                  <a:srgbClr val="FFFFFF"/>
                </a:solidFill>
                <a:latin typeface="Arial"/>
                <a:cs typeface="Arial"/>
              </a:rPr>
              <a:t>guantes uniforme, googles y cubrebocas</a:t>
            </a:r>
            <a:r>
              <a:rPr lang="es-MX" sz="1300" spc="-5" dirty="0">
                <a:solidFill>
                  <a:srgbClr val="FFFFFF"/>
                </a:solidFill>
                <a:latin typeface="Arial"/>
                <a:cs typeface="Arial"/>
              </a:rPr>
              <a:t>.</a:t>
            </a:r>
            <a:endParaRPr lang="es-MX" sz="1300" spc="-5" dirty="0" smtClean="0">
              <a:solidFill>
                <a:srgbClr val="FFFFFF"/>
              </a:solidFill>
              <a:latin typeface="Arial"/>
              <a:cs typeface="Arial"/>
            </a:endParaRPr>
          </a:p>
          <a:p>
            <a:pPr marL="695325" marR="187325" lvl="1" indent="-226060">
              <a:spcBef>
                <a:spcPts val="95"/>
              </a:spcBef>
              <a:buFont typeface="Wingdings"/>
              <a:buChar char=""/>
              <a:tabLst>
                <a:tab pos="238125" algn="l"/>
                <a:tab pos="238760" algn="l"/>
              </a:tabLst>
            </a:pPr>
            <a:r>
              <a:rPr lang="es-MX" sz="1300" dirty="0" smtClean="0">
                <a:solidFill>
                  <a:schemeClr val="bg1"/>
                </a:solidFill>
                <a:latin typeface="Arial" panose="020B0604020202020204" pitchFamily="34" charset="0"/>
                <a:cs typeface="Arial" panose="020B0604020202020204" pitchFamily="34" charset="0"/>
              </a:rPr>
              <a:t>El personal de </a:t>
            </a:r>
            <a:r>
              <a:rPr lang="es-MX" sz="1300" dirty="0">
                <a:solidFill>
                  <a:schemeClr val="bg1"/>
                </a:solidFill>
                <a:latin typeface="Arial" panose="020B0604020202020204" pitchFamily="34" charset="0"/>
                <a:cs typeface="Arial" panose="020B0604020202020204" pitchFamily="34" charset="0"/>
              </a:rPr>
              <a:t>limpieza deberá protegerse con </a:t>
            </a:r>
            <a:r>
              <a:rPr lang="es-MX" sz="1300" dirty="0" smtClean="0">
                <a:solidFill>
                  <a:schemeClr val="bg1"/>
                </a:solidFill>
                <a:latin typeface="Arial" panose="020B0604020202020204" pitchFamily="34" charset="0"/>
                <a:cs typeface="Arial" panose="020B0604020202020204" pitchFamily="34" charset="0"/>
              </a:rPr>
              <a:t>guantes, cubrebocas y anteojos.  </a:t>
            </a:r>
            <a:r>
              <a:rPr lang="es-MX" sz="1300" dirty="0">
                <a:solidFill>
                  <a:schemeClr val="bg1"/>
                </a:solidFill>
                <a:latin typeface="Arial" panose="020B0604020202020204" pitchFamily="34" charset="0"/>
                <a:cs typeface="Arial" panose="020B0604020202020204" pitchFamily="34" charset="0"/>
              </a:rPr>
              <a:t>Tras realizar la limpieza se deberá realizar higiene de manos</a:t>
            </a:r>
            <a:r>
              <a:rPr lang="es-MX" sz="1300" dirty="0" smtClean="0">
                <a:solidFill>
                  <a:schemeClr val="bg1"/>
                </a:solidFill>
                <a:latin typeface="Arial" panose="020B0604020202020204" pitchFamily="34" charset="0"/>
                <a:cs typeface="Arial" panose="020B0604020202020204" pitchFamily="34" charset="0"/>
              </a:rPr>
              <a:t>.</a:t>
            </a:r>
            <a:endParaRPr lang="es-MX" sz="1300" dirty="0">
              <a:solidFill>
                <a:schemeClr val="bg1"/>
              </a:solidFill>
              <a:latin typeface="Arial" panose="020B0604020202020204" pitchFamily="34" charset="0"/>
              <a:cs typeface="Arial" panose="020B0604020202020204" pitchFamily="34" charset="0"/>
            </a:endParaRPr>
          </a:p>
        </p:txBody>
      </p:sp>
      <p:sp>
        <p:nvSpPr>
          <p:cNvPr id="46" name="object 3"/>
          <p:cNvSpPr txBox="1"/>
          <p:nvPr/>
        </p:nvSpPr>
        <p:spPr>
          <a:xfrm>
            <a:off x="8119925" y="4628315"/>
            <a:ext cx="3729736" cy="2018501"/>
          </a:xfrm>
          <a:prstGeom prst="rect">
            <a:avLst/>
          </a:prstGeom>
        </p:spPr>
        <p:txBody>
          <a:bodyPr vert="horz" wrap="square" lIns="0" tIns="12700" rIns="0" bIns="0" rtlCol="0">
            <a:spAutoFit/>
          </a:bodyPr>
          <a:lstStyle/>
          <a:p>
            <a:pPr marL="300990" marR="5080" indent="-285750">
              <a:lnSpc>
                <a:spcPct val="100000"/>
              </a:lnSpc>
              <a:spcBef>
                <a:spcPts val="810"/>
              </a:spcBef>
              <a:buFont typeface="Arial" panose="020B0604020202020204" pitchFamily="34" charset="0"/>
              <a:buChar char="•"/>
            </a:pPr>
            <a:r>
              <a:rPr lang="es-MX" sz="1300" spc="-5" dirty="0" smtClean="0">
                <a:solidFill>
                  <a:srgbClr val="FFFFFF"/>
                </a:solidFill>
                <a:latin typeface="Arial"/>
                <a:cs typeface="Arial"/>
              </a:rPr>
              <a:t>Asegurar que, de ninguna manera, </a:t>
            </a:r>
            <a:r>
              <a:rPr lang="es-MX" sz="1300" spc="-5" dirty="0">
                <a:solidFill>
                  <a:srgbClr val="FFFFFF"/>
                </a:solidFill>
                <a:latin typeface="Arial"/>
                <a:cs typeface="Arial"/>
              </a:rPr>
              <a:t>la ropa protectora y el PPE -</a:t>
            </a:r>
            <a:r>
              <a:rPr lang="es-MX" sz="1300" spc="-5" dirty="0" smtClean="0">
                <a:solidFill>
                  <a:srgbClr val="FFFFFF"/>
                </a:solidFill>
                <a:latin typeface="Arial"/>
                <a:cs typeface="Arial"/>
              </a:rPr>
              <a:t> COVID (incluidas </a:t>
            </a:r>
            <a:r>
              <a:rPr lang="es-MX" sz="1300" spc="-5" dirty="0">
                <a:solidFill>
                  <a:srgbClr val="FFFFFF"/>
                </a:solidFill>
                <a:latin typeface="Arial"/>
                <a:cs typeface="Arial"/>
              </a:rPr>
              <a:t>las </a:t>
            </a:r>
            <a:r>
              <a:rPr lang="es-MX" sz="1300" spc="-5" dirty="0" smtClean="0">
                <a:solidFill>
                  <a:srgbClr val="FFFFFF"/>
                </a:solidFill>
                <a:latin typeface="Arial"/>
                <a:cs typeface="Arial"/>
              </a:rPr>
              <a:t>mascarillas </a:t>
            </a:r>
            <a:r>
              <a:rPr lang="es-MX" sz="1300" spc="-5" dirty="0">
                <a:solidFill>
                  <a:srgbClr val="FFFFFF"/>
                </a:solidFill>
                <a:latin typeface="Arial"/>
                <a:cs typeface="Arial"/>
              </a:rPr>
              <a:t>/ cubiertas faciales) </a:t>
            </a:r>
            <a:r>
              <a:rPr lang="es-MX" sz="1300" spc="-5" dirty="0" smtClean="0">
                <a:solidFill>
                  <a:srgbClr val="FFFFFF"/>
                </a:solidFill>
                <a:latin typeface="Arial"/>
                <a:cs typeface="Arial"/>
              </a:rPr>
              <a:t>se </a:t>
            </a:r>
            <a:r>
              <a:rPr lang="es-MX" sz="1300" spc="-5" dirty="0">
                <a:solidFill>
                  <a:srgbClr val="FFFFFF"/>
                </a:solidFill>
                <a:latin typeface="Arial"/>
                <a:cs typeface="Arial"/>
              </a:rPr>
              <a:t>compartan entre los empleados o los </a:t>
            </a:r>
            <a:r>
              <a:rPr lang="es-MX" sz="1300" spc="-5" dirty="0" smtClean="0">
                <a:solidFill>
                  <a:srgbClr val="FFFFFF"/>
                </a:solidFill>
                <a:latin typeface="Arial"/>
                <a:cs typeface="Arial"/>
              </a:rPr>
              <a:t>contratistas.</a:t>
            </a:r>
            <a:endParaRPr lang="es-MX" sz="1300" spc="-5" dirty="0">
              <a:solidFill>
                <a:srgbClr val="FFFFFF"/>
              </a:solidFill>
              <a:latin typeface="Arial"/>
              <a:cs typeface="Arial"/>
            </a:endParaRPr>
          </a:p>
          <a:p>
            <a:pPr marL="300990" marR="5080" indent="-285750">
              <a:lnSpc>
                <a:spcPct val="100000"/>
              </a:lnSpc>
              <a:spcBef>
                <a:spcPts val="810"/>
              </a:spcBef>
              <a:buFont typeface="Arial" panose="020B0604020202020204" pitchFamily="34" charset="0"/>
              <a:buChar char="•"/>
            </a:pPr>
            <a:r>
              <a:rPr lang="es-MX" sz="1300" spc="-5" dirty="0" smtClean="0">
                <a:solidFill>
                  <a:srgbClr val="FFFFFF"/>
                </a:solidFill>
                <a:latin typeface="Arial"/>
                <a:cs typeface="Arial"/>
              </a:rPr>
              <a:t>Desinfectar </a:t>
            </a:r>
            <a:r>
              <a:rPr lang="es-MX" sz="1300" spc="-5" dirty="0">
                <a:solidFill>
                  <a:srgbClr val="FFFFFF"/>
                </a:solidFill>
                <a:latin typeface="Arial"/>
                <a:cs typeface="Arial"/>
              </a:rPr>
              <a:t>los uniformes de los empleados al final </a:t>
            </a:r>
            <a:r>
              <a:rPr lang="es-MX" sz="1300" spc="-5" dirty="0" smtClean="0">
                <a:solidFill>
                  <a:srgbClr val="FFFFFF"/>
                </a:solidFill>
                <a:latin typeface="Arial"/>
                <a:cs typeface="Arial"/>
              </a:rPr>
              <a:t>de la jornada.</a:t>
            </a:r>
            <a:endParaRPr lang="es-MX" sz="1300" spc="-5" dirty="0">
              <a:solidFill>
                <a:srgbClr val="FFFFFF"/>
              </a:solidFill>
              <a:latin typeface="Arial"/>
              <a:cs typeface="Arial"/>
            </a:endParaRPr>
          </a:p>
          <a:p>
            <a:pPr marL="300990" marR="5080" indent="-285750">
              <a:lnSpc>
                <a:spcPct val="100000"/>
              </a:lnSpc>
              <a:spcBef>
                <a:spcPts val="810"/>
              </a:spcBef>
              <a:buFont typeface="Arial" panose="020B0604020202020204" pitchFamily="34" charset="0"/>
              <a:buChar char="•"/>
            </a:pPr>
            <a:r>
              <a:rPr lang="es-MX" sz="1300" spc="-5" dirty="0" smtClean="0">
                <a:solidFill>
                  <a:srgbClr val="FFFFFF"/>
                </a:solidFill>
                <a:latin typeface="Arial"/>
                <a:cs typeface="Arial"/>
              </a:rPr>
              <a:t>Proporcionar </a:t>
            </a:r>
            <a:r>
              <a:rPr lang="es-MX" sz="1300" spc="-5" dirty="0">
                <a:solidFill>
                  <a:srgbClr val="FFFFFF"/>
                </a:solidFill>
                <a:latin typeface="Arial"/>
                <a:cs typeface="Arial"/>
              </a:rPr>
              <a:t>gabinetes de desinfección </a:t>
            </a:r>
            <a:r>
              <a:rPr lang="es-MX" sz="1300" spc="-5" dirty="0" smtClean="0">
                <a:solidFill>
                  <a:srgbClr val="FFFFFF"/>
                </a:solidFill>
                <a:latin typeface="Arial"/>
                <a:cs typeface="Arial"/>
              </a:rPr>
              <a:t>y reposición de </a:t>
            </a:r>
            <a:r>
              <a:rPr lang="es-MX" sz="1300" spc="-5" dirty="0">
                <a:solidFill>
                  <a:srgbClr val="FFFFFF"/>
                </a:solidFill>
                <a:latin typeface="Arial"/>
                <a:cs typeface="Arial"/>
              </a:rPr>
              <a:t>mascarillas a distancias </a:t>
            </a:r>
            <a:r>
              <a:rPr lang="es-MX" sz="1300" spc="-5" dirty="0" smtClean="0">
                <a:solidFill>
                  <a:srgbClr val="FFFFFF"/>
                </a:solidFill>
                <a:latin typeface="Arial"/>
                <a:cs typeface="Arial"/>
              </a:rPr>
              <a:t>regulares.</a:t>
            </a:r>
            <a:endParaRPr sz="1300" dirty="0">
              <a:latin typeface="Arial"/>
              <a:cs typeface="Arial"/>
            </a:endParaRPr>
          </a:p>
        </p:txBody>
      </p:sp>
      <p:sp>
        <p:nvSpPr>
          <p:cNvPr id="2" name="Rectángulo 1"/>
          <p:cNvSpPr/>
          <p:nvPr/>
        </p:nvSpPr>
        <p:spPr>
          <a:xfrm>
            <a:off x="2662860" y="6405918"/>
            <a:ext cx="5156668" cy="369332"/>
          </a:xfrm>
          <a:prstGeom prst="rect">
            <a:avLst/>
          </a:prstGeom>
        </p:spPr>
        <p:txBody>
          <a:bodyPr wrap="none">
            <a:spAutoFit/>
          </a:bodyPr>
          <a:lstStyle/>
          <a:p>
            <a:pPr algn="r"/>
            <a:r>
              <a:rPr lang="es-MX" dirty="0" smtClean="0"/>
              <a:t>IMSS, EPP COVID-19 </a:t>
            </a:r>
            <a:r>
              <a:rPr lang="es-MX" dirty="0" smtClean="0">
                <a:hlinkClick r:id="rId2"/>
              </a:rPr>
              <a:t>www.imss.gob.mx/covid-19/EPP</a:t>
            </a:r>
            <a:endParaRPr lang="es-MX" dirty="0"/>
          </a:p>
        </p:txBody>
      </p:sp>
      <p:sp>
        <p:nvSpPr>
          <p:cNvPr id="26" name="CuadroTexto 25"/>
          <p:cNvSpPr txBox="1"/>
          <p:nvPr/>
        </p:nvSpPr>
        <p:spPr>
          <a:xfrm rot="18830416">
            <a:off x="1284309" y="3409005"/>
            <a:ext cx="4419600" cy="584775"/>
          </a:xfrm>
          <a:prstGeom prst="rect">
            <a:avLst/>
          </a:prstGeom>
          <a:noFill/>
        </p:spPr>
        <p:txBody>
          <a:bodyPr wrap="square" rtlCol="0">
            <a:spAutoFit/>
          </a:bodyPr>
          <a:lstStyle/>
          <a:p>
            <a:pPr algn="ctr"/>
            <a:r>
              <a:rPr lang="es-MX" sz="3200" dirty="0" smtClean="0">
                <a:solidFill>
                  <a:schemeClr val="bg1">
                    <a:lumMod val="75000"/>
                  </a:schemeClr>
                </a:solidFill>
              </a:rPr>
              <a:t>COLOCAR EVIDENCIA</a:t>
            </a:r>
            <a:endParaRPr lang="es-MX" sz="3200" dirty="0">
              <a:solidFill>
                <a:schemeClr val="bg1">
                  <a:lumMod val="75000"/>
                </a:schemeClr>
              </a:solidFill>
            </a:endParaRPr>
          </a:p>
        </p:txBody>
      </p:sp>
      <p:grpSp>
        <p:nvGrpSpPr>
          <p:cNvPr id="21" name="Grupo 20"/>
          <p:cNvGrpSpPr/>
          <p:nvPr/>
        </p:nvGrpSpPr>
        <p:grpSpPr>
          <a:xfrm>
            <a:off x="8153400" y="515470"/>
            <a:ext cx="1600200" cy="304800"/>
            <a:chOff x="6153150" y="82890"/>
            <a:chExt cx="1600200" cy="304800"/>
          </a:xfrm>
        </p:grpSpPr>
        <p:sp>
          <p:nvSpPr>
            <p:cNvPr id="22" name="Rectángulo redondeado 21"/>
            <p:cNvSpPr/>
            <p:nvPr/>
          </p:nvSpPr>
          <p:spPr>
            <a:xfrm>
              <a:off x="6153150" y="82890"/>
              <a:ext cx="1600200" cy="304800"/>
            </a:xfrm>
            <a:prstGeom prst="roundRect">
              <a:avLst/>
            </a:prstGeom>
            <a:solidFill>
              <a:srgbClr val="CC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sz="1100" dirty="0" smtClean="0"/>
                <a:t>De protección</a:t>
              </a:r>
              <a:br>
                <a:rPr lang="es-MX" sz="1100" dirty="0" smtClean="0"/>
              </a:br>
              <a:r>
                <a:rPr lang="es-MX" sz="1100" dirty="0" smtClean="0"/>
                <a:t>personal</a:t>
              </a:r>
              <a:endParaRPr lang="es-MX" sz="1100" dirty="0"/>
            </a:p>
          </p:txBody>
        </p:sp>
        <p:pic>
          <p:nvPicPr>
            <p:cNvPr id="23" name="Imagen 2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84462" y="90014"/>
              <a:ext cx="202364" cy="269818"/>
            </a:xfrm>
            <a:prstGeom prst="rect">
              <a:avLst/>
            </a:prstGeom>
          </p:spPr>
        </p:pic>
      </p:grpSp>
    </p:spTree>
    <p:extLst>
      <p:ext uri="{BB962C8B-B14F-4D97-AF65-F5344CB8AC3E}">
        <p14:creationId xmlns:p14="http://schemas.microsoft.com/office/powerpoint/2010/main" val="314013552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81000" y="228600"/>
            <a:ext cx="6948804" cy="1166345"/>
          </a:xfrm>
          <a:prstGeom prst="rect">
            <a:avLst/>
          </a:prstGeom>
        </p:spPr>
        <p:txBody>
          <a:bodyPr vert="horz" wrap="square" lIns="0" tIns="12065" rIns="0" bIns="0" rtlCol="0">
            <a:spAutoFit/>
          </a:bodyPr>
          <a:lstStyle/>
          <a:p>
            <a:pPr marL="12700" marR="5080">
              <a:lnSpc>
                <a:spcPct val="100000"/>
              </a:lnSpc>
              <a:spcBef>
                <a:spcPts val="95"/>
              </a:spcBef>
            </a:pPr>
            <a:r>
              <a:rPr lang="es-MX" spc="-10" dirty="0" smtClean="0"/>
              <a:t>Reforzar las medidas de higiene en el trabajo que requieren un inevitable acercamiento o contacto físico</a:t>
            </a:r>
            <a:endParaRPr spc="-5" dirty="0"/>
          </a:p>
        </p:txBody>
      </p:sp>
      <p:sp>
        <p:nvSpPr>
          <p:cNvPr id="3" name="object 3"/>
          <p:cNvSpPr txBox="1"/>
          <p:nvPr/>
        </p:nvSpPr>
        <p:spPr>
          <a:xfrm>
            <a:off x="8157464" y="1295400"/>
            <a:ext cx="3805936" cy="4560223"/>
          </a:xfrm>
          <a:prstGeom prst="rect">
            <a:avLst/>
          </a:prstGeom>
        </p:spPr>
        <p:txBody>
          <a:bodyPr vert="horz" wrap="square" lIns="0" tIns="12700" rIns="0" bIns="0" rtlCol="0">
            <a:spAutoFit/>
          </a:bodyPr>
          <a:lstStyle/>
          <a:p>
            <a:pPr marL="12700" marR="852805">
              <a:lnSpc>
                <a:spcPct val="100000"/>
              </a:lnSpc>
              <a:spcBef>
                <a:spcPts val="100"/>
              </a:spcBef>
            </a:pPr>
            <a:r>
              <a:rPr lang="es-MX" sz="1800" b="1" spc="-5" dirty="0" smtClean="0">
                <a:solidFill>
                  <a:srgbClr val="FFFFFF"/>
                </a:solidFill>
                <a:latin typeface="Arial"/>
                <a:cs typeface="Arial"/>
              </a:rPr>
              <a:t>Acciones</a:t>
            </a:r>
          </a:p>
          <a:p>
            <a:pPr marL="12700">
              <a:lnSpc>
                <a:spcPct val="100000"/>
              </a:lnSpc>
              <a:spcBef>
                <a:spcPts val="1085"/>
              </a:spcBef>
            </a:pPr>
            <a:r>
              <a:rPr lang="es-MX" sz="1300" spc="-10" dirty="0" smtClean="0">
                <a:solidFill>
                  <a:srgbClr val="FFFFFF"/>
                </a:solidFill>
                <a:latin typeface="Arial"/>
                <a:cs typeface="Arial"/>
              </a:rPr>
              <a:t>En las faenas en las cuales se requiera un acercamiento o contacto físico como lo puede ser:</a:t>
            </a:r>
          </a:p>
          <a:p>
            <a:pPr marL="298450" indent="-285750">
              <a:lnSpc>
                <a:spcPct val="100000"/>
              </a:lnSpc>
              <a:spcBef>
                <a:spcPts val="1085"/>
              </a:spcBef>
              <a:buFont typeface="Arial" panose="020B0604020202020204" pitchFamily="34" charset="0"/>
              <a:buChar char="•"/>
            </a:pPr>
            <a:r>
              <a:rPr lang="es-MX" sz="1300" spc="-10" dirty="0" smtClean="0">
                <a:solidFill>
                  <a:srgbClr val="FFFFFF"/>
                </a:solidFill>
                <a:latin typeface="Arial"/>
                <a:cs typeface="Arial"/>
              </a:rPr>
              <a:t>Acarreo de materiales</a:t>
            </a:r>
          </a:p>
          <a:p>
            <a:pPr marL="298450" indent="-285750">
              <a:lnSpc>
                <a:spcPct val="100000"/>
              </a:lnSpc>
              <a:spcBef>
                <a:spcPts val="1085"/>
              </a:spcBef>
              <a:buFont typeface="Arial" panose="020B0604020202020204" pitchFamily="34" charset="0"/>
              <a:buChar char="•"/>
            </a:pPr>
            <a:r>
              <a:rPr lang="es-MX" sz="1300" spc="-10" dirty="0" smtClean="0">
                <a:solidFill>
                  <a:srgbClr val="FFFFFF"/>
                </a:solidFill>
                <a:latin typeface="Arial"/>
                <a:cs typeface="Arial"/>
              </a:rPr>
              <a:t>Traslado de equipo</a:t>
            </a:r>
          </a:p>
          <a:p>
            <a:pPr marL="298450" indent="-285750">
              <a:lnSpc>
                <a:spcPct val="100000"/>
              </a:lnSpc>
              <a:spcBef>
                <a:spcPts val="1085"/>
              </a:spcBef>
              <a:buFont typeface="Arial" panose="020B0604020202020204" pitchFamily="34" charset="0"/>
              <a:buChar char="•"/>
            </a:pPr>
            <a:r>
              <a:rPr lang="es-MX" sz="1300" spc="-10" dirty="0" smtClean="0">
                <a:solidFill>
                  <a:srgbClr val="FFFFFF"/>
                </a:solidFill>
                <a:latin typeface="Arial"/>
                <a:cs typeface="Arial"/>
              </a:rPr>
              <a:t>Compartir herramienta y equipo de trabajo.</a:t>
            </a:r>
          </a:p>
          <a:p>
            <a:pPr marL="12700">
              <a:lnSpc>
                <a:spcPct val="100000"/>
              </a:lnSpc>
              <a:spcBef>
                <a:spcPts val="1085"/>
              </a:spcBef>
            </a:pPr>
            <a:r>
              <a:rPr lang="es-MX" sz="1300" spc="-10" dirty="0" smtClean="0">
                <a:solidFill>
                  <a:srgbClr val="FFFFFF"/>
                </a:solidFill>
                <a:latin typeface="Arial"/>
                <a:cs typeface="Arial"/>
              </a:rPr>
              <a:t>Se deberá: </a:t>
            </a:r>
          </a:p>
          <a:p>
            <a:pPr marL="298450" indent="-285750">
              <a:lnSpc>
                <a:spcPct val="100000"/>
              </a:lnSpc>
              <a:spcBef>
                <a:spcPts val="1085"/>
              </a:spcBef>
              <a:buFont typeface="Arial" panose="020B0604020202020204" pitchFamily="34" charset="0"/>
              <a:buChar char="•"/>
            </a:pPr>
            <a:r>
              <a:rPr lang="es-MX" sz="1300" spc="-10" dirty="0" smtClean="0">
                <a:solidFill>
                  <a:srgbClr val="FFFFFF"/>
                </a:solidFill>
                <a:latin typeface="Arial"/>
                <a:cs typeface="Arial"/>
              </a:rPr>
              <a:t>Proporcionar a los trabajadores el respectivo EPP - COVID, </a:t>
            </a:r>
          </a:p>
          <a:p>
            <a:pPr marL="298450" indent="-285750">
              <a:lnSpc>
                <a:spcPct val="100000"/>
              </a:lnSpc>
              <a:spcBef>
                <a:spcPts val="1085"/>
              </a:spcBef>
              <a:buFont typeface="Arial" panose="020B0604020202020204" pitchFamily="34" charset="0"/>
              <a:buChar char="•"/>
            </a:pPr>
            <a:r>
              <a:rPr lang="es-MX" sz="1300" spc="-10" dirty="0" smtClean="0">
                <a:solidFill>
                  <a:srgbClr val="FFFFFF"/>
                </a:solidFill>
                <a:latin typeface="Arial"/>
                <a:cs typeface="Arial"/>
              </a:rPr>
              <a:t>Propiciar el lavado de manos frecuente entre los recesos de trabajo</a:t>
            </a:r>
          </a:p>
          <a:p>
            <a:pPr marL="298450" indent="-285750">
              <a:lnSpc>
                <a:spcPct val="100000"/>
              </a:lnSpc>
              <a:spcBef>
                <a:spcPts val="1085"/>
              </a:spcBef>
              <a:buFont typeface="Arial" panose="020B0604020202020204" pitchFamily="34" charset="0"/>
              <a:buChar char="•"/>
            </a:pPr>
            <a:r>
              <a:rPr lang="es-MX" sz="1300" spc="-10" dirty="0" smtClean="0">
                <a:solidFill>
                  <a:srgbClr val="FFFFFF"/>
                </a:solidFill>
                <a:latin typeface="Arial"/>
                <a:cs typeface="Arial"/>
              </a:rPr>
              <a:t>Desinfectar las herramientas y partes de las mismas y o materiales que hayan implicado un agarre común, inmediatamente posterior a su uso.</a:t>
            </a:r>
          </a:p>
          <a:p>
            <a:pPr marL="12700">
              <a:lnSpc>
                <a:spcPct val="100000"/>
              </a:lnSpc>
              <a:spcBef>
                <a:spcPts val="1085"/>
              </a:spcBef>
            </a:pPr>
            <a:endParaRPr lang="es-MX" sz="1300" spc="-10" dirty="0" smtClean="0">
              <a:solidFill>
                <a:srgbClr val="FFFFFF"/>
              </a:solidFill>
              <a:latin typeface="Arial"/>
              <a:cs typeface="Arial"/>
            </a:endParaRPr>
          </a:p>
        </p:txBody>
      </p:sp>
      <p:sp>
        <p:nvSpPr>
          <p:cNvPr id="10" name="object 10"/>
          <p:cNvSpPr/>
          <p:nvPr/>
        </p:nvSpPr>
        <p:spPr>
          <a:xfrm>
            <a:off x="8173211" y="1182624"/>
            <a:ext cx="3465829" cy="0"/>
          </a:xfrm>
          <a:custGeom>
            <a:avLst/>
            <a:gdLst/>
            <a:ahLst/>
            <a:cxnLst/>
            <a:rect l="l" t="t" r="r" b="b"/>
            <a:pathLst>
              <a:path w="3465829">
                <a:moveTo>
                  <a:pt x="0" y="0"/>
                </a:moveTo>
                <a:lnTo>
                  <a:pt x="3465576" y="0"/>
                </a:lnTo>
              </a:path>
            </a:pathLst>
          </a:custGeom>
          <a:ln w="6096">
            <a:solidFill>
              <a:srgbClr val="FFFFFF"/>
            </a:solidFill>
          </a:ln>
        </p:spPr>
        <p:txBody>
          <a:bodyPr wrap="square" lIns="0" tIns="0" rIns="0" bIns="0" rtlCol="0"/>
          <a:lstStyle/>
          <a:p>
            <a:endParaRPr/>
          </a:p>
        </p:txBody>
      </p:sp>
      <p:sp>
        <p:nvSpPr>
          <p:cNvPr id="24" name="object 14"/>
          <p:cNvSpPr/>
          <p:nvPr/>
        </p:nvSpPr>
        <p:spPr>
          <a:xfrm>
            <a:off x="8638031" y="842772"/>
            <a:ext cx="0" cy="184785"/>
          </a:xfrm>
          <a:custGeom>
            <a:avLst/>
            <a:gdLst/>
            <a:ahLst/>
            <a:cxnLst/>
            <a:rect l="l" t="t" r="r" b="b"/>
            <a:pathLst>
              <a:path h="184784">
                <a:moveTo>
                  <a:pt x="0" y="0"/>
                </a:moveTo>
                <a:lnTo>
                  <a:pt x="0" y="184657"/>
                </a:lnTo>
              </a:path>
            </a:pathLst>
          </a:custGeom>
          <a:ln w="6096">
            <a:solidFill>
              <a:srgbClr val="FFFFFF"/>
            </a:solidFill>
          </a:ln>
        </p:spPr>
        <p:txBody>
          <a:bodyPr wrap="square" lIns="0" tIns="0" rIns="0" bIns="0" rtlCol="0"/>
          <a:lstStyle/>
          <a:p>
            <a:endParaRPr/>
          </a:p>
        </p:txBody>
      </p:sp>
      <p:sp>
        <p:nvSpPr>
          <p:cNvPr id="25" name="object 15"/>
          <p:cNvSpPr txBox="1"/>
          <p:nvPr/>
        </p:nvSpPr>
        <p:spPr>
          <a:xfrm>
            <a:off x="8162924" y="533400"/>
            <a:ext cx="3311017" cy="492443"/>
          </a:xfrm>
          <a:prstGeom prst="rect">
            <a:avLst/>
          </a:prstGeom>
        </p:spPr>
        <p:txBody>
          <a:bodyPr vert="horz" wrap="square" lIns="0" tIns="12700" rIns="0" bIns="0" rtlCol="0">
            <a:spAutoFit/>
          </a:bodyPr>
          <a:lstStyle/>
          <a:p>
            <a:pPr>
              <a:lnSpc>
                <a:spcPct val="100000"/>
              </a:lnSpc>
              <a:spcBef>
                <a:spcPts val="100"/>
              </a:spcBef>
              <a:tabLst>
                <a:tab pos="836294" algn="l"/>
                <a:tab pos="1703070" algn="l"/>
              </a:tabLst>
            </a:pPr>
            <a:r>
              <a:rPr lang="es-MX" sz="1200" b="1" dirty="0" smtClean="0">
                <a:solidFill>
                  <a:srgbClr val="FFFFFF"/>
                </a:solidFill>
                <a:latin typeface="Arial"/>
                <a:cs typeface="Arial"/>
              </a:rPr>
              <a:t>Limpieza y desinfección</a:t>
            </a:r>
            <a:endParaRPr sz="1200" dirty="0">
              <a:latin typeface="Arial"/>
              <a:cs typeface="Arial"/>
            </a:endParaRPr>
          </a:p>
          <a:p>
            <a:pPr marL="19685">
              <a:lnSpc>
                <a:spcPct val="100000"/>
              </a:lnSpc>
              <a:spcBef>
                <a:spcPts val="1110"/>
              </a:spcBef>
              <a:tabLst>
                <a:tab pos="618490" algn="l"/>
              </a:tabLst>
            </a:pPr>
            <a:r>
              <a:rPr lang="es-MX" sz="1000" dirty="0">
                <a:solidFill>
                  <a:srgbClr val="FFFFFF"/>
                </a:solidFill>
                <a:latin typeface="Arial"/>
                <a:cs typeface="Arial"/>
              </a:rPr>
              <a:t> </a:t>
            </a:r>
            <a:r>
              <a:rPr lang="es-MX" sz="1000" dirty="0" smtClean="0">
                <a:solidFill>
                  <a:srgbClr val="FFFFFF"/>
                </a:solidFill>
                <a:latin typeface="Arial"/>
                <a:cs typeface="Arial"/>
              </a:rPr>
              <a:t>               Obra: Cielo abierto, </a:t>
            </a:r>
            <a:r>
              <a:rPr lang="es-MX" sz="1000" spc="-5" dirty="0" smtClean="0">
                <a:solidFill>
                  <a:srgbClr val="FFFFFF"/>
                </a:solidFill>
                <a:latin typeface="Arial"/>
                <a:cs typeface="Arial"/>
              </a:rPr>
              <a:t>Edificación </a:t>
            </a:r>
            <a:endParaRPr sz="1000" dirty="0">
              <a:latin typeface="Arial"/>
              <a:cs typeface="Arial"/>
            </a:endParaRPr>
          </a:p>
        </p:txBody>
      </p:sp>
      <p:sp>
        <p:nvSpPr>
          <p:cNvPr id="26" name="object 57"/>
          <p:cNvSpPr/>
          <p:nvPr/>
        </p:nvSpPr>
        <p:spPr>
          <a:xfrm>
            <a:off x="9659111" y="179831"/>
            <a:ext cx="777240" cy="231775"/>
          </a:xfrm>
          <a:custGeom>
            <a:avLst/>
            <a:gdLst/>
            <a:ahLst/>
            <a:cxnLst/>
            <a:rect l="l" t="t" r="r" b="b"/>
            <a:pathLst>
              <a:path w="777240" h="231775">
                <a:moveTo>
                  <a:pt x="0" y="0"/>
                </a:moveTo>
                <a:lnTo>
                  <a:pt x="714629" y="0"/>
                </a:lnTo>
                <a:lnTo>
                  <a:pt x="777240" y="115823"/>
                </a:lnTo>
                <a:lnTo>
                  <a:pt x="714629" y="231647"/>
                </a:lnTo>
                <a:lnTo>
                  <a:pt x="0" y="231647"/>
                </a:lnTo>
                <a:lnTo>
                  <a:pt x="62611" y="115823"/>
                </a:lnTo>
                <a:lnTo>
                  <a:pt x="0" y="0"/>
                </a:lnTo>
                <a:close/>
              </a:path>
            </a:pathLst>
          </a:custGeom>
          <a:solidFill>
            <a:schemeClr val="bg1"/>
          </a:solidFill>
          <a:ln w="6096">
            <a:solidFill>
              <a:srgbClr val="FFFFFF"/>
            </a:solidFill>
          </a:ln>
        </p:spPr>
        <p:txBody>
          <a:bodyPr wrap="square" lIns="0" tIns="0" rIns="0" bIns="0" rtlCol="0"/>
          <a:lstStyle/>
          <a:p>
            <a:endParaRPr/>
          </a:p>
        </p:txBody>
      </p:sp>
      <p:sp>
        <p:nvSpPr>
          <p:cNvPr id="27" name="object 58"/>
          <p:cNvSpPr txBox="1"/>
          <p:nvPr/>
        </p:nvSpPr>
        <p:spPr>
          <a:xfrm>
            <a:off x="9755505" y="219583"/>
            <a:ext cx="611758" cy="135935"/>
          </a:xfrm>
          <a:prstGeom prst="rect">
            <a:avLst/>
          </a:prstGeom>
        </p:spPr>
        <p:txBody>
          <a:bodyPr vert="horz" wrap="square" lIns="0" tIns="12700" rIns="0" bIns="0" rtlCol="0">
            <a:spAutoFit/>
          </a:bodyPr>
          <a:lstStyle/>
          <a:p>
            <a:pPr marL="12700">
              <a:lnSpc>
                <a:spcPct val="100000"/>
              </a:lnSpc>
              <a:spcBef>
                <a:spcPts val="100"/>
              </a:spcBef>
            </a:pPr>
            <a:r>
              <a:rPr lang="es-MX" sz="800" dirty="0" smtClean="0">
                <a:latin typeface="Arial"/>
                <a:cs typeface="Arial"/>
              </a:rPr>
              <a:t>En el trabajo</a:t>
            </a:r>
            <a:endParaRPr sz="800" dirty="0">
              <a:latin typeface="Arial"/>
              <a:cs typeface="Arial"/>
            </a:endParaRPr>
          </a:p>
        </p:txBody>
      </p:sp>
      <p:sp>
        <p:nvSpPr>
          <p:cNvPr id="28" name="object 59"/>
          <p:cNvSpPr/>
          <p:nvPr/>
        </p:nvSpPr>
        <p:spPr>
          <a:xfrm>
            <a:off x="10395204" y="179831"/>
            <a:ext cx="883919" cy="231775"/>
          </a:xfrm>
          <a:custGeom>
            <a:avLst/>
            <a:gdLst/>
            <a:ahLst/>
            <a:cxnLst/>
            <a:rect l="l" t="t" r="r" b="b"/>
            <a:pathLst>
              <a:path w="883920" h="231775">
                <a:moveTo>
                  <a:pt x="0" y="0"/>
                </a:moveTo>
                <a:lnTo>
                  <a:pt x="821309" y="0"/>
                </a:lnTo>
                <a:lnTo>
                  <a:pt x="883919" y="115823"/>
                </a:lnTo>
                <a:lnTo>
                  <a:pt x="821309" y="231647"/>
                </a:lnTo>
                <a:lnTo>
                  <a:pt x="0" y="231647"/>
                </a:lnTo>
                <a:lnTo>
                  <a:pt x="62611" y="115823"/>
                </a:lnTo>
                <a:lnTo>
                  <a:pt x="0" y="0"/>
                </a:lnTo>
                <a:close/>
              </a:path>
            </a:pathLst>
          </a:custGeom>
          <a:ln w="6095">
            <a:solidFill>
              <a:srgbClr val="FFFFFF"/>
            </a:solidFill>
          </a:ln>
        </p:spPr>
        <p:txBody>
          <a:bodyPr wrap="square" lIns="0" tIns="0" rIns="0" bIns="0" rtlCol="0"/>
          <a:lstStyle/>
          <a:p>
            <a:endParaRPr/>
          </a:p>
        </p:txBody>
      </p:sp>
      <p:sp>
        <p:nvSpPr>
          <p:cNvPr id="29" name="object 60"/>
          <p:cNvSpPr txBox="1"/>
          <p:nvPr/>
        </p:nvSpPr>
        <p:spPr>
          <a:xfrm>
            <a:off x="10476992" y="219583"/>
            <a:ext cx="830072" cy="135935"/>
          </a:xfrm>
          <a:prstGeom prst="rect">
            <a:avLst/>
          </a:prstGeom>
        </p:spPr>
        <p:txBody>
          <a:bodyPr vert="horz" wrap="square" lIns="0" tIns="12700" rIns="0" bIns="0" rtlCol="0">
            <a:spAutoFit/>
          </a:bodyPr>
          <a:lstStyle/>
          <a:p>
            <a:pPr marL="12700">
              <a:lnSpc>
                <a:spcPct val="100000"/>
              </a:lnSpc>
              <a:spcBef>
                <a:spcPts val="100"/>
              </a:spcBef>
            </a:pPr>
            <a:r>
              <a:rPr lang="es-MX" sz="800" dirty="0" smtClean="0">
                <a:solidFill>
                  <a:srgbClr val="FFFFFF"/>
                </a:solidFill>
                <a:latin typeface="Arial"/>
                <a:cs typeface="Arial"/>
              </a:rPr>
              <a:t>Áreas comunes</a:t>
            </a:r>
            <a:endParaRPr sz="800" dirty="0">
              <a:latin typeface="Arial"/>
              <a:cs typeface="Arial"/>
            </a:endParaRPr>
          </a:p>
        </p:txBody>
      </p:sp>
      <p:sp>
        <p:nvSpPr>
          <p:cNvPr id="30" name="object 61"/>
          <p:cNvSpPr/>
          <p:nvPr/>
        </p:nvSpPr>
        <p:spPr>
          <a:xfrm>
            <a:off x="11237976" y="179831"/>
            <a:ext cx="858519" cy="231775"/>
          </a:xfrm>
          <a:custGeom>
            <a:avLst/>
            <a:gdLst/>
            <a:ahLst/>
            <a:cxnLst/>
            <a:rect l="l" t="t" r="r" b="b"/>
            <a:pathLst>
              <a:path w="858520" h="231775">
                <a:moveTo>
                  <a:pt x="0" y="0"/>
                </a:moveTo>
                <a:lnTo>
                  <a:pt x="795401" y="0"/>
                </a:lnTo>
                <a:lnTo>
                  <a:pt x="858012" y="115823"/>
                </a:lnTo>
                <a:lnTo>
                  <a:pt x="795401" y="231647"/>
                </a:lnTo>
                <a:lnTo>
                  <a:pt x="0" y="231647"/>
                </a:lnTo>
                <a:lnTo>
                  <a:pt x="62611" y="115823"/>
                </a:lnTo>
                <a:lnTo>
                  <a:pt x="0" y="0"/>
                </a:lnTo>
                <a:close/>
              </a:path>
            </a:pathLst>
          </a:custGeom>
          <a:ln w="6096">
            <a:solidFill>
              <a:srgbClr val="FFFFFF"/>
            </a:solidFill>
          </a:ln>
        </p:spPr>
        <p:txBody>
          <a:bodyPr wrap="square" lIns="0" tIns="0" rIns="0" bIns="0" rtlCol="0"/>
          <a:lstStyle/>
          <a:p>
            <a:endParaRPr/>
          </a:p>
        </p:txBody>
      </p:sp>
      <p:sp>
        <p:nvSpPr>
          <p:cNvPr id="32" name="object 63"/>
          <p:cNvSpPr/>
          <p:nvPr/>
        </p:nvSpPr>
        <p:spPr>
          <a:xfrm>
            <a:off x="8185404" y="179831"/>
            <a:ext cx="779145" cy="231775"/>
          </a:xfrm>
          <a:custGeom>
            <a:avLst/>
            <a:gdLst/>
            <a:ahLst/>
            <a:cxnLst/>
            <a:rect l="l" t="t" r="r" b="b"/>
            <a:pathLst>
              <a:path w="779145" h="231775">
                <a:moveTo>
                  <a:pt x="713105" y="0"/>
                </a:moveTo>
                <a:lnTo>
                  <a:pt x="0" y="0"/>
                </a:lnTo>
                <a:lnTo>
                  <a:pt x="0" y="231647"/>
                </a:lnTo>
                <a:lnTo>
                  <a:pt x="713105" y="231647"/>
                </a:lnTo>
                <a:lnTo>
                  <a:pt x="778764" y="115823"/>
                </a:lnTo>
                <a:lnTo>
                  <a:pt x="713105" y="0"/>
                </a:lnTo>
                <a:close/>
              </a:path>
            </a:pathLst>
          </a:custGeom>
          <a:noFill/>
        </p:spPr>
        <p:txBody>
          <a:bodyPr wrap="square" lIns="0" tIns="0" rIns="0" bIns="0" rtlCol="0"/>
          <a:lstStyle/>
          <a:p>
            <a:endParaRPr/>
          </a:p>
        </p:txBody>
      </p:sp>
      <p:sp>
        <p:nvSpPr>
          <p:cNvPr id="33" name="object 64"/>
          <p:cNvSpPr/>
          <p:nvPr/>
        </p:nvSpPr>
        <p:spPr>
          <a:xfrm>
            <a:off x="8185404" y="179831"/>
            <a:ext cx="779145" cy="231775"/>
          </a:xfrm>
          <a:custGeom>
            <a:avLst/>
            <a:gdLst/>
            <a:ahLst/>
            <a:cxnLst/>
            <a:rect l="l" t="t" r="r" b="b"/>
            <a:pathLst>
              <a:path w="779145" h="231775">
                <a:moveTo>
                  <a:pt x="0" y="0"/>
                </a:moveTo>
                <a:lnTo>
                  <a:pt x="713105" y="0"/>
                </a:lnTo>
                <a:lnTo>
                  <a:pt x="778764" y="115823"/>
                </a:lnTo>
                <a:lnTo>
                  <a:pt x="713105" y="231647"/>
                </a:lnTo>
                <a:lnTo>
                  <a:pt x="0" y="231647"/>
                </a:lnTo>
                <a:lnTo>
                  <a:pt x="0" y="0"/>
                </a:lnTo>
                <a:close/>
              </a:path>
            </a:pathLst>
          </a:custGeom>
          <a:ln w="6096">
            <a:solidFill>
              <a:srgbClr val="FFFFFF"/>
            </a:solidFill>
          </a:ln>
        </p:spPr>
        <p:txBody>
          <a:bodyPr wrap="square" lIns="0" tIns="0" rIns="0" bIns="0" rtlCol="0"/>
          <a:lstStyle/>
          <a:p>
            <a:endParaRPr/>
          </a:p>
        </p:txBody>
      </p:sp>
      <p:sp>
        <p:nvSpPr>
          <p:cNvPr id="34" name="object 65"/>
          <p:cNvSpPr/>
          <p:nvPr/>
        </p:nvSpPr>
        <p:spPr>
          <a:xfrm>
            <a:off x="8921495" y="179831"/>
            <a:ext cx="779145" cy="231775"/>
          </a:xfrm>
          <a:custGeom>
            <a:avLst/>
            <a:gdLst/>
            <a:ahLst/>
            <a:cxnLst/>
            <a:rect l="l" t="t" r="r" b="b"/>
            <a:pathLst>
              <a:path w="779145" h="231775">
                <a:moveTo>
                  <a:pt x="0" y="0"/>
                </a:moveTo>
                <a:lnTo>
                  <a:pt x="716153" y="0"/>
                </a:lnTo>
                <a:lnTo>
                  <a:pt x="778764" y="115823"/>
                </a:lnTo>
                <a:lnTo>
                  <a:pt x="716153" y="231647"/>
                </a:lnTo>
                <a:lnTo>
                  <a:pt x="0" y="231647"/>
                </a:lnTo>
                <a:lnTo>
                  <a:pt x="62611" y="115823"/>
                </a:lnTo>
                <a:lnTo>
                  <a:pt x="0" y="0"/>
                </a:lnTo>
                <a:close/>
              </a:path>
            </a:pathLst>
          </a:custGeom>
          <a:noFill/>
          <a:ln w="6096">
            <a:solidFill>
              <a:srgbClr val="FFFFFF"/>
            </a:solidFill>
          </a:ln>
        </p:spPr>
        <p:txBody>
          <a:bodyPr wrap="square" lIns="0" tIns="0" rIns="0" bIns="0" rtlCol="0"/>
          <a:lstStyle/>
          <a:p>
            <a:endParaRPr/>
          </a:p>
        </p:txBody>
      </p:sp>
      <p:sp>
        <p:nvSpPr>
          <p:cNvPr id="35" name="object 67"/>
          <p:cNvSpPr txBox="1"/>
          <p:nvPr/>
        </p:nvSpPr>
        <p:spPr>
          <a:xfrm>
            <a:off x="8229600" y="219583"/>
            <a:ext cx="662939" cy="135935"/>
          </a:xfrm>
          <a:prstGeom prst="rect">
            <a:avLst/>
          </a:prstGeom>
        </p:spPr>
        <p:txBody>
          <a:bodyPr vert="horz" wrap="square" lIns="0" tIns="12700" rIns="0" bIns="0" rtlCol="0">
            <a:spAutoFit/>
          </a:bodyPr>
          <a:lstStyle/>
          <a:p>
            <a:pPr>
              <a:lnSpc>
                <a:spcPct val="100000"/>
              </a:lnSpc>
              <a:spcBef>
                <a:spcPts val="100"/>
              </a:spcBef>
              <a:tabLst>
                <a:tab pos="836294" algn="l"/>
              </a:tabLst>
            </a:pPr>
            <a:r>
              <a:rPr lang="es-MX" sz="800" b="1" spc="-5" dirty="0" smtClean="0">
                <a:solidFill>
                  <a:schemeClr val="bg1"/>
                </a:solidFill>
                <a:latin typeface="Arial"/>
                <a:cs typeface="Arial"/>
              </a:rPr>
              <a:t>Previo</a:t>
            </a:r>
            <a:endParaRPr sz="1000" dirty="0">
              <a:solidFill>
                <a:schemeClr val="bg1"/>
              </a:solidFill>
              <a:latin typeface="Arial"/>
              <a:cs typeface="Arial"/>
            </a:endParaRPr>
          </a:p>
        </p:txBody>
      </p:sp>
      <p:sp>
        <p:nvSpPr>
          <p:cNvPr id="36" name="object 58"/>
          <p:cNvSpPr txBox="1"/>
          <p:nvPr/>
        </p:nvSpPr>
        <p:spPr>
          <a:xfrm>
            <a:off x="9065642" y="228600"/>
            <a:ext cx="611758" cy="135935"/>
          </a:xfrm>
          <a:prstGeom prst="rect">
            <a:avLst/>
          </a:prstGeom>
        </p:spPr>
        <p:txBody>
          <a:bodyPr vert="horz" wrap="square" lIns="0" tIns="12700" rIns="0" bIns="0" rtlCol="0">
            <a:spAutoFit/>
          </a:bodyPr>
          <a:lstStyle/>
          <a:p>
            <a:pPr marL="12700">
              <a:lnSpc>
                <a:spcPct val="100000"/>
              </a:lnSpc>
              <a:spcBef>
                <a:spcPts val="100"/>
              </a:spcBef>
            </a:pPr>
            <a:r>
              <a:rPr lang="es-MX" sz="800" dirty="0" smtClean="0">
                <a:solidFill>
                  <a:schemeClr val="bg1"/>
                </a:solidFill>
                <a:latin typeface="Arial"/>
                <a:cs typeface="Arial"/>
              </a:rPr>
              <a:t>Traslados</a:t>
            </a:r>
            <a:endParaRPr sz="800" dirty="0">
              <a:solidFill>
                <a:schemeClr val="bg1"/>
              </a:solidFill>
              <a:latin typeface="Arial"/>
              <a:cs typeface="Arial"/>
            </a:endParaRPr>
          </a:p>
        </p:txBody>
      </p:sp>
      <p:sp>
        <p:nvSpPr>
          <p:cNvPr id="18" name="CuadroTexto 17"/>
          <p:cNvSpPr txBox="1"/>
          <p:nvPr/>
        </p:nvSpPr>
        <p:spPr>
          <a:xfrm rot="18830416">
            <a:off x="1284309" y="3409005"/>
            <a:ext cx="4419600" cy="584775"/>
          </a:xfrm>
          <a:prstGeom prst="rect">
            <a:avLst/>
          </a:prstGeom>
          <a:noFill/>
        </p:spPr>
        <p:txBody>
          <a:bodyPr wrap="square" rtlCol="0">
            <a:spAutoFit/>
          </a:bodyPr>
          <a:lstStyle/>
          <a:p>
            <a:pPr algn="ctr"/>
            <a:r>
              <a:rPr lang="es-MX" sz="3200" dirty="0" smtClean="0">
                <a:solidFill>
                  <a:schemeClr val="bg1">
                    <a:lumMod val="75000"/>
                  </a:schemeClr>
                </a:solidFill>
              </a:rPr>
              <a:t>COLOCAR EVIDENCIA</a:t>
            </a:r>
            <a:endParaRPr lang="es-MX" sz="3200" dirty="0">
              <a:solidFill>
                <a:schemeClr val="bg1">
                  <a:lumMod val="75000"/>
                </a:schemeClr>
              </a:solidFill>
            </a:endParaRPr>
          </a:p>
        </p:txBody>
      </p:sp>
      <p:grpSp>
        <p:nvGrpSpPr>
          <p:cNvPr id="19" name="Grupo 18"/>
          <p:cNvGrpSpPr/>
          <p:nvPr/>
        </p:nvGrpSpPr>
        <p:grpSpPr>
          <a:xfrm>
            <a:off x="8153400" y="515470"/>
            <a:ext cx="1600200" cy="304800"/>
            <a:chOff x="6153150" y="82890"/>
            <a:chExt cx="1600200" cy="304800"/>
          </a:xfrm>
        </p:grpSpPr>
        <p:sp>
          <p:nvSpPr>
            <p:cNvPr id="20" name="Rectángulo redondeado 19"/>
            <p:cNvSpPr/>
            <p:nvPr/>
          </p:nvSpPr>
          <p:spPr>
            <a:xfrm>
              <a:off x="6153150" y="82890"/>
              <a:ext cx="1600200" cy="304800"/>
            </a:xfrm>
            <a:prstGeom prst="roundRect">
              <a:avLst/>
            </a:prstGeom>
            <a:solidFill>
              <a:srgbClr val="CC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sz="1100" dirty="0" smtClean="0"/>
                <a:t>De protección</a:t>
              </a:r>
              <a:br>
                <a:rPr lang="es-MX" sz="1100" dirty="0" smtClean="0"/>
              </a:br>
              <a:r>
                <a:rPr lang="es-MX" sz="1100" dirty="0" smtClean="0"/>
                <a:t>personal</a:t>
              </a:r>
              <a:endParaRPr lang="es-MX" sz="1100" dirty="0"/>
            </a:p>
          </p:txBody>
        </p:sp>
        <p:pic>
          <p:nvPicPr>
            <p:cNvPr id="21" name="Imagen 2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84462" y="90014"/>
              <a:ext cx="202364" cy="269818"/>
            </a:xfrm>
            <a:prstGeom prst="rect">
              <a:avLst/>
            </a:prstGeom>
          </p:spPr>
        </p:pic>
      </p:grpSp>
    </p:spTree>
    <p:extLst>
      <p:ext uri="{BB962C8B-B14F-4D97-AF65-F5344CB8AC3E}">
        <p14:creationId xmlns:p14="http://schemas.microsoft.com/office/powerpoint/2010/main" val="386402843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object 33"/>
          <p:cNvSpPr txBox="1">
            <a:spLocks noGrp="1"/>
          </p:cNvSpPr>
          <p:nvPr>
            <p:ph type="title"/>
          </p:nvPr>
        </p:nvSpPr>
        <p:spPr>
          <a:xfrm>
            <a:off x="381000" y="208976"/>
            <a:ext cx="7278623" cy="781624"/>
          </a:xfrm>
          <a:prstGeom prst="rect">
            <a:avLst/>
          </a:prstGeom>
        </p:spPr>
        <p:txBody>
          <a:bodyPr vert="horz" wrap="square" lIns="0" tIns="12065" rIns="0" bIns="0" rtlCol="0">
            <a:spAutoFit/>
          </a:bodyPr>
          <a:lstStyle/>
          <a:p>
            <a:pPr marL="12700" marR="5080">
              <a:lnSpc>
                <a:spcPct val="100000"/>
              </a:lnSpc>
              <a:spcBef>
                <a:spcPts val="95"/>
              </a:spcBef>
            </a:pPr>
            <a:r>
              <a:rPr lang="es-MX" spc="-10" dirty="0" smtClean="0"/>
              <a:t>Disponga de un  número adecuado de empleados por área</a:t>
            </a:r>
            <a:endParaRPr spc="-5" dirty="0"/>
          </a:p>
        </p:txBody>
      </p:sp>
      <p:sp>
        <p:nvSpPr>
          <p:cNvPr id="34" name="object 34"/>
          <p:cNvSpPr txBox="1"/>
          <p:nvPr/>
        </p:nvSpPr>
        <p:spPr>
          <a:xfrm>
            <a:off x="8157464" y="1475994"/>
            <a:ext cx="3805936" cy="4144724"/>
          </a:xfrm>
          <a:prstGeom prst="rect">
            <a:avLst/>
          </a:prstGeom>
        </p:spPr>
        <p:txBody>
          <a:bodyPr vert="horz" wrap="square" lIns="0" tIns="12700" rIns="0" bIns="0" rtlCol="0">
            <a:spAutoFit/>
          </a:bodyPr>
          <a:lstStyle/>
          <a:p>
            <a:pPr marL="12700" marR="908685">
              <a:lnSpc>
                <a:spcPct val="100000"/>
              </a:lnSpc>
              <a:spcBef>
                <a:spcPts val="100"/>
              </a:spcBef>
            </a:pPr>
            <a:r>
              <a:rPr lang="es-MX" sz="1800" b="1" spc="-5" dirty="0" smtClean="0">
                <a:solidFill>
                  <a:srgbClr val="FFFFFF"/>
                </a:solidFill>
                <a:latin typeface="Arial"/>
                <a:cs typeface="Arial"/>
              </a:rPr>
              <a:t>Acciones</a:t>
            </a:r>
          </a:p>
          <a:p>
            <a:pPr marL="12700" marR="908685">
              <a:lnSpc>
                <a:spcPct val="100000"/>
              </a:lnSpc>
              <a:spcBef>
                <a:spcPts val="100"/>
              </a:spcBef>
            </a:pPr>
            <a:endParaRPr sz="1800" dirty="0">
              <a:latin typeface="Arial"/>
              <a:cs typeface="Arial"/>
            </a:endParaRPr>
          </a:p>
          <a:p>
            <a:pPr marL="298450" marR="48260" indent="-285750">
              <a:lnSpc>
                <a:spcPct val="100000"/>
              </a:lnSpc>
              <a:spcBef>
                <a:spcPts val="1110"/>
              </a:spcBef>
              <a:buFont typeface="Arial" panose="020B0604020202020204" pitchFamily="34" charset="0"/>
              <a:buChar char="•"/>
            </a:pPr>
            <a:r>
              <a:rPr lang="es-MX" sz="1300" spc="-5" dirty="0" smtClean="0">
                <a:solidFill>
                  <a:srgbClr val="FFFFFF"/>
                </a:solidFill>
                <a:latin typeface="Arial"/>
                <a:cs typeface="Arial"/>
              </a:rPr>
              <a:t>Agrupar </a:t>
            </a:r>
            <a:r>
              <a:rPr lang="es-MX" sz="1300" spc="-5" dirty="0">
                <a:solidFill>
                  <a:srgbClr val="FFFFFF"/>
                </a:solidFill>
                <a:latin typeface="Arial"/>
                <a:cs typeface="Arial"/>
              </a:rPr>
              <a:t>a los empleados en “unidades operativas” que se mantengan juntas (trabajar, viajar, vivir y comer, según corresponda) para facilitar el seguimiento de la salud y reducir el riesgo de infección entre diferentes </a:t>
            </a:r>
            <a:r>
              <a:rPr lang="es-MX" sz="1300" spc="-5" dirty="0" smtClean="0">
                <a:solidFill>
                  <a:srgbClr val="FFFFFF"/>
                </a:solidFill>
                <a:latin typeface="Arial"/>
                <a:cs typeface="Arial"/>
              </a:rPr>
              <a:t>unidades.</a:t>
            </a:r>
          </a:p>
          <a:p>
            <a:pPr marL="298450" marR="48260" indent="-285750">
              <a:lnSpc>
                <a:spcPct val="100000"/>
              </a:lnSpc>
              <a:spcBef>
                <a:spcPts val="1110"/>
              </a:spcBef>
              <a:buFont typeface="Arial" panose="020B0604020202020204" pitchFamily="34" charset="0"/>
              <a:buChar char="•"/>
            </a:pPr>
            <a:r>
              <a:rPr lang="es-MX" sz="1300" spc="-5" dirty="0" smtClean="0">
                <a:solidFill>
                  <a:srgbClr val="FFFFFF"/>
                </a:solidFill>
                <a:latin typeface="Arial"/>
                <a:cs typeface="Arial"/>
              </a:rPr>
              <a:t>Equipos </a:t>
            </a:r>
            <a:r>
              <a:rPr lang="es-MX" sz="1300" spc="-5" dirty="0">
                <a:solidFill>
                  <a:srgbClr val="FFFFFF"/>
                </a:solidFill>
                <a:latin typeface="Arial"/>
                <a:cs typeface="Arial"/>
              </a:rPr>
              <a:t>de función crítica divididos con grupos que alternan el trabajo en la oficina o que usan sitios satelitales.</a:t>
            </a:r>
          </a:p>
          <a:p>
            <a:pPr marL="298450" marR="48260" indent="-285750">
              <a:lnSpc>
                <a:spcPct val="100000"/>
              </a:lnSpc>
              <a:spcBef>
                <a:spcPts val="1110"/>
              </a:spcBef>
              <a:buFont typeface="Arial" panose="020B0604020202020204" pitchFamily="34" charset="0"/>
              <a:buChar char="•"/>
            </a:pPr>
            <a:r>
              <a:rPr lang="es-MX" sz="1300" spc="-5" dirty="0">
                <a:solidFill>
                  <a:srgbClr val="FFFFFF"/>
                </a:solidFill>
                <a:latin typeface="Arial"/>
                <a:cs typeface="Arial"/>
              </a:rPr>
              <a:t>Restringir los turnos de trabajo </a:t>
            </a:r>
            <a:r>
              <a:rPr lang="es-MX" sz="1300" spc="-5" dirty="0" smtClean="0">
                <a:solidFill>
                  <a:srgbClr val="FFFFFF"/>
                </a:solidFill>
                <a:latin typeface="Arial"/>
                <a:cs typeface="Arial"/>
              </a:rPr>
              <a:t>al </a:t>
            </a:r>
            <a:r>
              <a:rPr lang="es-MX" sz="1300" spc="-5" dirty="0">
                <a:solidFill>
                  <a:srgbClr val="FFFFFF"/>
                </a:solidFill>
                <a:latin typeface="Arial"/>
                <a:cs typeface="Arial"/>
              </a:rPr>
              <a:t>mismo grupo de empleados con un tiempo de superposición mínimo entre </a:t>
            </a:r>
            <a:r>
              <a:rPr lang="es-MX" sz="1300" spc="-5" dirty="0" smtClean="0">
                <a:solidFill>
                  <a:srgbClr val="FFFFFF"/>
                </a:solidFill>
                <a:latin typeface="Arial"/>
                <a:cs typeface="Arial"/>
              </a:rPr>
              <a:t>grupos.</a:t>
            </a:r>
            <a:endParaRPr lang="es-MX" sz="1300" spc="-5" dirty="0">
              <a:solidFill>
                <a:srgbClr val="FFFFFF"/>
              </a:solidFill>
              <a:latin typeface="Arial"/>
              <a:cs typeface="Arial"/>
            </a:endParaRPr>
          </a:p>
          <a:p>
            <a:pPr marL="298450" marR="48260" indent="-285750">
              <a:lnSpc>
                <a:spcPct val="100000"/>
              </a:lnSpc>
              <a:spcBef>
                <a:spcPts val="1110"/>
              </a:spcBef>
              <a:buFont typeface="Arial" panose="020B0604020202020204" pitchFamily="34" charset="0"/>
              <a:buChar char="•"/>
            </a:pPr>
            <a:r>
              <a:rPr lang="es-MX" sz="1300" spc="-5" dirty="0" smtClean="0">
                <a:solidFill>
                  <a:srgbClr val="FFFFFF"/>
                </a:solidFill>
                <a:latin typeface="Arial"/>
                <a:cs typeface="Arial"/>
              </a:rPr>
              <a:t>Alternar las tareas </a:t>
            </a:r>
            <a:r>
              <a:rPr lang="es-MX" sz="1300" spc="-5" dirty="0">
                <a:solidFill>
                  <a:srgbClr val="FFFFFF"/>
                </a:solidFill>
                <a:latin typeface="Arial"/>
                <a:cs typeface="Arial"/>
              </a:rPr>
              <a:t>de trabajo que deben ocurrir en las proximidades </a:t>
            </a:r>
            <a:r>
              <a:rPr lang="es-MX" sz="1300" spc="-5" dirty="0" smtClean="0">
                <a:solidFill>
                  <a:srgbClr val="FFFFFF"/>
                </a:solidFill>
                <a:latin typeface="Arial"/>
                <a:cs typeface="Arial"/>
              </a:rPr>
              <a:t>(al menos </a:t>
            </a:r>
            <a:r>
              <a:rPr lang="es-MX" sz="1300" spc="-5" dirty="0">
                <a:solidFill>
                  <a:srgbClr val="FFFFFF"/>
                </a:solidFill>
                <a:latin typeface="Arial"/>
                <a:cs typeface="Arial"/>
              </a:rPr>
              <a:t>de </a:t>
            </a:r>
            <a:r>
              <a:rPr lang="es-MX" sz="1300" spc="-5" dirty="0" smtClean="0">
                <a:solidFill>
                  <a:srgbClr val="FFFFFF"/>
                </a:solidFill>
                <a:latin typeface="Arial"/>
                <a:cs typeface="Arial"/>
              </a:rPr>
              <a:t>1.5 metros) </a:t>
            </a:r>
            <a:r>
              <a:rPr lang="es-MX" sz="1300" spc="-5" dirty="0">
                <a:solidFill>
                  <a:srgbClr val="FFFFFF"/>
                </a:solidFill>
                <a:latin typeface="Arial"/>
                <a:cs typeface="Arial"/>
              </a:rPr>
              <a:t>combinando técnicos en un "equipo" y no rotar a las personas con otros </a:t>
            </a:r>
            <a:r>
              <a:rPr lang="es-MX" sz="1300" spc="-5" dirty="0" smtClean="0">
                <a:solidFill>
                  <a:srgbClr val="FFFFFF"/>
                </a:solidFill>
                <a:latin typeface="Arial"/>
                <a:cs typeface="Arial"/>
              </a:rPr>
              <a:t>equipos.</a:t>
            </a:r>
            <a:endParaRPr sz="1300" dirty="0">
              <a:latin typeface="Arial"/>
              <a:cs typeface="Arial"/>
            </a:endParaRPr>
          </a:p>
        </p:txBody>
      </p:sp>
      <p:sp>
        <p:nvSpPr>
          <p:cNvPr id="44" name="object 44"/>
          <p:cNvSpPr/>
          <p:nvPr/>
        </p:nvSpPr>
        <p:spPr>
          <a:xfrm>
            <a:off x="8173211" y="1182624"/>
            <a:ext cx="3465829" cy="0"/>
          </a:xfrm>
          <a:custGeom>
            <a:avLst/>
            <a:gdLst/>
            <a:ahLst/>
            <a:cxnLst/>
            <a:rect l="l" t="t" r="r" b="b"/>
            <a:pathLst>
              <a:path w="3465829">
                <a:moveTo>
                  <a:pt x="0" y="0"/>
                </a:moveTo>
                <a:lnTo>
                  <a:pt x="3465576" y="0"/>
                </a:lnTo>
              </a:path>
            </a:pathLst>
          </a:custGeom>
          <a:ln w="6096">
            <a:solidFill>
              <a:srgbClr val="FFFFFF"/>
            </a:solidFill>
          </a:ln>
        </p:spPr>
        <p:txBody>
          <a:bodyPr wrap="square" lIns="0" tIns="0" rIns="0" bIns="0" rtlCol="0"/>
          <a:lstStyle/>
          <a:p>
            <a:endParaRPr/>
          </a:p>
        </p:txBody>
      </p:sp>
      <p:sp>
        <p:nvSpPr>
          <p:cNvPr id="53" name="object 14"/>
          <p:cNvSpPr/>
          <p:nvPr/>
        </p:nvSpPr>
        <p:spPr>
          <a:xfrm>
            <a:off x="8638031" y="842772"/>
            <a:ext cx="0" cy="184785"/>
          </a:xfrm>
          <a:custGeom>
            <a:avLst/>
            <a:gdLst/>
            <a:ahLst/>
            <a:cxnLst/>
            <a:rect l="l" t="t" r="r" b="b"/>
            <a:pathLst>
              <a:path h="184784">
                <a:moveTo>
                  <a:pt x="0" y="0"/>
                </a:moveTo>
                <a:lnTo>
                  <a:pt x="0" y="184657"/>
                </a:lnTo>
              </a:path>
            </a:pathLst>
          </a:custGeom>
          <a:ln w="6096">
            <a:solidFill>
              <a:srgbClr val="FFFFFF"/>
            </a:solidFill>
          </a:ln>
        </p:spPr>
        <p:txBody>
          <a:bodyPr wrap="square" lIns="0" tIns="0" rIns="0" bIns="0" rtlCol="0"/>
          <a:lstStyle/>
          <a:p>
            <a:endParaRPr/>
          </a:p>
        </p:txBody>
      </p:sp>
      <p:sp>
        <p:nvSpPr>
          <p:cNvPr id="54" name="object 15"/>
          <p:cNvSpPr txBox="1"/>
          <p:nvPr/>
        </p:nvSpPr>
        <p:spPr>
          <a:xfrm>
            <a:off x="8162924" y="533400"/>
            <a:ext cx="3311017" cy="492443"/>
          </a:xfrm>
          <a:prstGeom prst="rect">
            <a:avLst/>
          </a:prstGeom>
        </p:spPr>
        <p:txBody>
          <a:bodyPr vert="horz" wrap="square" lIns="0" tIns="12700" rIns="0" bIns="0" rtlCol="0">
            <a:spAutoFit/>
          </a:bodyPr>
          <a:lstStyle/>
          <a:p>
            <a:pPr>
              <a:lnSpc>
                <a:spcPct val="100000"/>
              </a:lnSpc>
              <a:spcBef>
                <a:spcPts val="100"/>
              </a:spcBef>
              <a:tabLst>
                <a:tab pos="836294" algn="l"/>
                <a:tab pos="1703070" algn="l"/>
              </a:tabLst>
            </a:pPr>
            <a:r>
              <a:rPr lang="es-MX" sz="1200" b="1" dirty="0" smtClean="0">
                <a:solidFill>
                  <a:srgbClr val="FFFFFF"/>
                </a:solidFill>
                <a:latin typeface="Arial"/>
                <a:cs typeface="Arial"/>
              </a:rPr>
              <a:t>Sana Distancia</a:t>
            </a:r>
            <a:endParaRPr sz="1200" dirty="0">
              <a:latin typeface="Arial"/>
              <a:cs typeface="Arial"/>
            </a:endParaRPr>
          </a:p>
          <a:p>
            <a:pPr marL="19685">
              <a:lnSpc>
                <a:spcPct val="100000"/>
              </a:lnSpc>
              <a:spcBef>
                <a:spcPts val="1110"/>
              </a:spcBef>
              <a:tabLst>
                <a:tab pos="618490" algn="l"/>
              </a:tabLst>
            </a:pPr>
            <a:r>
              <a:rPr sz="1000" dirty="0" smtClean="0">
                <a:solidFill>
                  <a:srgbClr val="FFFFFF"/>
                </a:solidFill>
                <a:latin typeface="Arial"/>
                <a:cs typeface="Arial"/>
              </a:rPr>
              <a:t>Of</a:t>
            </a:r>
            <a:r>
              <a:rPr lang="es-MX" sz="1000" dirty="0" err="1" smtClean="0">
                <a:solidFill>
                  <a:srgbClr val="FFFFFF"/>
                </a:solidFill>
                <a:latin typeface="Arial"/>
                <a:cs typeface="Arial"/>
              </a:rPr>
              <a:t>icina</a:t>
            </a:r>
            <a:r>
              <a:rPr lang="es-MX" sz="1000" dirty="0" smtClean="0">
                <a:solidFill>
                  <a:srgbClr val="FFFFFF"/>
                </a:solidFill>
                <a:latin typeface="Arial"/>
                <a:cs typeface="Arial"/>
              </a:rPr>
              <a:t>    Obra: </a:t>
            </a:r>
            <a:r>
              <a:rPr lang="es-MX" sz="1000" spc="-5" dirty="0">
                <a:solidFill>
                  <a:srgbClr val="FFFFFF"/>
                </a:solidFill>
                <a:latin typeface="Arial"/>
                <a:cs typeface="Arial"/>
              </a:rPr>
              <a:t>Cielo Abierto - Edificación</a:t>
            </a:r>
            <a:endParaRPr sz="1000" dirty="0">
              <a:latin typeface="Arial"/>
              <a:cs typeface="Arial"/>
            </a:endParaRPr>
          </a:p>
        </p:txBody>
      </p:sp>
      <p:sp>
        <p:nvSpPr>
          <p:cNvPr id="55" name="object 57"/>
          <p:cNvSpPr/>
          <p:nvPr/>
        </p:nvSpPr>
        <p:spPr>
          <a:xfrm>
            <a:off x="9659111" y="179831"/>
            <a:ext cx="777240" cy="231775"/>
          </a:xfrm>
          <a:custGeom>
            <a:avLst/>
            <a:gdLst/>
            <a:ahLst/>
            <a:cxnLst/>
            <a:rect l="l" t="t" r="r" b="b"/>
            <a:pathLst>
              <a:path w="777240" h="231775">
                <a:moveTo>
                  <a:pt x="0" y="0"/>
                </a:moveTo>
                <a:lnTo>
                  <a:pt x="714629" y="0"/>
                </a:lnTo>
                <a:lnTo>
                  <a:pt x="777240" y="115823"/>
                </a:lnTo>
                <a:lnTo>
                  <a:pt x="714629" y="231647"/>
                </a:lnTo>
                <a:lnTo>
                  <a:pt x="0" y="231647"/>
                </a:lnTo>
                <a:lnTo>
                  <a:pt x="62611" y="115823"/>
                </a:lnTo>
                <a:lnTo>
                  <a:pt x="0" y="0"/>
                </a:lnTo>
                <a:close/>
              </a:path>
            </a:pathLst>
          </a:custGeom>
          <a:solidFill>
            <a:schemeClr val="bg1"/>
          </a:solidFill>
          <a:ln w="6096">
            <a:solidFill>
              <a:srgbClr val="FFFFFF"/>
            </a:solidFill>
          </a:ln>
        </p:spPr>
        <p:txBody>
          <a:bodyPr wrap="square" lIns="0" tIns="0" rIns="0" bIns="0" rtlCol="0"/>
          <a:lstStyle/>
          <a:p>
            <a:endParaRPr/>
          </a:p>
        </p:txBody>
      </p:sp>
      <p:sp>
        <p:nvSpPr>
          <p:cNvPr id="56" name="object 58"/>
          <p:cNvSpPr txBox="1"/>
          <p:nvPr/>
        </p:nvSpPr>
        <p:spPr>
          <a:xfrm>
            <a:off x="9755505" y="219583"/>
            <a:ext cx="611758" cy="135935"/>
          </a:xfrm>
          <a:prstGeom prst="rect">
            <a:avLst/>
          </a:prstGeom>
        </p:spPr>
        <p:txBody>
          <a:bodyPr vert="horz" wrap="square" lIns="0" tIns="12700" rIns="0" bIns="0" rtlCol="0">
            <a:spAutoFit/>
          </a:bodyPr>
          <a:lstStyle/>
          <a:p>
            <a:pPr marL="12700">
              <a:lnSpc>
                <a:spcPct val="100000"/>
              </a:lnSpc>
              <a:spcBef>
                <a:spcPts val="100"/>
              </a:spcBef>
            </a:pPr>
            <a:r>
              <a:rPr lang="es-MX" sz="800" dirty="0" smtClean="0">
                <a:latin typeface="Arial"/>
                <a:cs typeface="Arial"/>
              </a:rPr>
              <a:t>En el trabajo</a:t>
            </a:r>
            <a:endParaRPr sz="800" dirty="0">
              <a:latin typeface="Arial"/>
              <a:cs typeface="Arial"/>
            </a:endParaRPr>
          </a:p>
        </p:txBody>
      </p:sp>
      <p:sp>
        <p:nvSpPr>
          <p:cNvPr id="57" name="object 59"/>
          <p:cNvSpPr/>
          <p:nvPr/>
        </p:nvSpPr>
        <p:spPr>
          <a:xfrm>
            <a:off x="10395204" y="179831"/>
            <a:ext cx="883919" cy="231775"/>
          </a:xfrm>
          <a:custGeom>
            <a:avLst/>
            <a:gdLst/>
            <a:ahLst/>
            <a:cxnLst/>
            <a:rect l="l" t="t" r="r" b="b"/>
            <a:pathLst>
              <a:path w="883920" h="231775">
                <a:moveTo>
                  <a:pt x="0" y="0"/>
                </a:moveTo>
                <a:lnTo>
                  <a:pt x="821309" y="0"/>
                </a:lnTo>
                <a:lnTo>
                  <a:pt x="883919" y="115823"/>
                </a:lnTo>
                <a:lnTo>
                  <a:pt x="821309" y="231647"/>
                </a:lnTo>
                <a:lnTo>
                  <a:pt x="0" y="231647"/>
                </a:lnTo>
                <a:lnTo>
                  <a:pt x="62611" y="115823"/>
                </a:lnTo>
                <a:lnTo>
                  <a:pt x="0" y="0"/>
                </a:lnTo>
                <a:close/>
              </a:path>
            </a:pathLst>
          </a:custGeom>
          <a:ln w="6095">
            <a:solidFill>
              <a:srgbClr val="FFFFFF"/>
            </a:solidFill>
          </a:ln>
        </p:spPr>
        <p:txBody>
          <a:bodyPr wrap="square" lIns="0" tIns="0" rIns="0" bIns="0" rtlCol="0"/>
          <a:lstStyle/>
          <a:p>
            <a:endParaRPr/>
          </a:p>
        </p:txBody>
      </p:sp>
      <p:sp>
        <p:nvSpPr>
          <p:cNvPr id="58" name="object 60"/>
          <p:cNvSpPr txBox="1"/>
          <p:nvPr/>
        </p:nvSpPr>
        <p:spPr>
          <a:xfrm>
            <a:off x="10476992" y="219583"/>
            <a:ext cx="830072" cy="135935"/>
          </a:xfrm>
          <a:prstGeom prst="rect">
            <a:avLst/>
          </a:prstGeom>
        </p:spPr>
        <p:txBody>
          <a:bodyPr vert="horz" wrap="square" lIns="0" tIns="12700" rIns="0" bIns="0" rtlCol="0">
            <a:spAutoFit/>
          </a:bodyPr>
          <a:lstStyle/>
          <a:p>
            <a:pPr marL="12700">
              <a:lnSpc>
                <a:spcPct val="100000"/>
              </a:lnSpc>
              <a:spcBef>
                <a:spcPts val="100"/>
              </a:spcBef>
            </a:pPr>
            <a:r>
              <a:rPr lang="es-MX" sz="800" dirty="0" smtClean="0">
                <a:solidFill>
                  <a:srgbClr val="FFFFFF"/>
                </a:solidFill>
                <a:latin typeface="Arial"/>
                <a:cs typeface="Arial"/>
              </a:rPr>
              <a:t>Áreas comunes</a:t>
            </a:r>
            <a:endParaRPr sz="800" dirty="0">
              <a:latin typeface="Arial"/>
              <a:cs typeface="Arial"/>
            </a:endParaRPr>
          </a:p>
        </p:txBody>
      </p:sp>
      <p:sp>
        <p:nvSpPr>
          <p:cNvPr id="61" name="object 63"/>
          <p:cNvSpPr/>
          <p:nvPr/>
        </p:nvSpPr>
        <p:spPr>
          <a:xfrm>
            <a:off x="8185404" y="179831"/>
            <a:ext cx="779145" cy="231775"/>
          </a:xfrm>
          <a:custGeom>
            <a:avLst/>
            <a:gdLst/>
            <a:ahLst/>
            <a:cxnLst/>
            <a:rect l="l" t="t" r="r" b="b"/>
            <a:pathLst>
              <a:path w="779145" h="231775">
                <a:moveTo>
                  <a:pt x="713105" y="0"/>
                </a:moveTo>
                <a:lnTo>
                  <a:pt x="0" y="0"/>
                </a:lnTo>
                <a:lnTo>
                  <a:pt x="0" y="231647"/>
                </a:lnTo>
                <a:lnTo>
                  <a:pt x="713105" y="231647"/>
                </a:lnTo>
                <a:lnTo>
                  <a:pt x="778764" y="115823"/>
                </a:lnTo>
                <a:lnTo>
                  <a:pt x="713105" y="0"/>
                </a:lnTo>
                <a:close/>
              </a:path>
            </a:pathLst>
          </a:custGeom>
          <a:noFill/>
        </p:spPr>
        <p:txBody>
          <a:bodyPr wrap="square" lIns="0" tIns="0" rIns="0" bIns="0" rtlCol="0"/>
          <a:lstStyle/>
          <a:p>
            <a:endParaRPr/>
          </a:p>
        </p:txBody>
      </p:sp>
      <p:sp>
        <p:nvSpPr>
          <p:cNvPr id="62" name="object 64"/>
          <p:cNvSpPr/>
          <p:nvPr/>
        </p:nvSpPr>
        <p:spPr>
          <a:xfrm>
            <a:off x="8185404" y="179831"/>
            <a:ext cx="779145" cy="231775"/>
          </a:xfrm>
          <a:custGeom>
            <a:avLst/>
            <a:gdLst/>
            <a:ahLst/>
            <a:cxnLst/>
            <a:rect l="l" t="t" r="r" b="b"/>
            <a:pathLst>
              <a:path w="779145" h="231775">
                <a:moveTo>
                  <a:pt x="0" y="0"/>
                </a:moveTo>
                <a:lnTo>
                  <a:pt x="713105" y="0"/>
                </a:lnTo>
                <a:lnTo>
                  <a:pt x="778764" y="115823"/>
                </a:lnTo>
                <a:lnTo>
                  <a:pt x="713105" y="231647"/>
                </a:lnTo>
                <a:lnTo>
                  <a:pt x="0" y="231647"/>
                </a:lnTo>
                <a:lnTo>
                  <a:pt x="0" y="0"/>
                </a:lnTo>
                <a:close/>
              </a:path>
            </a:pathLst>
          </a:custGeom>
          <a:ln w="6096">
            <a:solidFill>
              <a:srgbClr val="FFFFFF"/>
            </a:solidFill>
          </a:ln>
        </p:spPr>
        <p:txBody>
          <a:bodyPr wrap="square" lIns="0" tIns="0" rIns="0" bIns="0" rtlCol="0"/>
          <a:lstStyle/>
          <a:p>
            <a:endParaRPr/>
          </a:p>
        </p:txBody>
      </p:sp>
      <p:sp>
        <p:nvSpPr>
          <p:cNvPr id="63" name="object 65"/>
          <p:cNvSpPr/>
          <p:nvPr/>
        </p:nvSpPr>
        <p:spPr>
          <a:xfrm>
            <a:off x="8921495" y="179831"/>
            <a:ext cx="779145" cy="231775"/>
          </a:xfrm>
          <a:custGeom>
            <a:avLst/>
            <a:gdLst/>
            <a:ahLst/>
            <a:cxnLst/>
            <a:rect l="l" t="t" r="r" b="b"/>
            <a:pathLst>
              <a:path w="779145" h="231775">
                <a:moveTo>
                  <a:pt x="0" y="0"/>
                </a:moveTo>
                <a:lnTo>
                  <a:pt x="716153" y="0"/>
                </a:lnTo>
                <a:lnTo>
                  <a:pt x="778764" y="115823"/>
                </a:lnTo>
                <a:lnTo>
                  <a:pt x="716153" y="231647"/>
                </a:lnTo>
                <a:lnTo>
                  <a:pt x="0" y="231647"/>
                </a:lnTo>
                <a:lnTo>
                  <a:pt x="62611" y="115823"/>
                </a:lnTo>
                <a:lnTo>
                  <a:pt x="0" y="0"/>
                </a:lnTo>
                <a:close/>
              </a:path>
            </a:pathLst>
          </a:custGeom>
          <a:noFill/>
          <a:ln w="6096">
            <a:solidFill>
              <a:srgbClr val="FFFFFF"/>
            </a:solidFill>
          </a:ln>
        </p:spPr>
        <p:txBody>
          <a:bodyPr wrap="square" lIns="0" tIns="0" rIns="0" bIns="0" rtlCol="0"/>
          <a:lstStyle/>
          <a:p>
            <a:endParaRPr/>
          </a:p>
        </p:txBody>
      </p:sp>
      <p:sp>
        <p:nvSpPr>
          <p:cNvPr id="64" name="object 67"/>
          <p:cNvSpPr txBox="1"/>
          <p:nvPr/>
        </p:nvSpPr>
        <p:spPr>
          <a:xfrm>
            <a:off x="8229600" y="219583"/>
            <a:ext cx="662939" cy="135935"/>
          </a:xfrm>
          <a:prstGeom prst="rect">
            <a:avLst/>
          </a:prstGeom>
        </p:spPr>
        <p:txBody>
          <a:bodyPr vert="horz" wrap="square" lIns="0" tIns="12700" rIns="0" bIns="0" rtlCol="0">
            <a:spAutoFit/>
          </a:bodyPr>
          <a:lstStyle/>
          <a:p>
            <a:pPr>
              <a:lnSpc>
                <a:spcPct val="100000"/>
              </a:lnSpc>
              <a:spcBef>
                <a:spcPts val="100"/>
              </a:spcBef>
              <a:tabLst>
                <a:tab pos="836294" algn="l"/>
              </a:tabLst>
            </a:pPr>
            <a:r>
              <a:rPr lang="es-MX" sz="800" b="1" spc="-5" dirty="0" smtClean="0">
                <a:solidFill>
                  <a:schemeClr val="bg1"/>
                </a:solidFill>
                <a:latin typeface="Arial"/>
                <a:cs typeface="Arial"/>
              </a:rPr>
              <a:t>Previo</a:t>
            </a:r>
            <a:endParaRPr sz="1000" dirty="0">
              <a:solidFill>
                <a:schemeClr val="bg1"/>
              </a:solidFill>
              <a:latin typeface="Arial"/>
              <a:cs typeface="Arial"/>
            </a:endParaRPr>
          </a:p>
        </p:txBody>
      </p:sp>
      <p:sp>
        <p:nvSpPr>
          <p:cNvPr id="65" name="object 58"/>
          <p:cNvSpPr txBox="1"/>
          <p:nvPr/>
        </p:nvSpPr>
        <p:spPr>
          <a:xfrm>
            <a:off x="9065642" y="228600"/>
            <a:ext cx="611758" cy="135935"/>
          </a:xfrm>
          <a:prstGeom prst="rect">
            <a:avLst/>
          </a:prstGeom>
        </p:spPr>
        <p:txBody>
          <a:bodyPr vert="horz" wrap="square" lIns="0" tIns="12700" rIns="0" bIns="0" rtlCol="0">
            <a:spAutoFit/>
          </a:bodyPr>
          <a:lstStyle/>
          <a:p>
            <a:pPr marL="12700">
              <a:lnSpc>
                <a:spcPct val="100000"/>
              </a:lnSpc>
              <a:spcBef>
                <a:spcPts val="100"/>
              </a:spcBef>
            </a:pPr>
            <a:r>
              <a:rPr lang="es-MX" sz="800" dirty="0" smtClean="0">
                <a:solidFill>
                  <a:schemeClr val="bg1"/>
                </a:solidFill>
                <a:latin typeface="Arial"/>
                <a:cs typeface="Arial"/>
              </a:rPr>
              <a:t>Traslados</a:t>
            </a:r>
            <a:endParaRPr sz="800" dirty="0">
              <a:solidFill>
                <a:schemeClr val="bg1"/>
              </a:solidFill>
              <a:latin typeface="Arial"/>
              <a:cs typeface="Arial"/>
            </a:endParaRPr>
          </a:p>
        </p:txBody>
      </p:sp>
      <p:sp>
        <p:nvSpPr>
          <p:cNvPr id="20" name="CuadroTexto 19"/>
          <p:cNvSpPr txBox="1"/>
          <p:nvPr/>
        </p:nvSpPr>
        <p:spPr>
          <a:xfrm rot="18830416">
            <a:off x="1284309" y="3409005"/>
            <a:ext cx="4419600" cy="584775"/>
          </a:xfrm>
          <a:prstGeom prst="rect">
            <a:avLst/>
          </a:prstGeom>
          <a:noFill/>
        </p:spPr>
        <p:txBody>
          <a:bodyPr wrap="square" rtlCol="0">
            <a:spAutoFit/>
          </a:bodyPr>
          <a:lstStyle/>
          <a:p>
            <a:pPr algn="ctr"/>
            <a:r>
              <a:rPr lang="es-MX" sz="3200" dirty="0" smtClean="0">
                <a:solidFill>
                  <a:schemeClr val="bg1">
                    <a:lumMod val="75000"/>
                  </a:schemeClr>
                </a:solidFill>
              </a:rPr>
              <a:t>COLOCAR EVIDENCIA</a:t>
            </a:r>
            <a:endParaRPr lang="es-MX" sz="3200" dirty="0">
              <a:solidFill>
                <a:schemeClr val="bg1">
                  <a:lumMod val="75000"/>
                </a:schemeClr>
              </a:solidFill>
            </a:endParaRPr>
          </a:p>
        </p:txBody>
      </p:sp>
      <p:grpSp>
        <p:nvGrpSpPr>
          <p:cNvPr id="21" name="Grupo 20"/>
          <p:cNvGrpSpPr/>
          <p:nvPr/>
        </p:nvGrpSpPr>
        <p:grpSpPr>
          <a:xfrm>
            <a:off x="8153400" y="515470"/>
            <a:ext cx="1600200" cy="304800"/>
            <a:chOff x="6153150" y="82890"/>
            <a:chExt cx="1600200" cy="304800"/>
          </a:xfrm>
        </p:grpSpPr>
        <p:sp>
          <p:nvSpPr>
            <p:cNvPr id="22" name="Rectángulo redondeado 21"/>
            <p:cNvSpPr/>
            <p:nvPr/>
          </p:nvSpPr>
          <p:spPr>
            <a:xfrm>
              <a:off x="6153150" y="82890"/>
              <a:ext cx="1600200" cy="304800"/>
            </a:xfrm>
            <a:prstGeom prst="roundRect">
              <a:avLst/>
            </a:prstGeom>
            <a:solidFill>
              <a:srgbClr val="CC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sz="1400" dirty="0" smtClean="0"/>
                <a:t>Ingeniería</a:t>
              </a:r>
              <a:endParaRPr lang="es-MX" sz="1400" dirty="0"/>
            </a:p>
          </p:txBody>
        </p:sp>
        <p:pic>
          <p:nvPicPr>
            <p:cNvPr id="23" name="Imagen 2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84462" y="90014"/>
              <a:ext cx="202364" cy="269818"/>
            </a:xfrm>
            <a:prstGeom prst="rect">
              <a:avLst/>
            </a:prstGeom>
          </p:spPr>
        </p:pic>
      </p:grpSp>
    </p:spTree>
    <p:extLst>
      <p:ext uri="{BB962C8B-B14F-4D97-AF65-F5344CB8AC3E}">
        <p14:creationId xmlns:p14="http://schemas.microsoft.com/office/powerpoint/2010/main" val="371275198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p:nvPr/>
        </p:nvSpPr>
        <p:spPr>
          <a:xfrm>
            <a:off x="8157464" y="1475994"/>
            <a:ext cx="3409950" cy="3285515"/>
          </a:xfrm>
          <a:prstGeom prst="rect">
            <a:avLst/>
          </a:prstGeom>
        </p:spPr>
        <p:txBody>
          <a:bodyPr vert="horz" wrap="square" lIns="0" tIns="12700" rIns="0" bIns="0" rtlCol="0">
            <a:spAutoFit/>
          </a:bodyPr>
          <a:lstStyle/>
          <a:p>
            <a:pPr marL="12700" marR="835660">
              <a:lnSpc>
                <a:spcPct val="100000"/>
              </a:lnSpc>
              <a:spcBef>
                <a:spcPts val="100"/>
              </a:spcBef>
            </a:pPr>
            <a:r>
              <a:rPr lang="es-MX" sz="1800" b="1" spc="-5" dirty="0" smtClean="0">
                <a:solidFill>
                  <a:srgbClr val="FFFFFF"/>
                </a:solidFill>
                <a:latin typeface="Arial"/>
                <a:cs typeface="Arial"/>
              </a:rPr>
              <a:t>Acciones</a:t>
            </a:r>
          </a:p>
          <a:p>
            <a:pPr marL="12700" marR="835660">
              <a:lnSpc>
                <a:spcPct val="100000"/>
              </a:lnSpc>
              <a:spcBef>
                <a:spcPts val="100"/>
              </a:spcBef>
            </a:pPr>
            <a:endParaRPr sz="1800" dirty="0" smtClean="0">
              <a:latin typeface="Arial"/>
              <a:cs typeface="Arial"/>
            </a:endParaRPr>
          </a:p>
          <a:p>
            <a:pPr marL="298450" marR="5080" indent="-285750">
              <a:lnSpc>
                <a:spcPct val="100000"/>
              </a:lnSpc>
              <a:spcBef>
                <a:spcPts val="1085"/>
              </a:spcBef>
              <a:buFont typeface="Arial" panose="020B0604020202020204" pitchFamily="34" charset="0"/>
              <a:buChar char="•"/>
            </a:pPr>
            <a:r>
              <a:rPr lang="es-MX" sz="1300" spc="-5" dirty="0" smtClean="0">
                <a:solidFill>
                  <a:srgbClr val="FFFFFF"/>
                </a:solidFill>
                <a:latin typeface="Arial"/>
                <a:cs typeface="Arial"/>
              </a:rPr>
              <a:t>Escalonar la entrada y salida de materiales en  los almacenes.</a:t>
            </a:r>
          </a:p>
          <a:p>
            <a:pPr marL="298450" marR="5080" indent="-285750">
              <a:lnSpc>
                <a:spcPct val="100000"/>
              </a:lnSpc>
              <a:spcBef>
                <a:spcPts val="1085"/>
              </a:spcBef>
              <a:buFont typeface="Arial" panose="020B0604020202020204" pitchFamily="34" charset="0"/>
              <a:buChar char="•"/>
            </a:pPr>
            <a:r>
              <a:rPr lang="es-MX" sz="1300" spc="-5" dirty="0" smtClean="0">
                <a:solidFill>
                  <a:srgbClr val="FFFFFF"/>
                </a:solidFill>
                <a:latin typeface="Arial"/>
                <a:cs typeface="Arial"/>
              </a:rPr>
              <a:t>Respetar la sana distancia 1.5 metros.</a:t>
            </a:r>
          </a:p>
          <a:p>
            <a:pPr marL="298450" marR="5080" indent="-285750">
              <a:lnSpc>
                <a:spcPct val="100000"/>
              </a:lnSpc>
              <a:spcBef>
                <a:spcPts val="1085"/>
              </a:spcBef>
              <a:buFont typeface="Arial" panose="020B0604020202020204" pitchFamily="34" charset="0"/>
              <a:buChar char="•"/>
            </a:pPr>
            <a:r>
              <a:rPr lang="es-MX" sz="1300" spc="-5" dirty="0" smtClean="0">
                <a:solidFill>
                  <a:srgbClr val="FFFFFF"/>
                </a:solidFill>
                <a:latin typeface="Arial"/>
                <a:cs typeface="Arial"/>
              </a:rPr>
              <a:t>Usar obligatoriamente el EPP </a:t>
            </a:r>
            <a:r>
              <a:rPr lang="es-MX" sz="1300" spc="-5" dirty="0">
                <a:solidFill>
                  <a:srgbClr val="FFFFFF"/>
                </a:solidFill>
                <a:latin typeface="Arial"/>
                <a:cs typeface="Arial"/>
              </a:rPr>
              <a:t>para </a:t>
            </a:r>
            <a:r>
              <a:rPr lang="es-MX" sz="1300" spc="-5" dirty="0" smtClean="0">
                <a:solidFill>
                  <a:srgbClr val="FFFFFF"/>
                </a:solidFill>
                <a:latin typeface="Arial"/>
                <a:cs typeface="Arial"/>
              </a:rPr>
              <a:t>personal externo </a:t>
            </a:r>
            <a:r>
              <a:rPr lang="es-MX" sz="1300" spc="-5" dirty="0">
                <a:solidFill>
                  <a:srgbClr val="FFFFFF"/>
                </a:solidFill>
                <a:latin typeface="Arial"/>
                <a:cs typeface="Arial"/>
              </a:rPr>
              <a:t>(proveedores) y personal interno (almacenistas</a:t>
            </a:r>
            <a:r>
              <a:rPr lang="es-MX" sz="1300" spc="-5" dirty="0" smtClean="0">
                <a:solidFill>
                  <a:srgbClr val="FFFFFF"/>
                </a:solidFill>
                <a:latin typeface="Arial"/>
                <a:cs typeface="Arial"/>
              </a:rPr>
              <a:t>), así como </a:t>
            </a:r>
            <a:r>
              <a:rPr lang="es-MX" sz="1300" spc="-5" dirty="0">
                <a:solidFill>
                  <a:srgbClr val="FFFFFF"/>
                </a:solidFill>
                <a:latin typeface="Arial"/>
                <a:cs typeface="Arial"/>
              </a:rPr>
              <a:t>trabajadores que requieren </a:t>
            </a:r>
            <a:r>
              <a:rPr lang="es-MX" sz="1300" spc="-5" dirty="0" smtClean="0">
                <a:solidFill>
                  <a:srgbClr val="FFFFFF"/>
                </a:solidFill>
                <a:latin typeface="Arial"/>
                <a:cs typeface="Arial"/>
              </a:rPr>
              <a:t>materiales.</a:t>
            </a:r>
          </a:p>
          <a:p>
            <a:pPr marL="298450" marR="5080" indent="-285750">
              <a:lnSpc>
                <a:spcPct val="100000"/>
              </a:lnSpc>
              <a:spcBef>
                <a:spcPts val="1085"/>
              </a:spcBef>
              <a:buFont typeface="Arial" panose="020B0604020202020204" pitchFamily="34" charset="0"/>
              <a:buChar char="•"/>
            </a:pPr>
            <a:r>
              <a:rPr lang="es-MX" sz="1300" spc="-5" dirty="0" smtClean="0">
                <a:solidFill>
                  <a:srgbClr val="FFFFFF"/>
                </a:solidFill>
                <a:latin typeface="Arial"/>
                <a:cs typeface="Arial"/>
              </a:rPr>
              <a:t>Limpiar materiales de alto contacto como paquetes y herramientas.</a:t>
            </a:r>
          </a:p>
          <a:p>
            <a:pPr marL="12700" marR="5080">
              <a:lnSpc>
                <a:spcPct val="100000"/>
              </a:lnSpc>
              <a:spcBef>
                <a:spcPts val="1085"/>
              </a:spcBef>
            </a:pPr>
            <a:endParaRPr sz="1300" dirty="0">
              <a:latin typeface="Arial"/>
              <a:cs typeface="Arial"/>
            </a:endParaRPr>
          </a:p>
        </p:txBody>
      </p:sp>
      <p:sp>
        <p:nvSpPr>
          <p:cNvPr id="15" name="object 15"/>
          <p:cNvSpPr/>
          <p:nvPr/>
        </p:nvSpPr>
        <p:spPr>
          <a:xfrm>
            <a:off x="8173211" y="1182624"/>
            <a:ext cx="3465829" cy="0"/>
          </a:xfrm>
          <a:custGeom>
            <a:avLst/>
            <a:gdLst/>
            <a:ahLst/>
            <a:cxnLst/>
            <a:rect l="l" t="t" r="r" b="b"/>
            <a:pathLst>
              <a:path w="3465829">
                <a:moveTo>
                  <a:pt x="0" y="0"/>
                </a:moveTo>
                <a:lnTo>
                  <a:pt x="3465576" y="0"/>
                </a:lnTo>
              </a:path>
            </a:pathLst>
          </a:custGeom>
          <a:ln w="6096">
            <a:solidFill>
              <a:srgbClr val="FFFFFF"/>
            </a:solidFill>
          </a:ln>
        </p:spPr>
        <p:txBody>
          <a:bodyPr wrap="square" lIns="0" tIns="0" rIns="0" bIns="0" rtlCol="0"/>
          <a:lstStyle/>
          <a:p>
            <a:endParaRPr/>
          </a:p>
        </p:txBody>
      </p:sp>
      <p:sp>
        <p:nvSpPr>
          <p:cNvPr id="22" name="object 33"/>
          <p:cNvSpPr txBox="1">
            <a:spLocks noGrp="1"/>
          </p:cNvSpPr>
          <p:nvPr>
            <p:ph type="title"/>
          </p:nvPr>
        </p:nvSpPr>
        <p:spPr>
          <a:xfrm>
            <a:off x="152400" y="136496"/>
            <a:ext cx="7278623" cy="396904"/>
          </a:xfrm>
          <a:prstGeom prst="rect">
            <a:avLst/>
          </a:prstGeom>
        </p:spPr>
        <p:txBody>
          <a:bodyPr vert="horz" wrap="square" lIns="0" tIns="12065" rIns="0" bIns="0" rtlCol="0">
            <a:spAutoFit/>
          </a:bodyPr>
          <a:lstStyle/>
          <a:p>
            <a:pPr marL="12700" marR="5080">
              <a:lnSpc>
                <a:spcPct val="100000"/>
              </a:lnSpc>
              <a:spcBef>
                <a:spcPts val="95"/>
              </a:spcBef>
            </a:pPr>
            <a:r>
              <a:rPr lang="es-MX" spc="-10" dirty="0" smtClean="0"/>
              <a:t>Entrada y salida de materiales en almacenes</a:t>
            </a:r>
            <a:endParaRPr spc="-5" dirty="0"/>
          </a:p>
        </p:txBody>
      </p:sp>
      <p:sp>
        <p:nvSpPr>
          <p:cNvPr id="23" name="object 14"/>
          <p:cNvSpPr/>
          <p:nvPr/>
        </p:nvSpPr>
        <p:spPr>
          <a:xfrm>
            <a:off x="8638031" y="842772"/>
            <a:ext cx="0" cy="184785"/>
          </a:xfrm>
          <a:custGeom>
            <a:avLst/>
            <a:gdLst/>
            <a:ahLst/>
            <a:cxnLst/>
            <a:rect l="l" t="t" r="r" b="b"/>
            <a:pathLst>
              <a:path h="184784">
                <a:moveTo>
                  <a:pt x="0" y="0"/>
                </a:moveTo>
                <a:lnTo>
                  <a:pt x="0" y="184657"/>
                </a:lnTo>
              </a:path>
            </a:pathLst>
          </a:custGeom>
          <a:ln w="6096">
            <a:solidFill>
              <a:srgbClr val="FFFFFF"/>
            </a:solidFill>
          </a:ln>
        </p:spPr>
        <p:txBody>
          <a:bodyPr wrap="square" lIns="0" tIns="0" rIns="0" bIns="0" rtlCol="0"/>
          <a:lstStyle/>
          <a:p>
            <a:endParaRPr/>
          </a:p>
        </p:txBody>
      </p:sp>
      <p:sp>
        <p:nvSpPr>
          <p:cNvPr id="24" name="object 15"/>
          <p:cNvSpPr txBox="1"/>
          <p:nvPr/>
        </p:nvSpPr>
        <p:spPr>
          <a:xfrm>
            <a:off x="8162924" y="533400"/>
            <a:ext cx="3311017" cy="492443"/>
          </a:xfrm>
          <a:prstGeom prst="rect">
            <a:avLst/>
          </a:prstGeom>
        </p:spPr>
        <p:txBody>
          <a:bodyPr vert="horz" wrap="square" lIns="0" tIns="12700" rIns="0" bIns="0" rtlCol="0">
            <a:spAutoFit/>
          </a:bodyPr>
          <a:lstStyle/>
          <a:p>
            <a:pPr>
              <a:lnSpc>
                <a:spcPct val="100000"/>
              </a:lnSpc>
              <a:spcBef>
                <a:spcPts val="100"/>
              </a:spcBef>
              <a:tabLst>
                <a:tab pos="836294" algn="l"/>
                <a:tab pos="1703070" algn="l"/>
              </a:tabLst>
            </a:pPr>
            <a:r>
              <a:rPr lang="es-MX" sz="1200" b="1" dirty="0" smtClean="0">
                <a:solidFill>
                  <a:srgbClr val="FFFFFF"/>
                </a:solidFill>
                <a:latin typeface="Arial"/>
                <a:cs typeface="Arial"/>
              </a:rPr>
              <a:t>Sana Distancia</a:t>
            </a:r>
            <a:endParaRPr sz="1200" dirty="0">
              <a:latin typeface="Arial"/>
              <a:cs typeface="Arial"/>
            </a:endParaRPr>
          </a:p>
          <a:p>
            <a:pPr marL="19685">
              <a:lnSpc>
                <a:spcPct val="100000"/>
              </a:lnSpc>
              <a:spcBef>
                <a:spcPts val="1110"/>
              </a:spcBef>
              <a:tabLst>
                <a:tab pos="618490" algn="l"/>
              </a:tabLst>
            </a:pPr>
            <a:r>
              <a:rPr sz="1000" dirty="0" smtClean="0">
                <a:solidFill>
                  <a:srgbClr val="FFFFFF"/>
                </a:solidFill>
                <a:latin typeface="Arial"/>
                <a:cs typeface="Arial"/>
              </a:rPr>
              <a:t>Of</a:t>
            </a:r>
            <a:r>
              <a:rPr lang="es-MX" sz="1000" dirty="0" err="1" smtClean="0">
                <a:solidFill>
                  <a:srgbClr val="FFFFFF"/>
                </a:solidFill>
                <a:latin typeface="Arial"/>
                <a:cs typeface="Arial"/>
              </a:rPr>
              <a:t>icina</a:t>
            </a:r>
            <a:r>
              <a:rPr lang="es-MX" sz="1000" dirty="0" smtClean="0">
                <a:solidFill>
                  <a:srgbClr val="FFFFFF"/>
                </a:solidFill>
                <a:latin typeface="Arial"/>
                <a:cs typeface="Arial"/>
              </a:rPr>
              <a:t>    Obra: </a:t>
            </a:r>
            <a:r>
              <a:rPr lang="es-MX" sz="1000" spc="-5" dirty="0">
                <a:solidFill>
                  <a:srgbClr val="FFFFFF"/>
                </a:solidFill>
                <a:latin typeface="Arial"/>
                <a:cs typeface="Arial"/>
              </a:rPr>
              <a:t>Cielo Abierto - Edificación</a:t>
            </a:r>
            <a:endParaRPr sz="1000" dirty="0">
              <a:latin typeface="Arial"/>
              <a:cs typeface="Arial"/>
            </a:endParaRPr>
          </a:p>
        </p:txBody>
      </p:sp>
      <p:sp>
        <p:nvSpPr>
          <p:cNvPr id="25" name="object 57"/>
          <p:cNvSpPr/>
          <p:nvPr/>
        </p:nvSpPr>
        <p:spPr>
          <a:xfrm>
            <a:off x="9659111" y="179831"/>
            <a:ext cx="777240" cy="231775"/>
          </a:xfrm>
          <a:custGeom>
            <a:avLst/>
            <a:gdLst/>
            <a:ahLst/>
            <a:cxnLst/>
            <a:rect l="l" t="t" r="r" b="b"/>
            <a:pathLst>
              <a:path w="777240" h="231775">
                <a:moveTo>
                  <a:pt x="0" y="0"/>
                </a:moveTo>
                <a:lnTo>
                  <a:pt x="714629" y="0"/>
                </a:lnTo>
                <a:lnTo>
                  <a:pt x="777240" y="115823"/>
                </a:lnTo>
                <a:lnTo>
                  <a:pt x="714629" y="231647"/>
                </a:lnTo>
                <a:lnTo>
                  <a:pt x="0" y="231647"/>
                </a:lnTo>
                <a:lnTo>
                  <a:pt x="62611" y="115823"/>
                </a:lnTo>
                <a:lnTo>
                  <a:pt x="0" y="0"/>
                </a:lnTo>
                <a:close/>
              </a:path>
            </a:pathLst>
          </a:custGeom>
          <a:solidFill>
            <a:schemeClr val="bg1"/>
          </a:solidFill>
          <a:ln w="6096">
            <a:solidFill>
              <a:srgbClr val="FFFFFF"/>
            </a:solidFill>
          </a:ln>
        </p:spPr>
        <p:txBody>
          <a:bodyPr wrap="square" lIns="0" tIns="0" rIns="0" bIns="0" rtlCol="0"/>
          <a:lstStyle/>
          <a:p>
            <a:endParaRPr/>
          </a:p>
        </p:txBody>
      </p:sp>
      <p:sp>
        <p:nvSpPr>
          <p:cNvPr id="26" name="object 58"/>
          <p:cNvSpPr txBox="1"/>
          <p:nvPr/>
        </p:nvSpPr>
        <p:spPr>
          <a:xfrm>
            <a:off x="9755505" y="219583"/>
            <a:ext cx="611758" cy="135935"/>
          </a:xfrm>
          <a:prstGeom prst="rect">
            <a:avLst/>
          </a:prstGeom>
        </p:spPr>
        <p:txBody>
          <a:bodyPr vert="horz" wrap="square" lIns="0" tIns="12700" rIns="0" bIns="0" rtlCol="0">
            <a:spAutoFit/>
          </a:bodyPr>
          <a:lstStyle/>
          <a:p>
            <a:pPr marL="12700">
              <a:lnSpc>
                <a:spcPct val="100000"/>
              </a:lnSpc>
              <a:spcBef>
                <a:spcPts val="100"/>
              </a:spcBef>
            </a:pPr>
            <a:r>
              <a:rPr lang="es-MX" sz="800" dirty="0" smtClean="0">
                <a:latin typeface="Arial"/>
                <a:cs typeface="Arial"/>
              </a:rPr>
              <a:t>En el trabajo</a:t>
            </a:r>
            <a:endParaRPr sz="800" dirty="0">
              <a:latin typeface="Arial"/>
              <a:cs typeface="Arial"/>
            </a:endParaRPr>
          </a:p>
        </p:txBody>
      </p:sp>
      <p:sp>
        <p:nvSpPr>
          <p:cNvPr id="27" name="object 59"/>
          <p:cNvSpPr/>
          <p:nvPr/>
        </p:nvSpPr>
        <p:spPr>
          <a:xfrm>
            <a:off x="10395204" y="179831"/>
            <a:ext cx="883919" cy="231775"/>
          </a:xfrm>
          <a:custGeom>
            <a:avLst/>
            <a:gdLst/>
            <a:ahLst/>
            <a:cxnLst/>
            <a:rect l="l" t="t" r="r" b="b"/>
            <a:pathLst>
              <a:path w="883920" h="231775">
                <a:moveTo>
                  <a:pt x="0" y="0"/>
                </a:moveTo>
                <a:lnTo>
                  <a:pt x="821309" y="0"/>
                </a:lnTo>
                <a:lnTo>
                  <a:pt x="883919" y="115823"/>
                </a:lnTo>
                <a:lnTo>
                  <a:pt x="821309" y="231647"/>
                </a:lnTo>
                <a:lnTo>
                  <a:pt x="0" y="231647"/>
                </a:lnTo>
                <a:lnTo>
                  <a:pt x="62611" y="115823"/>
                </a:lnTo>
                <a:lnTo>
                  <a:pt x="0" y="0"/>
                </a:lnTo>
                <a:close/>
              </a:path>
            </a:pathLst>
          </a:custGeom>
          <a:ln w="6095">
            <a:solidFill>
              <a:srgbClr val="FFFFFF"/>
            </a:solidFill>
          </a:ln>
        </p:spPr>
        <p:txBody>
          <a:bodyPr wrap="square" lIns="0" tIns="0" rIns="0" bIns="0" rtlCol="0"/>
          <a:lstStyle/>
          <a:p>
            <a:endParaRPr/>
          </a:p>
        </p:txBody>
      </p:sp>
      <p:sp>
        <p:nvSpPr>
          <p:cNvPr id="28" name="object 60"/>
          <p:cNvSpPr txBox="1"/>
          <p:nvPr/>
        </p:nvSpPr>
        <p:spPr>
          <a:xfrm>
            <a:off x="10476992" y="219583"/>
            <a:ext cx="830072" cy="135935"/>
          </a:xfrm>
          <a:prstGeom prst="rect">
            <a:avLst/>
          </a:prstGeom>
        </p:spPr>
        <p:txBody>
          <a:bodyPr vert="horz" wrap="square" lIns="0" tIns="12700" rIns="0" bIns="0" rtlCol="0">
            <a:spAutoFit/>
          </a:bodyPr>
          <a:lstStyle/>
          <a:p>
            <a:pPr marL="12700">
              <a:lnSpc>
                <a:spcPct val="100000"/>
              </a:lnSpc>
              <a:spcBef>
                <a:spcPts val="100"/>
              </a:spcBef>
            </a:pPr>
            <a:r>
              <a:rPr lang="es-MX" sz="800" dirty="0" smtClean="0">
                <a:solidFill>
                  <a:srgbClr val="FFFFFF"/>
                </a:solidFill>
                <a:latin typeface="Arial"/>
                <a:cs typeface="Arial"/>
              </a:rPr>
              <a:t>Áreas comunes</a:t>
            </a:r>
            <a:endParaRPr sz="800" dirty="0">
              <a:latin typeface="Arial"/>
              <a:cs typeface="Arial"/>
            </a:endParaRPr>
          </a:p>
        </p:txBody>
      </p:sp>
      <p:sp>
        <p:nvSpPr>
          <p:cNvPr id="31" name="object 63"/>
          <p:cNvSpPr/>
          <p:nvPr/>
        </p:nvSpPr>
        <p:spPr>
          <a:xfrm>
            <a:off x="8185404" y="179831"/>
            <a:ext cx="779145" cy="231775"/>
          </a:xfrm>
          <a:custGeom>
            <a:avLst/>
            <a:gdLst/>
            <a:ahLst/>
            <a:cxnLst/>
            <a:rect l="l" t="t" r="r" b="b"/>
            <a:pathLst>
              <a:path w="779145" h="231775">
                <a:moveTo>
                  <a:pt x="713105" y="0"/>
                </a:moveTo>
                <a:lnTo>
                  <a:pt x="0" y="0"/>
                </a:lnTo>
                <a:lnTo>
                  <a:pt x="0" y="231647"/>
                </a:lnTo>
                <a:lnTo>
                  <a:pt x="713105" y="231647"/>
                </a:lnTo>
                <a:lnTo>
                  <a:pt x="778764" y="115823"/>
                </a:lnTo>
                <a:lnTo>
                  <a:pt x="713105" y="0"/>
                </a:lnTo>
                <a:close/>
              </a:path>
            </a:pathLst>
          </a:custGeom>
          <a:noFill/>
        </p:spPr>
        <p:txBody>
          <a:bodyPr wrap="square" lIns="0" tIns="0" rIns="0" bIns="0" rtlCol="0"/>
          <a:lstStyle/>
          <a:p>
            <a:endParaRPr/>
          </a:p>
        </p:txBody>
      </p:sp>
      <p:sp>
        <p:nvSpPr>
          <p:cNvPr id="32" name="object 64"/>
          <p:cNvSpPr/>
          <p:nvPr/>
        </p:nvSpPr>
        <p:spPr>
          <a:xfrm>
            <a:off x="8185404" y="179831"/>
            <a:ext cx="779145" cy="231775"/>
          </a:xfrm>
          <a:custGeom>
            <a:avLst/>
            <a:gdLst/>
            <a:ahLst/>
            <a:cxnLst/>
            <a:rect l="l" t="t" r="r" b="b"/>
            <a:pathLst>
              <a:path w="779145" h="231775">
                <a:moveTo>
                  <a:pt x="0" y="0"/>
                </a:moveTo>
                <a:lnTo>
                  <a:pt x="713105" y="0"/>
                </a:lnTo>
                <a:lnTo>
                  <a:pt x="778764" y="115823"/>
                </a:lnTo>
                <a:lnTo>
                  <a:pt x="713105" y="231647"/>
                </a:lnTo>
                <a:lnTo>
                  <a:pt x="0" y="231647"/>
                </a:lnTo>
                <a:lnTo>
                  <a:pt x="0" y="0"/>
                </a:lnTo>
                <a:close/>
              </a:path>
            </a:pathLst>
          </a:custGeom>
          <a:ln w="6096">
            <a:solidFill>
              <a:srgbClr val="FFFFFF"/>
            </a:solidFill>
          </a:ln>
        </p:spPr>
        <p:txBody>
          <a:bodyPr wrap="square" lIns="0" tIns="0" rIns="0" bIns="0" rtlCol="0"/>
          <a:lstStyle/>
          <a:p>
            <a:endParaRPr/>
          </a:p>
        </p:txBody>
      </p:sp>
      <p:sp>
        <p:nvSpPr>
          <p:cNvPr id="33" name="object 65"/>
          <p:cNvSpPr/>
          <p:nvPr/>
        </p:nvSpPr>
        <p:spPr>
          <a:xfrm>
            <a:off x="8921495" y="179831"/>
            <a:ext cx="779145" cy="231775"/>
          </a:xfrm>
          <a:custGeom>
            <a:avLst/>
            <a:gdLst/>
            <a:ahLst/>
            <a:cxnLst/>
            <a:rect l="l" t="t" r="r" b="b"/>
            <a:pathLst>
              <a:path w="779145" h="231775">
                <a:moveTo>
                  <a:pt x="0" y="0"/>
                </a:moveTo>
                <a:lnTo>
                  <a:pt x="716153" y="0"/>
                </a:lnTo>
                <a:lnTo>
                  <a:pt x="778764" y="115823"/>
                </a:lnTo>
                <a:lnTo>
                  <a:pt x="716153" y="231647"/>
                </a:lnTo>
                <a:lnTo>
                  <a:pt x="0" y="231647"/>
                </a:lnTo>
                <a:lnTo>
                  <a:pt x="62611" y="115823"/>
                </a:lnTo>
                <a:lnTo>
                  <a:pt x="0" y="0"/>
                </a:lnTo>
                <a:close/>
              </a:path>
            </a:pathLst>
          </a:custGeom>
          <a:noFill/>
          <a:ln w="6096">
            <a:solidFill>
              <a:srgbClr val="FFFFFF"/>
            </a:solidFill>
          </a:ln>
        </p:spPr>
        <p:txBody>
          <a:bodyPr wrap="square" lIns="0" tIns="0" rIns="0" bIns="0" rtlCol="0"/>
          <a:lstStyle/>
          <a:p>
            <a:endParaRPr/>
          </a:p>
        </p:txBody>
      </p:sp>
      <p:sp>
        <p:nvSpPr>
          <p:cNvPr id="34" name="object 67"/>
          <p:cNvSpPr txBox="1"/>
          <p:nvPr/>
        </p:nvSpPr>
        <p:spPr>
          <a:xfrm>
            <a:off x="8229600" y="219583"/>
            <a:ext cx="662939" cy="135935"/>
          </a:xfrm>
          <a:prstGeom prst="rect">
            <a:avLst/>
          </a:prstGeom>
        </p:spPr>
        <p:txBody>
          <a:bodyPr vert="horz" wrap="square" lIns="0" tIns="12700" rIns="0" bIns="0" rtlCol="0">
            <a:spAutoFit/>
          </a:bodyPr>
          <a:lstStyle/>
          <a:p>
            <a:pPr>
              <a:lnSpc>
                <a:spcPct val="100000"/>
              </a:lnSpc>
              <a:spcBef>
                <a:spcPts val="100"/>
              </a:spcBef>
              <a:tabLst>
                <a:tab pos="836294" algn="l"/>
              </a:tabLst>
            </a:pPr>
            <a:r>
              <a:rPr lang="es-MX" sz="800" b="1" spc="-5" dirty="0" smtClean="0">
                <a:solidFill>
                  <a:schemeClr val="bg1"/>
                </a:solidFill>
                <a:latin typeface="Arial"/>
                <a:cs typeface="Arial"/>
              </a:rPr>
              <a:t>Previo</a:t>
            </a:r>
            <a:endParaRPr sz="1000" dirty="0">
              <a:solidFill>
                <a:schemeClr val="bg1"/>
              </a:solidFill>
              <a:latin typeface="Arial"/>
              <a:cs typeface="Arial"/>
            </a:endParaRPr>
          </a:p>
        </p:txBody>
      </p:sp>
      <p:sp>
        <p:nvSpPr>
          <p:cNvPr id="35" name="object 58"/>
          <p:cNvSpPr txBox="1"/>
          <p:nvPr/>
        </p:nvSpPr>
        <p:spPr>
          <a:xfrm>
            <a:off x="9065642" y="228600"/>
            <a:ext cx="611758" cy="135935"/>
          </a:xfrm>
          <a:prstGeom prst="rect">
            <a:avLst/>
          </a:prstGeom>
        </p:spPr>
        <p:txBody>
          <a:bodyPr vert="horz" wrap="square" lIns="0" tIns="12700" rIns="0" bIns="0" rtlCol="0">
            <a:spAutoFit/>
          </a:bodyPr>
          <a:lstStyle/>
          <a:p>
            <a:pPr marL="12700">
              <a:lnSpc>
                <a:spcPct val="100000"/>
              </a:lnSpc>
              <a:spcBef>
                <a:spcPts val="100"/>
              </a:spcBef>
            </a:pPr>
            <a:r>
              <a:rPr lang="es-MX" sz="800" dirty="0" smtClean="0">
                <a:solidFill>
                  <a:schemeClr val="bg1"/>
                </a:solidFill>
                <a:latin typeface="Arial"/>
                <a:cs typeface="Arial"/>
              </a:rPr>
              <a:t>Traslados</a:t>
            </a:r>
            <a:endParaRPr sz="800" dirty="0">
              <a:solidFill>
                <a:schemeClr val="bg1"/>
              </a:solidFill>
              <a:latin typeface="Arial"/>
              <a:cs typeface="Arial"/>
            </a:endParaRPr>
          </a:p>
        </p:txBody>
      </p:sp>
      <p:sp>
        <p:nvSpPr>
          <p:cNvPr id="19" name="CuadroTexto 18"/>
          <p:cNvSpPr txBox="1"/>
          <p:nvPr/>
        </p:nvSpPr>
        <p:spPr>
          <a:xfrm rot="18830416">
            <a:off x="1284309" y="3409005"/>
            <a:ext cx="4419600" cy="584775"/>
          </a:xfrm>
          <a:prstGeom prst="rect">
            <a:avLst/>
          </a:prstGeom>
          <a:noFill/>
        </p:spPr>
        <p:txBody>
          <a:bodyPr wrap="square" rtlCol="0">
            <a:spAutoFit/>
          </a:bodyPr>
          <a:lstStyle/>
          <a:p>
            <a:pPr algn="ctr"/>
            <a:r>
              <a:rPr lang="es-MX" sz="3200" dirty="0" smtClean="0">
                <a:solidFill>
                  <a:schemeClr val="bg1">
                    <a:lumMod val="75000"/>
                  </a:schemeClr>
                </a:solidFill>
              </a:rPr>
              <a:t>COLOCAR EVIDENCIA</a:t>
            </a:r>
            <a:endParaRPr lang="es-MX" sz="3200" dirty="0">
              <a:solidFill>
                <a:schemeClr val="bg1">
                  <a:lumMod val="75000"/>
                </a:schemeClr>
              </a:solidFill>
            </a:endParaRPr>
          </a:p>
        </p:txBody>
      </p:sp>
      <p:grpSp>
        <p:nvGrpSpPr>
          <p:cNvPr id="17" name="Grupo 16"/>
          <p:cNvGrpSpPr/>
          <p:nvPr/>
        </p:nvGrpSpPr>
        <p:grpSpPr>
          <a:xfrm>
            <a:off x="8153400" y="515470"/>
            <a:ext cx="1600200" cy="304800"/>
            <a:chOff x="6153150" y="82890"/>
            <a:chExt cx="1600200" cy="304800"/>
          </a:xfrm>
        </p:grpSpPr>
        <p:sp>
          <p:nvSpPr>
            <p:cNvPr id="18" name="Rectángulo redondeado 17"/>
            <p:cNvSpPr/>
            <p:nvPr/>
          </p:nvSpPr>
          <p:spPr>
            <a:xfrm>
              <a:off x="6153150" y="82890"/>
              <a:ext cx="1600200" cy="304800"/>
            </a:xfrm>
            <a:prstGeom prst="roundRect">
              <a:avLst/>
            </a:prstGeom>
            <a:solidFill>
              <a:srgbClr val="CC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sz="1400" dirty="0" smtClean="0"/>
                <a:t>Administrativas</a:t>
              </a:r>
              <a:endParaRPr lang="es-MX" sz="1400" dirty="0"/>
            </a:p>
          </p:txBody>
        </p:sp>
        <p:pic>
          <p:nvPicPr>
            <p:cNvPr id="20" name="Imagen 1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84462" y="90014"/>
              <a:ext cx="202364" cy="269818"/>
            </a:xfrm>
            <a:prstGeom prst="rect">
              <a:avLst/>
            </a:prstGeom>
          </p:spPr>
        </p:pic>
      </p:grpSp>
    </p:spTree>
    <p:extLst>
      <p:ext uri="{BB962C8B-B14F-4D97-AF65-F5344CB8AC3E}">
        <p14:creationId xmlns:p14="http://schemas.microsoft.com/office/powerpoint/2010/main" val="51998253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42036" y="119583"/>
            <a:ext cx="5896610" cy="781624"/>
          </a:xfrm>
          <a:prstGeom prst="rect">
            <a:avLst/>
          </a:prstGeom>
        </p:spPr>
        <p:txBody>
          <a:bodyPr vert="horz" wrap="square" lIns="0" tIns="12065" rIns="0" bIns="0" rtlCol="0">
            <a:spAutoFit/>
          </a:bodyPr>
          <a:lstStyle/>
          <a:p>
            <a:pPr marL="12700" marR="5080">
              <a:lnSpc>
                <a:spcPct val="100000"/>
              </a:lnSpc>
              <a:spcBef>
                <a:spcPts val="95"/>
              </a:spcBef>
            </a:pPr>
            <a:r>
              <a:rPr lang="es-MX" spc="-5" dirty="0"/>
              <a:t>Implementar </a:t>
            </a:r>
            <a:r>
              <a:rPr lang="es-MX" spc="-5" dirty="0" smtClean="0"/>
              <a:t>políticas estrictas de </a:t>
            </a:r>
            <a:r>
              <a:rPr lang="es-MX" spc="-5" dirty="0"/>
              <a:t>viaje </a:t>
            </a:r>
            <a:r>
              <a:rPr lang="es-MX" spc="-5" dirty="0" smtClean="0"/>
              <a:t>nacionales </a:t>
            </a:r>
            <a:r>
              <a:rPr lang="es-MX" spc="-5" dirty="0"/>
              <a:t>e internacionales.</a:t>
            </a:r>
            <a:endParaRPr spc="-5" dirty="0"/>
          </a:p>
        </p:txBody>
      </p:sp>
      <p:sp>
        <p:nvSpPr>
          <p:cNvPr id="3" name="object 3"/>
          <p:cNvSpPr txBox="1"/>
          <p:nvPr/>
        </p:nvSpPr>
        <p:spPr>
          <a:xfrm>
            <a:off x="8157464" y="1475994"/>
            <a:ext cx="3729736" cy="2887970"/>
          </a:xfrm>
          <a:prstGeom prst="rect">
            <a:avLst/>
          </a:prstGeom>
        </p:spPr>
        <p:txBody>
          <a:bodyPr vert="horz" wrap="square" lIns="0" tIns="12700" rIns="0" bIns="0" rtlCol="0">
            <a:spAutoFit/>
          </a:bodyPr>
          <a:lstStyle/>
          <a:p>
            <a:pPr marL="12700" marR="839469">
              <a:lnSpc>
                <a:spcPct val="100000"/>
              </a:lnSpc>
              <a:spcBef>
                <a:spcPts val="100"/>
              </a:spcBef>
            </a:pPr>
            <a:r>
              <a:rPr lang="es-MX" sz="1800" b="1" spc="-5" dirty="0" smtClean="0">
                <a:solidFill>
                  <a:srgbClr val="FFFFFF"/>
                </a:solidFill>
                <a:latin typeface="Arial"/>
                <a:cs typeface="Arial"/>
              </a:rPr>
              <a:t>Acciones</a:t>
            </a:r>
          </a:p>
          <a:p>
            <a:pPr marL="12700" marR="839469">
              <a:lnSpc>
                <a:spcPct val="100000"/>
              </a:lnSpc>
              <a:spcBef>
                <a:spcPts val="100"/>
              </a:spcBef>
            </a:pPr>
            <a:endParaRPr sz="1800" dirty="0">
              <a:latin typeface="Arial"/>
              <a:cs typeface="Arial"/>
            </a:endParaRPr>
          </a:p>
          <a:p>
            <a:pPr marL="300990" marR="5080" indent="-285750">
              <a:lnSpc>
                <a:spcPct val="100000"/>
              </a:lnSpc>
              <a:spcBef>
                <a:spcPts val="810"/>
              </a:spcBef>
              <a:buFont typeface="Arial" panose="020B0604020202020204" pitchFamily="34" charset="0"/>
              <a:buChar char="•"/>
            </a:pPr>
            <a:r>
              <a:rPr lang="es-MX" sz="1300" spc="-5" dirty="0">
                <a:solidFill>
                  <a:srgbClr val="FFFFFF"/>
                </a:solidFill>
                <a:latin typeface="Arial"/>
                <a:cs typeface="Arial"/>
              </a:rPr>
              <a:t>Requerir a los empleados que informen </a:t>
            </a:r>
            <a:r>
              <a:rPr lang="es-MX" sz="1300" spc="-5" dirty="0" smtClean="0">
                <a:solidFill>
                  <a:srgbClr val="FFFFFF"/>
                </a:solidFill>
                <a:latin typeface="Arial"/>
                <a:cs typeface="Arial"/>
              </a:rPr>
              <a:t>la necesidad de realizar viajes </a:t>
            </a:r>
            <a:r>
              <a:rPr lang="es-MX" sz="1300" spc="-5" dirty="0">
                <a:solidFill>
                  <a:srgbClr val="FFFFFF"/>
                </a:solidFill>
                <a:latin typeface="Arial"/>
                <a:cs typeface="Arial"/>
              </a:rPr>
              <a:t>nacionales e internacionales y emitir orientación sobre las </a:t>
            </a:r>
            <a:r>
              <a:rPr lang="es-MX" sz="1300" spc="-5" dirty="0" smtClean="0">
                <a:solidFill>
                  <a:srgbClr val="FFFFFF"/>
                </a:solidFill>
                <a:latin typeface="Arial"/>
                <a:cs typeface="Arial"/>
              </a:rPr>
              <a:t>cuarentenas.</a:t>
            </a:r>
            <a:endParaRPr lang="es-MX" sz="1300" spc="-5" dirty="0">
              <a:solidFill>
                <a:srgbClr val="FFFFFF"/>
              </a:solidFill>
              <a:latin typeface="Arial"/>
              <a:cs typeface="Arial"/>
            </a:endParaRPr>
          </a:p>
          <a:p>
            <a:pPr marL="300990" marR="5080" indent="-285750">
              <a:lnSpc>
                <a:spcPct val="100000"/>
              </a:lnSpc>
              <a:spcBef>
                <a:spcPts val="810"/>
              </a:spcBef>
              <a:buFont typeface="Arial" panose="020B0604020202020204" pitchFamily="34" charset="0"/>
              <a:buChar char="•"/>
            </a:pPr>
            <a:r>
              <a:rPr lang="es-MX" sz="1300" spc="-5" dirty="0">
                <a:solidFill>
                  <a:srgbClr val="FFFFFF"/>
                </a:solidFill>
                <a:latin typeface="Arial"/>
                <a:cs typeface="Arial"/>
              </a:rPr>
              <a:t>Prohibir viajes no esenciales (nacionales</a:t>
            </a:r>
            <a:r>
              <a:rPr lang="es-MX" sz="1300" spc="-5" dirty="0" smtClean="0">
                <a:solidFill>
                  <a:srgbClr val="FFFFFF"/>
                </a:solidFill>
                <a:latin typeface="Arial"/>
                <a:cs typeface="Arial"/>
              </a:rPr>
              <a:t>, internacionales </a:t>
            </a:r>
            <a:r>
              <a:rPr lang="es-MX" sz="1300" spc="-5" dirty="0">
                <a:solidFill>
                  <a:srgbClr val="FFFFFF"/>
                </a:solidFill>
                <a:latin typeface="Arial"/>
                <a:cs typeface="Arial"/>
              </a:rPr>
              <a:t>o incluso dentro de la ciudad</a:t>
            </a:r>
            <a:r>
              <a:rPr lang="es-MX" sz="1300" spc="-5" dirty="0" smtClean="0">
                <a:solidFill>
                  <a:srgbClr val="FFFFFF"/>
                </a:solidFill>
                <a:latin typeface="Arial"/>
                <a:cs typeface="Arial"/>
              </a:rPr>
              <a:t>).</a:t>
            </a:r>
            <a:endParaRPr lang="es-MX" sz="1300" spc="-5" dirty="0">
              <a:solidFill>
                <a:srgbClr val="FFFFFF"/>
              </a:solidFill>
              <a:latin typeface="Arial"/>
              <a:cs typeface="Arial"/>
            </a:endParaRPr>
          </a:p>
          <a:p>
            <a:pPr marL="300990" marR="5080" indent="-285750">
              <a:lnSpc>
                <a:spcPct val="100000"/>
              </a:lnSpc>
              <a:spcBef>
                <a:spcPts val="810"/>
              </a:spcBef>
              <a:buFont typeface="Arial" panose="020B0604020202020204" pitchFamily="34" charset="0"/>
              <a:buChar char="•"/>
            </a:pPr>
            <a:r>
              <a:rPr lang="es-MX" sz="1300" spc="-5" dirty="0" smtClean="0">
                <a:solidFill>
                  <a:srgbClr val="FFFFFF"/>
                </a:solidFill>
                <a:latin typeface="Arial"/>
                <a:cs typeface="Arial"/>
              </a:rPr>
              <a:t>Aconsejar </a:t>
            </a:r>
            <a:r>
              <a:rPr lang="es-MX" sz="1300" spc="-5" dirty="0">
                <a:solidFill>
                  <a:srgbClr val="FFFFFF"/>
                </a:solidFill>
                <a:latin typeface="Arial"/>
                <a:cs typeface="Arial"/>
              </a:rPr>
              <a:t>a los empleados que salen del edificio para reuniones de negocios externas durante el día que vayan directamente a casa en lugar de regresar a la </a:t>
            </a:r>
            <a:r>
              <a:rPr lang="es-MX" sz="1300" spc="-5" dirty="0" smtClean="0">
                <a:solidFill>
                  <a:srgbClr val="FFFFFF"/>
                </a:solidFill>
                <a:latin typeface="Arial"/>
                <a:cs typeface="Arial"/>
              </a:rPr>
              <a:t>oficina.</a:t>
            </a:r>
            <a:endParaRPr sz="1300" dirty="0">
              <a:latin typeface="Arial"/>
              <a:cs typeface="Arial"/>
            </a:endParaRPr>
          </a:p>
        </p:txBody>
      </p:sp>
      <p:sp>
        <p:nvSpPr>
          <p:cNvPr id="4" name="object 4"/>
          <p:cNvSpPr/>
          <p:nvPr/>
        </p:nvSpPr>
        <p:spPr>
          <a:xfrm>
            <a:off x="8173211" y="1182624"/>
            <a:ext cx="3465829" cy="0"/>
          </a:xfrm>
          <a:custGeom>
            <a:avLst/>
            <a:gdLst/>
            <a:ahLst/>
            <a:cxnLst/>
            <a:rect l="l" t="t" r="r" b="b"/>
            <a:pathLst>
              <a:path w="3465829">
                <a:moveTo>
                  <a:pt x="0" y="0"/>
                </a:moveTo>
                <a:lnTo>
                  <a:pt x="3465576" y="0"/>
                </a:lnTo>
              </a:path>
            </a:pathLst>
          </a:custGeom>
          <a:ln w="6096">
            <a:solidFill>
              <a:srgbClr val="FFFFFF"/>
            </a:solidFill>
          </a:ln>
        </p:spPr>
        <p:txBody>
          <a:bodyPr wrap="square" lIns="0" tIns="0" rIns="0" bIns="0" rtlCol="0"/>
          <a:lstStyle/>
          <a:p>
            <a:endParaRPr/>
          </a:p>
        </p:txBody>
      </p:sp>
      <p:sp>
        <p:nvSpPr>
          <p:cNvPr id="41" name="object 14"/>
          <p:cNvSpPr/>
          <p:nvPr/>
        </p:nvSpPr>
        <p:spPr>
          <a:xfrm>
            <a:off x="8638031" y="842772"/>
            <a:ext cx="0" cy="184785"/>
          </a:xfrm>
          <a:custGeom>
            <a:avLst/>
            <a:gdLst/>
            <a:ahLst/>
            <a:cxnLst/>
            <a:rect l="l" t="t" r="r" b="b"/>
            <a:pathLst>
              <a:path h="184784">
                <a:moveTo>
                  <a:pt x="0" y="0"/>
                </a:moveTo>
                <a:lnTo>
                  <a:pt x="0" y="184657"/>
                </a:lnTo>
              </a:path>
            </a:pathLst>
          </a:custGeom>
          <a:ln w="6096">
            <a:solidFill>
              <a:srgbClr val="FFFFFF"/>
            </a:solidFill>
          </a:ln>
        </p:spPr>
        <p:txBody>
          <a:bodyPr wrap="square" lIns="0" tIns="0" rIns="0" bIns="0" rtlCol="0"/>
          <a:lstStyle/>
          <a:p>
            <a:endParaRPr/>
          </a:p>
        </p:txBody>
      </p:sp>
      <p:sp>
        <p:nvSpPr>
          <p:cNvPr id="42" name="object 15"/>
          <p:cNvSpPr txBox="1"/>
          <p:nvPr/>
        </p:nvSpPr>
        <p:spPr>
          <a:xfrm>
            <a:off x="8162924" y="533400"/>
            <a:ext cx="3311017" cy="492443"/>
          </a:xfrm>
          <a:prstGeom prst="rect">
            <a:avLst/>
          </a:prstGeom>
        </p:spPr>
        <p:txBody>
          <a:bodyPr vert="horz" wrap="square" lIns="0" tIns="12700" rIns="0" bIns="0" rtlCol="0">
            <a:spAutoFit/>
          </a:bodyPr>
          <a:lstStyle/>
          <a:p>
            <a:pPr>
              <a:lnSpc>
                <a:spcPct val="100000"/>
              </a:lnSpc>
              <a:spcBef>
                <a:spcPts val="100"/>
              </a:spcBef>
              <a:tabLst>
                <a:tab pos="836294" algn="l"/>
                <a:tab pos="1703070" algn="l"/>
              </a:tabLst>
            </a:pPr>
            <a:r>
              <a:rPr lang="es-MX" sz="1200" b="1" dirty="0" smtClean="0">
                <a:solidFill>
                  <a:srgbClr val="FFFFFF"/>
                </a:solidFill>
                <a:latin typeface="Arial"/>
                <a:cs typeface="Arial"/>
              </a:rPr>
              <a:t>Comportamiento seguro</a:t>
            </a:r>
            <a:endParaRPr sz="1200" dirty="0">
              <a:latin typeface="Arial"/>
              <a:cs typeface="Arial"/>
            </a:endParaRPr>
          </a:p>
          <a:p>
            <a:pPr marL="19685">
              <a:lnSpc>
                <a:spcPct val="100000"/>
              </a:lnSpc>
              <a:spcBef>
                <a:spcPts val="1110"/>
              </a:spcBef>
              <a:tabLst>
                <a:tab pos="618490" algn="l"/>
              </a:tabLst>
            </a:pPr>
            <a:r>
              <a:rPr sz="1000" dirty="0" smtClean="0">
                <a:solidFill>
                  <a:srgbClr val="FFFFFF"/>
                </a:solidFill>
                <a:latin typeface="Arial"/>
                <a:cs typeface="Arial"/>
              </a:rPr>
              <a:t>Of</a:t>
            </a:r>
            <a:r>
              <a:rPr lang="es-MX" sz="1000" dirty="0" err="1" smtClean="0">
                <a:solidFill>
                  <a:srgbClr val="FFFFFF"/>
                </a:solidFill>
                <a:latin typeface="Arial"/>
                <a:cs typeface="Arial"/>
              </a:rPr>
              <a:t>icina</a:t>
            </a:r>
            <a:r>
              <a:rPr lang="es-MX" sz="1000" dirty="0" smtClean="0">
                <a:solidFill>
                  <a:srgbClr val="FFFFFF"/>
                </a:solidFill>
                <a:latin typeface="Arial"/>
                <a:cs typeface="Arial"/>
              </a:rPr>
              <a:t>    Obra: </a:t>
            </a:r>
            <a:r>
              <a:rPr lang="es-MX" sz="1000" spc="-5" dirty="0">
                <a:solidFill>
                  <a:srgbClr val="FFFFFF"/>
                </a:solidFill>
                <a:latin typeface="Arial"/>
                <a:cs typeface="Arial"/>
              </a:rPr>
              <a:t>Cielo Abierto - Edificación</a:t>
            </a:r>
            <a:endParaRPr sz="1000" dirty="0">
              <a:latin typeface="Arial"/>
              <a:cs typeface="Arial"/>
            </a:endParaRPr>
          </a:p>
        </p:txBody>
      </p:sp>
      <p:sp>
        <p:nvSpPr>
          <p:cNvPr id="43" name="object 57"/>
          <p:cNvSpPr/>
          <p:nvPr/>
        </p:nvSpPr>
        <p:spPr>
          <a:xfrm>
            <a:off x="9659111" y="179831"/>
            <a:ext cx="777240" cy="231775"/>
          </a:xfrm>
          <a:custGeom>
            <a:avLst/>
            <a:gdLst/>
            <a:ahLst/>
            <a:cxnLst/>
            <a:rect l="l" t="t" r="r" b="b"/>
            <a:pathLst>
              <a:path w="777240" h="231775">
                <a:moveTo>
                  <a:pt x="0" y="0"/>
                </a:moveTo>
                <a:lnTo>
                  <a:pt x="714629" y="0"/>
                </a:lnTo>
                <a:lnTo>
                  <a:pt x="777240" y="115823"/>
                </a:lnTo>
                <a:lnTo>
                  <a:pt x="714629" y="231647"/>
                </a:lnTo>
                <a:lnTo>
                  <a:pt x="0" y="231647"/>
                </a:lnTo>
                <a:lnTo>
                  <a:pt x="62611" y="115823"/>
                </a:lnTo>
                <a:lnTo>
                  <a:pt x="0" y="0"/>
                </a:lnTo>
                <a:close/>
              </a:path>
            </a:pathLst>
          </a:custGeom>
          <a:solidFill>
            <a:schemeClr val="bg1"/>
          </a:solidFill>
          <a:ln w="6096">
            <a:solidFill>
              <a:srgbClr val="FFFFFF"/>
            </a:solidFill>
          </a:ln>
        </p:spPr>
        <p:txBody>
          <a:bodyPr wrap="square" lIns="0" tIns="0" rIns="0" bIns="0" rtlCol="0"/>
          <a:lstStyle/>
          <a:p>
            <a:endParaRPr/>
          </a:p>
        </p:txBody>
      </p:sp>
      <p:sp>
        <p:nvSpPr>
          <p:cNvPr id="44" name="object 58"/>
          <p:cNvSpPr txBox="1"/>
          <p:nvPr/>
        </p:nvSpPr>
        <p:spPr>
          <a:xfrm>
            <a:off x="9755505" y="219583"/>
            <a:ext cx="611758" cy="135935"/>
          </a:xfrm>
          <a:prstGeom prst="rect">
            <a:avLst/>
          </a:prstGeom>
        </p:spPr>
        <p:txBody>
          <a:bodyPr vert="horz" wrap="square" lIns="0" tIns="12700" rIns="0" bIns="0" rtlCol="0">
            <a:spAutoFit/>
          </a:bodyPr>
          <a:lstStyle/>
          <a:p>
            <a:pPr marL="12700">
              <a:lnSpc>
                <a:spcPct val="100000"/>
              </a:lnSpc>
              <a:spcBef>
                <a:spcPts val="100"/>
              </a:spcBef>
            </a:pPr>
            <a:r>
              <a:rPr lang="es-MX" sz="800" dirty="0" smtClean="0">
                <a:latin typeface="Arial"/>
                <a:cs typeface="Arial"/>
              </a:rPr>
              <a:t>En el trabajo</a:t>
            </a:r>
            <a:endParaRPr sz="800" dirty="0">
              <a:latin typeface="Arial"/>
              <a:cs typeface="Arial"/>
            </a:endParaRPr>
          </a:p>
        </p:txBody>
      </p:sp>
      <p:sp>
        <p:nvSpPr>
          <p:cNvPr id="45" name="object 59"/>
          <p:cNvSpPr/>
          <p:nvPr/>
        </p:nvSpPr>
        <p:spPr>
          <a:xfrm>
            <a:off x="10395204" y="179831"/>
            <a:ext cx="883919" cy="231775"/>
          </a:xfrm>
          <a:custGeom>
            <a:avLst/>
            <a:gdLst/>
            <a:ahLst/>
            <a:cxnLst/>
            <a:rect l="l" t="t" r="r" b="b"/>
            <a:pathLst>
              <a:path w="883920" h="231775">
                <a:moveTo>
                  <a:pt x="0" y="0"/>
                </a:moveTo>
                <a:lnTo>
                  <a:pt x="821309" y="0"/>
                </a:lnTo>
                <a:lnTo>
                  <a:pt x="883919" y="115823"/>
                </a:lnTo>
                <a:lnTo>
                  <a:pt x="821309" y="231647"/>
                </a:lnTo>
                <a:lnTo>
                  <a:pt x="0" y="231647"/>
                </a:lnTo>
                <a:lnTo>
                  <a:pt x="62611" y="115823"/>
                </a:lnTo>
                <a:lnTo>
                  <a:pt x="0" y="0"/>
                </a:lnTo>
                <a:close/>
              </a:path>
            </a:pathLst>
          </a:custGeom>
          <a:ln w="6095">
            <a:solidFill>
              <a:srgbClr val="FFFFFF"/>
            </a:solidFill>
          </a:ln>
        </p:spPr>
        <p:txBody>
          <a:bodyPr wrap="square" lIns="0" tIns="0" rIns="0" bIns="0" rtlCol="0"/>
          <a:lstStyle/>
          <a:p>
            <a:endParaRPr/>
          </a:p>
        </p:txBody>
      </p:sp>
      <p:sp>
        <p:nvSpPr>
          <p:cNvPr id="46" name="object 60"/>
          <p:cNvSpPr txBox="1"/>
          <p:nvPr/>
        </p:nvSpPr>
        <p:spPr>
          <a:xfrm>
            <a:off x="10476992" y="219583"/>
            <a:ext cx="830072" cy="135935"/>
          </a:xfrm>
          <a:prstGeom prst="rect">
            <a:avLst/>
          </a:prstGeom>
        </p:spPr>
        <p:txBody>
          <a:bodyPr vert="horz" wrap="square" lIns="0" tIns="12700" rIns="0" bIns="0" rtlCol="0">
            <a:spAutoFit/>
          </a:bodyPr>
          <a:lstStyle/>
          <a:p>
            <a:pPr marL="12700">
              <a:lnSpc>
                <a:spcPct val="100000"/>
              </a:lnSpc>
              <a:spcBef>
                <a:spcPts val="100"/>
              </a:spcBef>
            </a:pPr>
            <a:r>
              <a:rPr lang="es-MX" sz="800" dirty="0" smtClean="0">
                <a:solidFill>
                  <a:srgbClr val="FFFFFF"/>
                </a:solidFill>
                <a:latin typeface="Arial"/>
                <a:cs typeface="Arial"/>
              </a:rPr>
              <a:t>Áreas comunes</a:t>
            </a:r>
            <a:endParaRPr sz="800" dirty="0">
              <a:latin typeface="Arial"/>
              <a:cs typeface="Arial"/>
            </a:endParaRPr>
          </a:p>
        </p:txBody>
      </p:sp>
      <p:sp>
        <p:nvSpPr>
          <p:cNvPr id="49" name="object 63"/>
          <p:cNvSpPr/>
          <p:nvPr/>
        </p:nvSpPr>
        <p:spPr>
          <a:xfrm>
            <a:off x="8185404" y="179831"/>
            <a:ext cx="779145" cy="231775"/>
          </a:xfrm>
          <a:custGeom>
            <a:avLst/>
            <a:gdLst/>
            <a:ahLst/>
            <a:cxnLst/>
            <a:rect l="l" t="t" r="r" b="b"/>
            <a:pathLst>
              <a:path w="779145" h="231775">
                <a:moveTo>
                  <a:pt x="713105" y="0"/>
                </a:moveTo>
                <a:lnTo>
                  <a:pt x="0" y="0"/>
                </a:lnTo>
                <a:lnTo>
                  <a:pt x="0" y="231647"/>
                </a:lnTo>
                <a:lnTo>
                  <a:pt x="713105" y="231647"/>
                </a:lnTo>
                <a:lnTo>
                  <a:pt x="778764" y="115823"/>
                </a:lnTo>
                <a:lnTo>
                  <a:pt x="713105" y="0"/>
                </a:lnTo>
                <a:close/>
              </a:path>
            </a:pathLst>
          </a:custGeom>
          <a:noFill/>
        </p:spPr>
        <p:txBody>
          <a:bodyPr wrap="square" lIns="0" tIns="0" rIns="0" bIns="0" rtlCol="0"/>
          <a:lstStyle/>
          <a:p>
            <a:endParaRPr/>
          </a:p>
        </p:txBody>
      </p:sp>
      <p:sp>
        <p:nvSpPr>
          <p:cNvPr id="50" name="object 64"/>
          <p:cNvSpPr/>
          <p:nvPr/>
        </p:nvSpPr>
        <p:spPr>
          <a:xfrm>
            <a:off x="8185404" y="179831"/>
            <a:ext cx="779145" cy="231775"/>
          </a:xfrm>
          <a:custGeom>
            <a:avLst/>
            <a:gdLst/>
            <a:ahLst/>
            <a:cxnLst/>
            <a:rect l="l" t="t" r="r" b="b"/>
            <a:pathLst>
              <a:path w="779145" h="231775">
                <a:moveTo>
                  <a:pt x="0" y="0"/>
                </a:moveTo>
                <a:lnTo>
                  <a:pt x="713105" y="0"/>
                </a:lnTo>
                <a:lnTo>
                  <a:pt x="778764" y="115823"/>
                </a:lnTo>
                <a:lnTo>
                  <a:pt x="713105" y="231647"/>
                </a:lnTo>
                <a:lnTo>
                  <a:pt x="0" y="231647"/>
                </a:lnTo>
                <a:lnTo>
                  <a:pt x="0" y="0"/>
                </a:lnTo>
                <a:close/>
              </a:path>
            </a:pathLst>
          </a:custGeom>
          <a:ln w="6096">
            <a:solidFill>
              <a:srgbClr val="FFFFFF"/>
            </a:solidFill>
          </a:ln>
        </p:spPr>
        <p:txBody>
          <a:bodyPr wrap="square" lIns="0" tIns="0" rIns="0" bIns="0" rtlCol="0"/>
          <a:lstStyle/>
          <a:p>
            <a:endParaRPr/>
          </a:p>
        </p:txBody>
      </p:sp>
      <p:sp>
        <p:nvSpPr>
          <p:cNvPr id="51" name="object 65"/>
          <p:cNvSpPr/>
          <p:nvPr/>
        </p:nvSpPr>
        <p:spPr>
          <a:xfrm>
            <a:off x="8921495" y="179831"/>
            <a:ext cx="779145" cy="231775"/>
          </a:xfrm>
          <a:custGeom>
            <a:avLst/>
            <a:gdLst/>
            <a:ahLst/>
            <a:cxnLst/>
            <a:rect l="l" t="t" r="r" b="b"/>
            <a:pathLst>
              <a:path w="779145" h="231775">
                <a:moveTo>
                  <a:pt x="0" y="0"/>
                </a:moveTo>
                <a:lnTo>
                  <a:pt x="716153" y="0"/>
                </a:lnTo>
                <a:lnTo>
                  <a:pt x="778764" y="115823"/>
                </a:lnTo>
                <a:lnTo>
                  <a:pt x="716153" y="231647"/>
                </a:lnTo>
                <a:lnTo>
                  <a:pt x="0" y="231647"/>
                </a:lnTo>
                <a:lnTo>
                  <a:pt x="62611" y="115823"/>
                </a:lnTo>
                <a:lnTo>
                  <a:pt x="0" y="0"/>
                </a:lnTo>
                <a:close/>
              </a:path>
            </a:pathLst>
          </a:custGeom>
          <a:noFill/>
          <a:ln w="6096">
            <a:solidFill>
              <a:srgbClr val="FFFFFF"/>
            </a:solidFill>
          </a:ln>
        </p:spPr>
        <p:txBody>
          <a:bodyPr wrap="square" lIns="0" tIns="0" rIns="0" bIns="0" rtlCol="0"/>
          <a:lstStyle/>
          <a:p>
            <a:endParaRPr/>
          </a:p>
        </p:txBody>
      </p:sp>
      <p:sp>
        <p:nvSpPr>
          <p:cNvPr id="52" name="object 67"/>
          <p:cNvSpPr txBox="1"/>
          <p:nvPr/>
        </p:nvSpPr>
        <p:spPr>
          <a:xfrm>
            <a:off x="8229600" y="219583"/>
            <a:ext cx="662939" cy="135935"/>
          </a:xfrm>
          <a:prstGeom prst="rect">
            <a:avLst/>
          </a:prstGeom>
        </p:spPr>
        <p:txBody>
          <a:bodyPr vert="horz" wrap="square" lIns="0" tIns="12700" rIns="0" bIns="0" rtlCol="0">
            <a:spAutoFit/>
          </a:bodyPr>
          <a:lstStyle/>
          <a:p>
            <a:pPr>
              <a:lnSpc>
                <a:spcPct val="100000"/>
              </a:lnSpc>
              <a:spcBef>
                <a:spcPts val="100"/>
              </a:spcBef>
              <a:tabLst>
                <a:tab pos="836294" algn="l"/>
              </a:tabLst>
            </a:pPr>
            <a:r>
              <a:rPr lang="es-MX" sz="800" b="1" spc="-5" dirty="0" smtClean="0">
                <a:solidFill>
                  <a:schemeClr val="bg1"/>
                </a:solidFill>
                <a:latin typeface="Arial"/>
                <a:cs typeface="Arial"/>
              </a:rPr>
              <a:t>Previo</a:t>
            </a:r>
            <a:endParaRPr sz="1000" dirty="0">
              <a:solidFill>
                <a:schemeClr val="bg1"/>
              </a:solidFill>
              <a:latin typeface="Arial"/>
              <a:cs typeface="Arial"/>
            </a:endParaRPr>
          </a:p>
        </p:txBody>
      </p:sp>
      <p:sp>
        <p:nvSpPr>
          <p:cNvPr id="53" name="object 58"/>
          <p:cNvSpPr txBox="1"/>
          <p:nvPr/>
        </p:nvSpPr>
        <p:spPr>
          <a:xfrm>
            <a:off x="9065642" y="228600"/>
            <a:ext cx="611758" cy="135935"/>
          </a:xfrm>
          <a:prstGeom prst="rect">
            <a:avLst/>
          </a:prstGeom>
        </p:spPr>
        <p:txBody>
          <a:bodyPr vert="horz" wrap="square" lIns="0" tIns="12700" rIns="0" bIns="0" rtlCol="0">
            <a:spAutoFit/>
          </a:bodyPr>
          <a:lstStyle/>
          <a:p>
            <a:pPr marL="12700">
              <a:lnSpc>
                <a:spcPct val="100000"/>
              </a:lnSpc>
              <a:spcBef>
                <a:spcPts val="100"/>
              </a:spcBef>
            </a:pPr>
            <a:r>
              <a:rPr lang="es-MX" sz="800" dirty="0" smtClean="0">
                <a:solidFill>
                  <a:schemeClr val="bg1"/>
                </a:solidFill>
                <a:latin typeface="Arial"/>
                <a:cs typeface="Arial"/>
              </a:rPr>
              <a:t>Traslados</a:t>
            </a:r>
            <a:endParaRPr sz="800" dirty="0">
              <a:solidFill>
                <a:schemeClr val="bg1"/>
              </a:solidFill>
              <a:latin typeface="Arial"/>
              <a:cs typeface="Arial"/>
            </a:endParaRPr>
          </a:p>
        </p:txBody>
      </p:sp>
      <p:sp>
        <p:nvSpPr>
          <p:cNvPr id="17" name="CuadroTexto 16"/>
          <p:cNvSpPr txBox="1"/>
          <p:nvPr/>
        </p:nvSpPr>
        <p:spPr>
          <a:xfrm rot="18830416">
            <a:off x="1284309" y="3409005"/>
            <a:ext cx="4419600" cy="584775"/>
          </a:xfrm>
          <a:prstGeom prst="rect">
            <a:avLst/>
          </a:prstGeom>
          <a:noFill/>
        </p:spPr>
        <p:txBody>
          <a:bodyPr wrap="square" rtlCol="0">
            <a:spAutoFit/>
          </a:bodyPr>
          <a:lstStyle/>
          <a:p>
            <a:pPr algn="ctr"/>
            <a:r>
              <a:rPr lang="es-MX" sz="3200" dirty="0" smtClean="0">
                <a:solidFill>
                  <a:schemeClr val="bg1">
                    <a:lumMod val="75000"/>
                  </a:schemeClr>
                </a:solidFill>
              </a:rPr>
              <a:t>COLOCAR EVIDENCIA</a:t>
            </a:r>
            <a:endParaRPr lang="es-MX" sz="3200" dirty="0">
              <a:solidFill>
                <a:schemeClr val="bg1">
                  <a:lumMod val="75000"/>
                </a:schemeClr>
              </a:solidFill>
            </a:endParaRPr>
          </a:p>
        </p:txBody>
      </p:sp>
      <p:grpSp>
        <p:nvGrpSpPr>
          <p:cNvPr id="18" name="Grupo 17"/>
          <p:cNvGrpSpPr/>
          <p:nvPr/>
        </p:nvGrpSpPr>
        <p:grpSpPr>
          <a:xfrm>
            <a:off x="8153400" y="515470"/>
            <a:ext cx="1600200" cy="304800"/>
            <a:chOff x="6153150" y="82890"/>
            <a:chExt cx="1600200" cy="304800"/>
          </a:xfrm>
        </p:grpSpPr>
        <p:sp>
          <p:nvSpPr>
            <p:cNvPr id="19" name="Rectángulo redondeado 18"/>
            <p:cNvSpPr/>
            <p:nvPr/>
          </p:nvSpPr>
          <p:spPr>
            <a:xfrm>
              <a:off x="6153150" y="82890"/>
              <a:ext cx="1600200" cy="304800"/>
            </a:xfrm>
            <a:prstGeom prst="roundRect">
              <a:avLst/>
            </a:prstGeom>
            <a:solidFill>
              <a:srgbClr val="CC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sz="1400" dirty="0" smtClean="0"/>
                <a:t>Administrativas</a:t>
              </a:r>
              <a:endParaRPr lang="es-MX" sz="1400" dirty="0"/>
            </a:p>
          </p:txBody>
        </p:sp>
        <p:pic>
          <p:nvPicPr>
            <p:cNvPr id="20" name="Imagen 1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84462" y="90014"/>
              <a:ext cx="202364" cy="269818"/>
            </a:xfrm>
            <a:prstGeom prst="rect">
              <a:avLst/>
            </a:prstGeom>
          </p:spPr>
        </p:pic>
      </p:grpSp>
    </p:spTree>
    <p:extLst>
      <p:ext uri="{BB962C8B-B14F-4D97-AF65-F5344CB8AC3E}">
        <p14:creationId xmlns:p14="http://schemas.microsoft.com/office/powerpoint/2010/main" val="33446511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a:spLocks noGrp="1"/>
          </p:cNvSpPr>
          <p:nvPr>
            <p:ph type="title"/>
          </p:nvPr>
        </p:nvSpPr>
        <p:spPr>
          <a:xfrm>
            <a:off x="457200" y="228600"/>
            <a:ext cx="11277600" cy="1243930"/>
          </a:xfrm>
          <a:prstGeom prst="rect">
            <a:avLst/>
          </a:prstGeom>
        </p:spPr>
        <p:txBody>
          <a:bodyPr vert="horz" wrap="square" lIns="0" tIns="12700" rIns="0" bIns="0" rtlCol="0">
            <a:spAutoFit/>
          </a:bodyPr>
          <a:lstStyle/>
          <a:p>
            <a:pPr rtl="0" fontAlgn="base"/>
            <a:r>
              <a:rPr lang="es-MX" sz="4000" spc="-5" dirty="0" smtClean="0">
                <a:solidFill>
                  <a:schemeClr val="bg1"/>
                </a:solidFill>
              </a:rPr>
              <a:t>Mejores prácticas</a:t>
            </a:r>
            <a:br>
              <a:rPr lang="es-MX" sz="4000" spc="-5" dirty="0" smtClean="0">
                <a:solidFill>
                  <a:schemeClr val="bg1"/>
                </a:solidFill>
              </a:rPr>
            </a:br>
            <a:r>
              <a:rPr lang="es-MX" sz="4000" spc="-5" dirty="0" smtClean="0">
                <a:solidFill>
                  <a:schemeClr val="bg1"/>
                </a:solidFill>
              </a:rPr>
              <a:t>Áreas comunes</a:t>
            </a:r>
            <a:endParaRPr sz="2000" dirty="0">
              <a:solidFill>
                <a:schemeClr val="bg1"/>
              </a:solidFill>
            </a:endParaRPr>
          </a:p>
        </p:txBody>
      </p:sp>
      <p:sp>
        <p:nvSpPr>
          <p:cNvPr id="2" name="Rectángulo 1"/>
          <p:cNvSpPr/>
          <p:nvPr/>
        </p:nvSpPr>
        <p:spPr>
          <a:xfrm>
            <a:off x="533400" y="2092404"/>
            <a:ext cx="11125200" cy="1107996"/>
          </a:xfrm>
          <a:prstGeom prst="rect">
            <a:avLst/>
          </a:prstGeom>
        </p:spPr>
        <p:txBody>
          <a:bodyPr wrap="square">
            <a:spAutoFit/>
          </a:bodyPr>
          <a:lstStyle/>
          <a:p>
            <a:r>
              <a:rPr lang="es-MX" sz="2200" dirty="0">
                <a:solidFill>
                  <a:schemeClr val="bg1"/>
                </a:solidFill>
                <a:latin typeface="Georgia" panose="02040502050405020303" pitchFamily="18" charset="0"/>
              </a:rPr>
              <a:t>Establecer las prácticas en espacios comunes como la identificación de zonas de alto riesgo como ascensores, comedores, baños, oficinas y la limpieza que deberán contar dichas </a:t>
            </a:r>
            <a:r>
              <a:rPr lang="es-MX" sz="2200" dirty="0" smtClean="0">
                <a:solidFill>
                  <a:schemeClr val="bg1"/>
                </a:solidFill>
                <a:latin typeface="Georgia" panose="02040502050405020303" pitchFamily="18" charset="0"/>
              </a:rPr>
              <a:t>áreas.</a:t>
            </a:r>
            <a:r>
              <a:rPr lang="es-ES" sz="2200" dirty="0">
                <a:solidFill>
                  <a:schemeClr val="bg1"/>
                </a:solidFill>
                <a:latin typeface="Georgia" panose="02040502050405020303" pitchFamily="18" charset="0"/>
              </a:rPr>
              <a:t> </a:t>
            </a:r>
            <a:endParaRPr lang="es-MX" sz="2200" dirty="0">
              <a:latin typeface="Georgia" panose="02040502050405020303" pitchFamily="18" charset="0"/>
            </a:endParaRPr>
          </a:p>
        </p:txBody>
      </p:sp>
    </p:spTree>
    <p:extLst>
      <p:ext uri="{BB962C8B-B14F-4D97-AF65-F5344CB8AC3E}">
        <p14:creationId xmlns:p14="http://schemas.microsoft.com/office/powerpoint/2010/main" val="132072663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42036" y="119583"/>
            <a:ext cx="6980428" cy="781624"/>
          </a:xfrm>
          <a:prstGeom prst="rect">
            <a:avLst/>
          </a:prstGeom>
        </p:spPr>
        <p:txBody>
          <a:bodyPr vert="horz" wrap="square" lIns="0" tIns="12065" rIns="0" bIns="0" rtlCol="0">
            <a:spAutoFit/>
          </a:bodyPr>
          <a:lstStyle/>
          <a:p>
            <a:pPr marL="12700" marR="5080">
              <a:lnSpc>
                <a:spcPct val="100000"/>
              </a:lnSpc>
              <a:spcBef>
                <a:spcPts val="95"/>
              </a:spcBef>
            </a:pPr>
            <a:r>
              <a:rPr lang="es-MX" spc="-5" dirty="0"/>
              <a:t>Identificar áreas de alto riesgo basadas en una evaluación de recorrido</a:t>
            </a:r>
            <a:endParaRPr spc="-5" dirty="0"/>
          </a:p>
        </p:txBody>
      </p:sp>
      <p:sp>
        <p:nvSpPr>
          <p:cNvPr id="4" name="object 4"/>
          <p:cNvSpPr txBox="1"/>
          <p:nvPr/>
        </p:nvSpPr>
        <p:spPr>
          <a:xfrm>
            <a:off x="8232325" y="1767884"/>
            <a:ext cx="3481576" cy="2634054"/>
          </a:xfrm>
          <a:prstGeom prst="rect">
            <a:avLst/>
          </a:prstGeom>
        </p:spPr>
        <p:txBody>
          <a:bodyPr vert="horz" wrap="square" lIns="0" tIns="12700" rIns="0" bIns="0" rtlCol="0">
            <a:spAutoFit/>
          </a:bodyPr>
          <a:lstStyle/>
          <a:p>
            <a:pPr marL="12700" marR="873760">
              <a:lnSpc>
                <a:spcPct val="100000"/>
              </a:lnSpc>
              <a:spcBef>
                <a:spcPts val="100"/>
              </a:spcBef>
            </a:pPr>
            <a:r>
              <a:rPr lang="es-MX" sz="1800" b="1" spc="-5" dirty="0" smtClean="0">
                <a:solidFill>
                  <a:srgbClr val="FFFFFF"/>
                </a:solidFill>
                <a:latin typeface="Arial"/>
                <a:cs typeface="Arial"/>
              </a:rPr>
              <a:t>Acciones</a:t>
            </a:r>
          </a:p>
          <a:p>
            <a:pPr marL="12700" marR="873760">
              <a:lnSpc>
                <a:spcPct val="100000"/>
              </a:lnSpc>
              <a:spcBef>
                <a:spcPts val="100"/>
              </a:spcBef>
            </a:pPr>
            <a:endParaRPr sz="1800" dirty="0">
              <a:latin typeface="Arial"/>
              <a:cs typeface="Arial"/>
            </a:endParaRPr>
          </a:p>
          <a:p>
            <a:pPr marL="298450" marR="5080" indent="-285750">
              <a:lnSpc>
                <a:spcPct val="100000"/>
              </a:lnSpc>
              <a:spcBef>
                <a:spcPts val="1085"/>
              </a:spcBef>
              <a:buFont typeface="Arial" panose="020B0604020202020204" pitchFamily="34" charset="0"/>
              <a:buChar char="•"/>
            </a:pPr>
            <a:r>
              <a:rPr lang="es-MX" sz="1300" spc="-10" dirty="0" smtClean="0">
                <a:solidFill>
                  <a:srgbClr val="FFFFFF"/>
                </a:solidFill>
                <a:latin typeface="Arial"/>
                <a:cs typeface="Arial"/>
              </a:rPr>
              <a:t>El </a:t>
            </a:r>
            <a:r>
              <a:rPr lang="es-MX" sz="1200" spc="-5" dirty="0">
                <a:solidFill>
                  <a:srgbClr val="FFFFFF"/>
                </a:solidFill>
                <a:latin typeface="Arial"/>
                <a:cs typeface="Arial"/>
              </a:rPr>
              <a:t>COMITÉ DE SEGURIDAD Y SALUD FRENTE AL COVID-19 </a:t>
            </a:r>
            <a:r>
              <a:rPr lang="es-MX" sz="1200" spc="-5" dirty="0" smtClean="0">
                <a:solidFill>
                  <a:srgbClr val="FFFFFF"/>
                </a:solidFill>
                <a:latin typeface="Arial"/>
                <a:cs typeface="Arial"/>
              </a:rPr>
              <a:t> </a:t>
            </a:r>
            <a:r>
              <a:rPr lang="es-MX" sz="1300" spc="-10" dirty="0" smtClean="0">
                <a:solidFill>
                  <a:srgbClr val="FFFFFF"/>
                </a:solidFill>
                <a:latin typeface="Arial"/>
                <a:cs typeface="Arial"/>
              </a:rPr>
              <a:t>deberá:</a:t>
            </a:r>
          </a:p>
          <a:p>
            <a:pPr marL="755650" marR="5080" lvl="1" indent="-285750">
              <a:spcBef>
                <a:spcPts val="1085"/>
              </a:spcBef>
              <a:buFont typeface="Arial" panose="020B0604020202020204" pitchFamily="34" charset="0"/>
              <a:buChar char="•"/>
            </a:pPr>
            <a:r>
              <a:rPr lang="es-MX" sz="1300" spc="-10" dirty="0" smtClean="0">
                <a:solidFill>
                  <a:srgbClr val="FFFFFF"/>
                </a:solidFill>
                <a:latin typeface="Arial"/>
                <a:cs typeface="Arial"/>
              </a:rPr>
              <a:t>Realizar una evaluación </a:t>
            </a:r>
            <a:r>
              <a:rPr lang="es-MX" sz="1300" spc="-10" dirty="0">
                <a:solidFill>
                  <a:srgbClr val="FFFFFF"/>
                </a:solidFill>
                <a:latin typeface="Arial"/>
                <a:cs typeface="Arial"/>
              </a:rPr>
              <a:t>paso a paso para identificar áreas de alto riesgo y contacto.</a:t>
            </a:r>
          </a:p>
          <a:p>
            <a:pPr marL="755650" marR="5080" lvl="1" indent="-285750">
              <a:spcBef>
                <a:spcPts val="1085"/>
              </a:spcBef>
              <a:buFont typeface="Arial" panose="020B0604020202020204" pitchFamily="34" charset="0"/>
              <a:buChar char="•"/>
            </a:pPr>
            <a:r>
              <a:rPr lang="es-MX" sz="1300" spc="-10" dirty="0" smtClean="0">
                <a:solidFill>
                  <a:srgbClr val="FFFFFF"/>
                </a:solidFill>
                <a:latin typeface="Arial"/>
                <a:cs typeface="Arial"/>
              </a:rPr>
              <a:t>Utilizar </a:t>
            </a:r>
            <a:r>
              <a:rPr lang="es-MX" sz="1300" spc="-10" dirty="0">
                <a:solidFill>
                  <a:srgbClr val="FFFFFF"/>
                </a:solidFill>
                <a:latin typeface="Arial"/>
                <a:cs typeface="Arial"/>
              </a:rPr>
              <a:t>esta evaluación para </a:t>
            </a:r>
            <a:r>
              <a:rPr lang="es-MX" sz="1300" spc="-10" dirty="0" smtClean="0">
                <a:solidFill>
                  <a:srgbClr val="FFFFFF"/>
                </a:solidFill>
                <a:latin typeface="Arial"/>
                <a:cs typeface="Arial"/>
              </a:rPr>
              <a:t>establecer e informar nuevas medidas de seguridad e higiene.</a:t>
            </a:r>
            <a:endParaRPr lang="es-MX" sz="1300" spc="-10" dirty="0">
              <a:solidFill>
                <a:srgbClr val="FFFFFF"/>
              </a:solidFill>
              <a:latin typeface="Arial"/>
              <a:cs typeface="Arial"/>
            </a:endParaRPr>
          </a:p>
        </p:txBody>
      </p:sp>
      <p:sp>
        <p:nvSpPr>
          <p:cNvPr id="16" name="object 16"/>
          <p:cNvSpPr/>
          <p:nvPr/>
        </p:nvSpPr>
        <p:spPr>
          <a:xfrm>
            <a:off x="8173211" y="1182624"/>
            <a:ext cx="3465829" cy="0"/>
          </a:xfrm>
          <a:custGeom>
            <a:avLst/>
            <a:gdLst/>
            <a:ahLst/>
            <a:cxnLst/>
            <a:rect l="l" t="t" r="r" b="b"/>
            <a:pathLst>
              <a:path w="3465829">
                <a:moveTo>
                  <a:pt x="0" y="0"/>
                </a:moveTo>
                <a:lnTo>
                  <a:pt x="3465576" y="0"/>
                </a:lnTo>
              </a:path>
            </a:pathLst>
          </a:custGeom>
          <a:ln w="6096">
            <a:solidFill>
              <a:srgbClr val="FFFFFF"/>
            </a:solidFill>
          </a:ln>
        </p:spPr>
        <p:txBody>
          <a:bodyPr wrap="square" lIns="0" tIns="0" rIns="0" bIns="0" rtlCol="0"/>
          <a:lstStyle/>
          <a:p>
            <a:endParaRPr/>
          </a:p>
        </p:txBody>
      </p:sp>
      <p:sp>
        <p:nvSpPr>
          <p:cNvPr id="30" name="object 14"/>
          <p:cNvSpPr/>
          <p:nvPr/>
        </p:nvSpPr>
        <p:spPr>
          <a:xfrm>
            <a:off x="8638031" y="842772"/>
            <a:ext cx="0" cy="184785"/>
          </a:xfrm>
          <a:custGeom>
            <a:avLst/>
            <a:gdLst/>
            <a:ahLst/>
            <a:cxnLst/>
            <a:rect l="l" t="t" r="r" b="b"/>
            <a:pathLst>
              <a:path h="184784">
                <a:moveTo>
                  <a:pt x="0" y="0"/>
                </a:moveTo>
                <a:lnTo>
                  <a:pt x="0" y="184657"/>
                </a:lnTo>
              </a:path>
            </a:pathLst>
          </a:custGeom>
          <a:ln w="6096">
            <a:solidFill>
              <a:srgbClr val="FFFFFF"/>
            </a:solidFill>
          </a:ln>
        </p:spPr>
        <p:txBody>
          <a:bodyPr wrap="square" lIns="0" tIns="0" rIns="0" bIns="0" rtlCol="0"/>
          <a:lstStyle/>
          <a:p>
            <a:endParaRPr/>
          </a:p>
        </p:txBody>
      </p:sp>
      <p:sp>
        <p:nvSpPr>
          <p:cNvPr id="31" name="object 15"/>
          <p:cNvSpPr txBox="1"/>
          <p:nvPr/>
        </p:nvSpPr>
        <p:spPr>
          <a:xfrm>
            <a:off x="8162924" y="533400"/>
            <a:ext cx="3311017" cy="492443"/>
          </a:xfrm>
          <a:prstGeom prst="rect">
            <a:avLst/>
          </a:prstGeom>
        </p:spPr>
        <p:txBody>
          <a:bodyPr vert="horz" wrap="square" lIns="0" tIns="12700" rIns="0" bIns="0" rtlCol="0">
            <a:spAutoFit/>
          </a:bodyPr>
          <a:lstStyle/>
          <a:p>
            <a:pPr>
              <a:lnSpc>
                <a:spcPct val="100000"/>
              </a:lnSpc>
              <a:spcBef>
                <a:spcPts val="100"/>
              </a:spcBef>
              <a:tabLst>
                <a:tab pos="836294" algn="l"/>
                <a:tab pos="1703070" algn="l"/>
              </a:tabLst>
            </a:pPr>
            <a:r>
              <a:rPr lang="es-MX" sz="1200" b="1" dirty="0" smtClean="0">
                <a:solidFill>
                  <a:srgbClr val="FFFFFF"/>
                </a:solidFill>
                <a:latin typeface="Arial"/>
                <a:cs typeface="Arial"/>
              </a:rPr>
              <a:t>Comportamiento seguro</a:t>
            </a:r>
            <a:endParaRPr sz="1200" dirty="0">
              <a:latin typeface="Arial"/>
              <a:cs typeface="Arial"/>
            </a:endParaRPr>
          </a:p>
          <a:p>
            <a:pPr marL="19685">
              <a:lnSpc>
                <a:spcPct val="100000"/>
              </a:lnSpc>
              <a:spcBef>
                <a:spcPts val="1110"/>
              </a:spcBef>
              <a:tabLst>
                <a:tab pos="618490" algn="l"/>
              </a:tabLst>
            </a:pPr>
            <a:r>
              <a:rPr sz="1000" dirty="0" smtClean="0">
                <a:solidFill>
                  <a:srgbClr val="FFFFFF"/>
                </a:solidFill>
                <a:latin typeface="Arial"/>
                <a:cs typeface="Arial"/>
              </a:rPr>
              <a:t>Of</a:t>
            </a:r>
            <a:r>
              <a:rPr lang="es-MX" sz="1000" dirty="0" err="1" smtClean="0">
                <a:solidFill>
                  <a:srgbClr val="FFFFFF"/>
                </a:solidFill>
                <a:latin typeface="Arial"/>
                <a:cs typeface="Arial"/>
              </a:rPr>
              <a:t>icina</a:t>
            </a:r>
            <a:r>
              <a:rPr lang="es-MX" sz="1000" dirty="0" smtClean="0">
                <a:solidFill>
                  <a:srgbClr val="FFFFFF"/>
                </a:solidFill>
                <a:latin typeface="Arial"/>
                <a:cs typeface="Arial"/>
              </a:rPr>
              <a:t>    Obra: </a:t>
            </a:r>
            <a:r>
              <a:rPr lang="es-MX" sz="1000" spc="-5" dirty="0">
                <a:solidFill>
                  <a:srgbClr val="FFFFFF"/>
                </a:solidFill>
                <a:latin typeface="Arial"/>
                <a:cs typeface="Arial"/>
              </a:rPr>
              <a:t>Cielo Abierto - Edificación</a:t>
            </a:r>
            <a:endParaRPr sz="1000" dirty="0">
              <a:latin typeface="Arial"/>
              <a:cs typeface="Arial"/>
            </a:endParaRPr>
          </a:p>
        </p:txBody>
      </p:sp>
      <p:sp>
        <p:nvSpPr>
          <p:cNvPr id="32" name="object 57"/>
          <p:cNvSpPr/>
          <p:nvPr/>
        </p:nvSpPr>
        <p:spPr>
          <a:xfrm>
            <a:off x="9659111" y="179831"/>
            <a:ext cx="777240" cy="231775"/>
          </a:xfrm>
          <a:custGeom>
            <a:avLst/>
            <a:gdLst/>
            <a:ahLst/>
            <a:cxnLst/>
            <a:rect l="l" t="t" r="r" b="b"/>
            <a:pathLst>
              <a:path w="777240" h="231775">
                <a:moveTo>
                  <a:pt x="0" y="0"/>
                </a:moveTo>
                <a:lnTo>
                  <a:pt x="714629" y="0"/>
                </a:lnTo>
                <a:lnTo>
                  <a:pt x="777240" y="115823"/>
                </a:lnTo>
                <a:lnTo>
                  <a:pt x="714629" y="231647"/>
                </a:lnTo>
                <a:lnTo>
                  <a:pt x="0" y="231647"/>
                </a:lnTo>
                <a:lnTo>
                  <a:pt x="62611" y="115823"/>
                </a:lnTo>
                <a:lnTo>
                  <a:pt x="0" y="0"/>
                </a:lnTo>
                <a:close/>
              </a:path>
            </a:pathLst>
          </a:custGeom>
          <a:noFill/>
          <a:ln w="6096">
            <a:solidFill>
              <a:srgbClr val="FFFFFF"/>
            </a:solidFill>
          </a:ln>
        </p:spPr>
        <p:txBody>
          <a:bodyPr wrap="square" lIns="0" tIns="0" rIns="0" bIns="0" rtlCol="0"/>
          <a:lstStyle/>
          <a:p>
            <a:endParaRPr/>
          </a:p>
        </p:txBody>
      </p:sp>
      <p:sp>
        <p:nvSpPr>
          <p:cNvPr id="33" name="object 58"/>
          <p:cNvSpPr txBox="1"/>
          <p:nvPr/>
        </p:nvSpPr>
        <p:spPr>
          <a:xfrm>
            <a:off x="9755505" y="219583"/>
            <a:ext cx="611758" cy="135935"/>
          </a:xfrm>
          <a:prstGeom prst="rect">
            <a:avLst/>
          </a:prstGeom>
        </p:spPr>
        <p:txBody>
          <a:bodyPr vert="horz" wrap="square" lIns="0" tIns="12700" rIns="0" bIns="0" rtlCol="0">
            <a:spAutoFit/>
          </a:bodyPr>
          <a:lstStyle/>
          <a:p>
            <a:pPr marL="12700">
              <a:lnSpc>
                <a:spcPct val="100000"/>
              </a:lnSpc>
              <a:spcBef>
                <a:spcPts val="100"/>
              </a:spcBef>
            </a:pPr>
            <a:r>
              <a:rPr lang="es-MX" sz="800" dirty="0" smtClean="0">
                <a:solidFill>
                  <a:schemeClr val="bg1"/>
                </a:solidFill>
                <a:latin typeface="Arial"/>
                <a:cs typeface="Arial"/>
              </a:rPr>
              <a:t>En el trabajo</a:t>
            </a:r>
            <a:endParaRPr sz="800" dirty="0">
              <a:solidFill>
                <a:schemeClr val="bg1"/>
              </a:solidFill>
              <a:latin typeface="Arial"/>
              <a:cs typeface="Arial"/>
            </a:endParaRPr>
          </a:p>
        </p:txBody>
      </p:sp>
      <p:sp>
        <p:nvSpPr>
          <p:cNvPr id="34" name="object 59"/>
          <p:cNvSpPr/>
          <p:nvPr/>
        </p:nvSpPr>
        <p:spPr>
          <a:xfrm>
            <a:off x="10395204" y="179831"/>
            <a:ext cx="883919" cy="231775"/>
          </a:xfrm>
          <a:custGeom>
            <a:avLst/>
            <a:gdLst/>
            <a:ahLst/>
            <a:cxnLst/>
            <a:rect l="l" t="t" r="r" b="b"/>
            <a:pathLst>
              <a:path w="883920" h="231775">
                <a:moveTo>
                  <a:pt x="0" y="0"/>
                </a:moveTo>
                <a:lnTo>
                  <a:pt x="821309" y="0"/>
                </a:lnTo>
                <a:lnTo>
                  <a:pt x="883919" y="115823"/>
                </a:lnTo>
                <a:lnTo>
                  <a:pt x="821309" y="231647"/>
                </a:lnTo>
                <a:lnTo>
                  <a:pt x="0" y="231647"/>
                </a:lnTo>
                <a:lnTo>
                  <a:pt x="62611" y="115823"/>
                </a:lnTo>
                <a:lnTo>
                  <a:pt x="0" y="0"/>
                </a:lnTo>
                <a:close/>
              </a:path>
            </a:pathLst>
          </a:custGeom>
          <a:solidFill>
            <a:schemeClr val="bg1"/>
          </a:solidFill>
          <a:ln w="6095">
            <a:solidFill>
              <a:srgbClr val="FFFFFF"/>
            </a:solidFill>
          </a:ln>
        </p:spPr>
        <p:txBody>
          <a:bodyPr wrap="square" lIns="0" tIns="0" rIns="0" bIns="0" rtlCol="0"/>
          <a:lstStyle/>
          <a:p>
            <a:endParaRPr/>
          </a:p>
        </p:txBody>
      </p:sp>
      <p:sp>
        <p:nvSpPr>
          <p:cNvPr id="35" name="object 60"/>
          <p:cNvSpPr txBox="1"/>
          <p:nvPr/>
        </p:nvSpPr>
        <p:spPr>
          <a:xfrm>
            <a:off x="10476992" y="219583"/>
            <a:ext cx="830072" cy="135935"/>
          </a:xfrm>
          <a:prstGeom prst="rect">
            <a:avLst/>
          </a:prstGeom>
        </p:spPr>
        <p:txBody>
          <a:bodyPr vert="horz" wrap="square" lIns="0" tIns="12700" rIns="0" bIns="0" rtlCol="0">
            <a:spAutoFit/>
          </a:bodyPr>
          <a:lstStyle/>
          <a:p>
            <a:pPr marL="12700">
              <a:lnSpc>
                <a:spcPct val="100000"/>
              </a:lnSpc>
              <a:spcBef>
                <a:spcPts val="100"/>
              </a:spcBef>
            </a:pPr>
            <a:r>
              <a:rPr lang="es-MX" sz="800" dirty="0" smtClean="0">
                <a:latin typeface="Arial"/>
                <a:cs typeface="Arial"/>
              </a:rPr>
              <a:t>Áreas comunes</a:t>
            </a:r>
            <a:endParaRPr sz="800" dirty="0">
              <a:latin typeface="Arial"/>
              <a:cs typeface="Arial"/>
            </a:endParaRPr>
          </a:p>
        </p:txBody>
      </p:sp>
      <p:sp>
        <p:nvSpPr>
          <p:cNvPr id="38" name="object 63"/>
          <p:cNvSpPr/>
          <p:nvPr/>
        </p:nvSpPr>
        <p:spPr>
          <a:xfrm>
            <a:off x="8185404" y="179831"/>
            <a:ext cx="779145" cy="231775"/>
          </a:xfrm>
          <a:custGeom>
            <a:avLst/>
            <a:gdLst/>
            <a:ahLst/>
            <a:cxnLst/>
            <a:rect l="l" t="t" r="r" b="b"/>
            <a:pathLst>
              <a:path w="779145" h="231775">
                <a:moveTo>
                  <a:pt x="713105" y="0"/>
                </a:moveTo>
                <a:lnTo>
                  <a:pt x="0" y="0"/>
                </a:lnTo>
                <a:lnTo>
                  <a:pt x="0" y="231647"/>
                </a:lnTo>
                <a:lnTo>
                  <a:pt x="713105" y="231647"/>
                </a:lnTo>
                <a:lnTo>
                  <a:pt x="778764" y="115823"/>
                </a:lnTo>
                <a:lnTo>
                  <a:pt x="713105" y="0"/>
                </a:lnTo>
                <a:close/>
              </a:path>
            </a:pathLst>
          </a:custGeom>
          <a:noFill/>
        </p:spPr>
        <p:txBody>
          <a:bodyPr wrap="square" lIns="0" tIns="0" rIns="0" bIns="0" rtlCol="0"/>
          <a:lstStyle/>
          <a:p>
            <a:endParaRPr/>
          </a:p>
        </p:txBody>
      </p:sp>
      <p:sp>
        <p:nvSpPr>
          <p:cNvPr id="39" name="object 64"/>
          <p:cNvSpPr/>
          <p:nvPr/>
        </p:nvSpPr>
        <p:spPr>
          <a:xfrm>
            <a:off x="8185404" y="179831"/>
            <a:ext cx="779145" cy="231775"/>
          </a:xfrm>
          <a:custGeom>
            <a:avLst/>
            <a:gdLst/>
            <a:ahLst/>
            <a:cxnLst/>
            <a:rect l="l" t="t" r="r" b="b"/>
            <a:pathLst>
              <a:path w="779145" h="231775">
                <a:moveTo>
                  <a:pt x="0" y="0"/>
                </a:moveTo>
                <a:lnTo>
                  <a:pt x="713105" y="0"/>
                </a:lnTo>
                <a:lnTo>
                  <a:pt x="778764" y="115823"/>
                </a:lnTo>
                <a:lnTo>
                  <a:pt x="713105" y="231647"/>
                </a:lnTo>
                <a:lnTo>
                  <a:pt x="0" y="231647"/>
                </a:lnTo>
                <a:lnTo>
                  <a:pt x="0" y="0"/>
                </a:lnTo>
                <a:close/>
              </a:path>
            </a:pathLst>
          </a:custGeom>
          <a:ln w="6096">
            <a:solidFill>
              <a:srgbClr val="FFFFFF"/>
            </a:solidFill>
          </a:ln>
        </p:spPr>
        <p:txBody>
          <a:bodyPr wrap="square" lIns="0" tIns="0" rIns="0" bIns="0" rtlCol="0"/>
          <a:lstStyle/>
          <a:p>
            <a:endParaRPr/>
          </a:p>
        </p:txBody>
      </p:sp>
      <p:sp>
        <p:nvSpPr>
          <p:cNvPr id="40" name="object 65"/>
          <p:cNvSpPr/>
          <p:nvPr/>
        </p:nvSpPr>
        <p:spPr>
          <a:xfrm>
            <a:off x="8921495" y="179831"/>
            <a:ext cx="779145" cy="231775"/>
          </a:xfrm>
          <a:custGeom>
            <a:avLst/>
            <a:gdLst/>
            <a:ahLst/>
            <a:cxnLst/>
            <a:rect l="l" t="t" r="r" b="b"/>
            <a:pathLst>
              <a:path w="779145" h="231775">
                <a:moveTo>
                  <a:pt x="0" y="0"/>
                </a:moveTo>
                <a:lnTo>
                  <a:pt x="716153" y="0"/>
                </a:lnTo>
                <a:lnTo>
                  <a:pt x="778764" y="115823"/>
                </a:lnTo>
                <a:lnTo>
                  <a:pt x="716153" y="231647"/>
                </a:lnTo>
                <a:lnTo>
                  <a:pt x="0" y="231647"/>
                </a:lnTo>
                <a:lnTo>
                  <a:pt x="62611" y="115823"/>
                </a:lnTo>
                <a:lnTo>
                  <a:pt x="0" y="0"/>
                </a:lnTo>
                <a:close/>
              </a:path>
            </a:pathLst>
          </a:custGeom>
          <a:noFill/>
          <a:ln w="6096">
            <a:solidFill>
              <a:srgbClr val="FFFFFF"/>
            </a:solidFill>
          </a:ln>
        </p:spPr>
        <p:txBody>
          <a:bodyPr wrap="square" lIns="0" tIns="0" rIns="0" bIns="0" rtlCol="0"/>
          <a:lstStyle/>
          <a:p>
            <a:endParaRPr/>
          </a:p>
        </p:txBody>
      </p:sp>
      <p:sp>
        <p:nvSpPr>
          <p:cNvPr id="41" name="object 67"/>
          <p:cNvSpPr txBox="1"/>
          <p:nvPr/>
        </p:nvSpPr>
        <p:spPr>
          <a:xfrm>
            <a:off x="8229600" y="219583"/>
            <a:ext cx="662939" cy="135935"/>
          </a:xfrm>
          <a:prstGeom prst="rect">
            <a:avLst/>
          </a:prstGeom>
        </p:spPr>
        <p:txBody>
          <a:bodyPr vert="horz" wrap="square" lIns="0" tIns="12700" rIns="0" bIns="0" rtlCol="0">
            <a:spAutoFit/>
          </a:bodyPr>
          <a:lstStyle/>
          <a:p>
            <a:pPr>
              <a:lnSpc>
                <a:spcPct val="100000"/>
              </a:lnSpc>
              <a:spcBef>
                <a:spcPts val="100"/>
              </a:spcBef>
              <a:tabLst>
                <a:tab pos="836294" algn="l"/>
              </a:tabLst>
            </a:pPr>
            <a:r>
              <a:rPr lang="es-MX" sz="800" b="1" spc="-5" dirty="0" smtClean="0">
                <a:solidFill>
                  <a:schemeClr val="bg1"/>
                </a:solidFill>
                <a:latin typeface="Arial"/>
                <a:cs typeface="Arial"/>
              </a:rPr>
              <a:t>Previo</a:t>
            </a:r>
            <a:endParaRPr sz="1000" dirty="0">
              <a:solidFill>
                <a:schemeClr val="bg1"/>
              </a:solidFill>
              <a:latin typeface="Arial"/>
              <a:cs typeface="Arial"/>
            </a:endParaRPr>
          </a:p>
        </p:txBody>
      </p:sp>
      <p:sp>
        <p:nvSpPr>
          <p:cNvPr id="42" name="object 58"/>
          <p:cNvSpPr txBox="1"/>
          <p:nvPr/>
        </p:nvSpPr>
        <p:spPr>
          <a:xfrm>
            <a:off x="9065642" y="228600"/>
            <a:ext cx="611758" cy="135935"/>
          </a:xfrm>
          <a:prstGeom prst="rect">
            <a:avLst/>
          </a:prstGeom>
        </p:spPr>
        <p:txBody>
          <a:bodyPr vert="horz" wrap="square" lIns="0" tIns="12700" rIns="0" bIns="0" rtlCol="0">
            <a:spAutoFit/>
          </a:bodyPr>
          <a:lstStyle/>
          <a:p>
            <a:pPr marL="12700">
              <a:lnSpc>
                <a:spcPct val="100000"/>
              </a:lnSpc>
              <a:spcBef>
                <a:spcPts val="100"/>
              </a:spcBef>
            </a:pPr>
            <a:r>
              <a:rPr lang="es-MX" sz="800" dirty="0" smtClean="0">
                <a:solidFill>
                  <a:schemeClr val="bg1"/>
                </a:solidFill>
                <a:latin typeface="Arial"/>
                <a:cs typeface="Arial"/>
              </a:rPr>
              <a:t>Traslados</a:t>
            </a:r>
            <a:endParaRPr sz="800" dirty="0">
              <a:solidFill>
                <a:schemeClr val="bg1"/>
              </a:solidFill>
              <a:latin typeface="Arial"/>
              <a:cs typeface="Arial"/>
            </a:endParaRPr>
          </a:p>
        </p:txBody>
      </p:sp>
      <p:sp>
        <p:nvSpPr>
          <p:cNvPr id="18" name="CuadroTexto 17"/>
          <p:cNvSpPr txBox="1"/>
          <p:nvPr/>
        </p:nvSpPr>
        <p:spPr>
          <a:xfrm rot="18830416">
            <a:off x="1284309" y="3409005"/>
            <a:ext cx="4419600" cy="584775"/>
          </a:xfrm>
          <a:prstGeom prst="rect">
            <a:avLst/>
          </a:prstGeom>
          <a:noFill/>
        </p:spPr>
        <p:txBody>
          <a:bodyPr wrap="square" rtlCol="0">
            <a:spAutoFit/>
          </a:bodyPr>
          <a:lstStyle/>
          <a:p>
            <a:pPr algn="ctr"/>
            <a:r>
              <a:rPr lang="es-MX" sz="3200" dirty="0" smtClean="0">
                <a:solidFill>
                  <a:schemeClr val="bg1">
                    <a:lumMod val="75000"/>
                  </a:schemeClr>
                </a:solidFill>
              </a:rPr>
              <a:t>COLOCAR EVIDENCIA</a:t>
            </a:r>
            <a:endParaRPr lang="es-MX" sz="3200" dirty="0">
              <a:solidFill>
                <a:schemeClr val="bg1">
                  <a:lumMod val="75000"/>
                </a:schemeClr>
              </a:solidFill>
            </a:endParaRPr>
          </a:p>
        </p:txBody>
      </p:sp>
      <p:grpSp>
        <p:nvGrpSpPr>
          <p:cNvPr id="17" name="Grupo 16"/>
          <p:cNvGrpSpPr/>
          <p:nvPr/>
        </p:nvGrpSpPr>
        <p:grpSpPr>
          <a:xfrm>
            <a:off x="8153400" y="515470"/>
            <a:ext cx="1600200" cy="304800"/>
            <a:chOff x="6153150" y="82890"/>
            <a:chExt cx="1600200" cy="304800"/>
          </a:xfrm>
        </p:grpSpPr>
        <p:sp>
          <p:nvSpPr>
            <p:cNvPr id="19" name="Rectángulo redondeado 18"/>
            <p:cNvSpPr/>
            <p:nvPr/>
          </p:nvSpPr>
          <p:spPr>
            <a:xfrm>
              <a:off x="6153150" y="82890"/>
              <a:ext cx="1600200" cy="304800"/>
            </a:xfrm>
            <a:prstGeom prst="roundRect">
              <a:avLst/>
            </a:prstGeom>
            <a:solidFill>
              <a:srgbClr val="CC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sz="1400" dirty="0" smtClean="0"/>
                <a:t>Administrativas</a:t>
              </a:r>
              <a:endParaRPr lang="es-MX" sz="1400" dirty="0"/>
            </a:p>
          </p:txBody>
        </p:sp>
        <p:pic>
          <p:nvPicPr>
            <p:cNvPr id="20" name="Imagen 1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84462" y="90014"/>
              <a:ext cx="202364" cy="269818"/>
            </a:xfrm>
            <a:prstGeom prst="rect">
              <a:avLst/>
            </a:prstGeom>
          </p:spPr>
        </p:pic>
      </p:grpSp>
    </p:spTree>
    <p:extLst>
      <p:ext uri="{BB962C8B-B14F-4D97-AF65-F5344CB8AC3E}">
        <p14:creationId xmlns:p14="http://schemas.microsoft.com/office/powerpoint/2010/main" val="234015462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8173211" y="1182624"/>
            <a:ext cx="3465829" cy="0"/>
          </a:xfrm>
          <a:custGeom>
            <a:avLst/>
            <a:gdLst/>
            <a:ahLst/>
            <a:cxnLst/>
            <a:rect l="l" t="t" r="r" b="b"/>
            <a:pathLst>
              <a:path w="3465829">
                <a:moveTo>
                  <a:pt x="0" y="0"/>
                </a:moveTo>
                <a:lnTo>
                  <a:pt x="3465576" y="0"/>
                </a:lnTo>
              </a:path>
            </a:pathLst>
          </a:custGeom>
          <a:ln w="6096">
            <a:solidFill>
              <a:srgbClr val="FFFFFF"/>
            </a:solidFill>
          </a:ln>
        </p:spPr>
        <p:txBody>
          <a:bodyPr wrap="square" lIns="0" tIns="0" rIns="0" bIns="0" rtlCol="0"/>
          <a:lstStyle/>
          <a:p>
            <a:endParaRPr/>
          </a:p>
        </p:txBody>
      </p:sp>
      <p:sp>
        <p:nvSpPr>
          <p:cNvPr id="4" name="object 4"/>
          <p:cNvSpPr txBox="1">
            <a:spLocks noGrp="1"/>
          </p:cNvSpPr>
          <p:nvPr>
            <p:ph type="title"/>
          </p:nvPr>
        </p:nvSpPr>
        <p:spPr>
          <a:xfrm>
            <a:off x="542036" y="119583"/>
            <a:ext cx="6993000" cy="781624"/>
          </a:xfrm>
          <a:prstGeom prst="rect">
            <a:avLst/>
          </a:prstGeom>
        </p:spPr>
        <p:txBody>
          <a:bodyPr vert="horz" wrap="square" lIns="0" tIns="12065" rIns="0" bIns="0" rtlCol="0">
            <a:spAutoFit/>
          </a:bodyPr>
          <a:lstStyle/>
          <a:p>
            <a:pPr marL="12700" marR="5080">
              <a:lnSpc>
                <a:spcPct val="100000"/>
              </a:lnSpc>
              <a:spcBef>
                <a:spcPts val="95"/>
              </a:spcBef>
            </a:pPr>
            <a:r>
              <a:rPr lang="es-MX" spc="-10" dirty="0"/>
              <a:t>Eliminar o reemplazar recursos </a:t>
            </a:r>
            <a:r>
              <a:rPr lang="es-MX" spc="-10" dirty="0" smtClean="0"/>
              <a:t>comunes </a:t>
            </a:r>
            <a:r>
              <a:rPr lang="es-MX" spc="-10" dirty="0"/>
              <a:t>de alto contacto</a:t>
            </a:r>
            <a:endParaRPr spc="-5" dirty="0"/>
          </a:p>
        </p:txBody>
      </p:sp>
      <p:sp>
        <p:nvSpPr>
          <p:cNvPr id="6" name="object 6"/>
          <p:cNvSpPr txBox="1"/>
          <p:nvPr/>
        </p:nvSpPr>
        <p:spPr>
          <a:xfrm>
            <a:off x="8157464" y="1475994"/>
            <a:ext cx="3729736" cy="3716402"/>
          </a:xfrm>
          <a:prstGeom prst="rect">
            <a:avLst/>
          </a:prstGeom>
        </p:spPr>
        <p:txBody>
          <a:bodyPr vert="horz" wrap="square" lIns="0" tIns="12700" rIns="0" bIns="0" rtlCol="0">
            <a:spAutoFit/>
          </a:bodyPr>
          <a:lstStyle/>
          <a:p>
            <a:pPr marL="12700" marR="762000">
              <a:lnSpc>
                <a:spcPct val="100000"/>
              </a:lnSpc>
              <a:spcBef>
                <a:spcPts val="100"/>
              </a:spcBef>
            </a:pPr>
            <a:r>
              <a:rPr lang="es-MX" sz="1800" b="1" spc="-5" dirty="0" smtClean="0">
                <a:solidFill>
                  <a:srgbClr val="FFFFFF"/>
                </a:solidFill>
                <a:latin typeface="Arial"/>
                <a:cs typeface="Arial"/>
              </a:rPr>
              <a:t>Acciones</a:t>
            </a:r>
          </a:p>
          <a:p>
            <a:pPr marL="12700" marR="762000">
              <a:lnSpc>
                <a:spcPct val="100000"/>
              </a:lnSpc>
              <a:spcBef>
                <a:spcPts val="100"/>
              </a:spcBef>
            </a:pPr>
            <a:endParaRPr sz="1800" dirty="0">
              <a:latin typeface="Arial"/>
              <a:cs typeface="Arial"/>
            </a:endParaRPr>
          </a:p>
          <a:p>
            <a:pPr marL="12700">
              <a:lnSpc>
                <a:spcPct val="100000"/>
              </a:lnSpc>
              <a:spcBef>
                <a:spcPts val="1085"/>
              </a:spcBef>
            </a:pPr>
            <a:r>
              <a:rPr lang="es-MX" sz="1300" spc="-10" dirty="0" smtClean="0">
                <a:solidFill>
                  <a:srgbClr val="FFFFFF"/>
                </a:solidFill>
                <a:latin typeface="Arial"/>
                <a:cs typeface="Arial"/>
              </a:rPr>
              <a:t>El </a:t>
            </a:r>
            <a:r>
              <a:rPr lang="es-MX" sz="1200" spc="-5" dirty="0">
                <a:solidFill>
                  <a:srgbClr val="FFFFFF"/>
                </a:solidFill>
                <a:latin typeface="Arial"/>
                <a:cs typeface="Arial"/>
              </a:rPr>
              <a:t>COMITÉ DE SEGURIDAD Y SALUD FRENTE AL COVID-19 </a:t>
            </a:r>
            <a:r>
              <a:rPr lang="es-MX" sz="1300" spc="-10" dirty="0" smtClean="0">
                <a:solidFill>
                  <a:srgbClr val="FFFFFF"/>
                </a:solidFill>
                <a:latin typeface="Arial"/>
                <a:cs typeface="Arial"/>
              </a:rPr>
              <a:t>deberá hacer observaciones y recomendaciones para:</a:t>
            </a:r>
          </a:p>
          <a:p>
            <a:pPr marL="298450" indent="-285750">
              <a:lnSpc>
                <a:spcPct val="100000"/>
              </a:lnSpc>
              <a:spcBef>
                <a:spcPts val="1085"/>
              </a:spcBef>
              <a:buFont typeface="Arial" panose="020B0604020202020204" pitchFamily="34" charset="0"/>
              <a:buChar char="•"/>
            </a:pPr>
            <a:r>
              <a:rPr lang="es-MX" sz="1300" spc="-10" dirty="0" smtClean="0">
                <a:solidFill>
                  <a:srgbClr val="FFFFFF"/>
                </a:solidFill>
                <a:latin typeface="Arial"/>
                <a:cs typeface="Arial"/>
              </a:rPr>
              <a:t>Eliminar </a:t>
            </a:r>
            <a:r>
              <a:rPr lang="es-MX" sz="1300" spc="-10" dirty="0">
                <a:solidFill>
                  <a:srgbClr val="FFFFFF"/>
                </a:solidFill>
                <a:latin typeface="Arial"/>
                <a:cs typeface="Arial"/>
              </a:rPr>
              <a:t>o proporcionar </a:t>
            </a:r>
            <a:r>
              <a:rPr lang="es-MX" sz="1300" spc="-10" dirty="0" smtClean="0">
                <a:solidFill>
                  <a:srgbClr val="FFFFFF"/>
                </a:solidFill>
                <a:latin typeface="Arial"/>
                <a:cs typeface="Arial"/>
              </a:rPr>
              <a:t>alternativas para uso de recursos comunes </a:t>
            </a:r>
            <a:r>
              <a:rPr lang="es-MX" sz="1300" spc="-10" dirty="0">
                <a:solidFill>
                  <a:srgbClr val="FFFFFF"/>
                </a:solidFill>
                <a:latin typeface="Arial"/>
                <a:cs typeface="Arial"/>
              </a:rPr>
              <a:t>de alto </a:t>
            </a:r>
            <a:r>
              <a:rPr lang="es-MX" sz="1300" spc="-10" dirty="0" smtClean="0">
                <a:solidFill>
                  <a:srgbClr val="FFFFFF"/>
                </a:solidFill>
                <a:latin typeface="Arial"/>
                <a:cs typeface="Arial"/>
              </a:rPr>
              <a:t>contacto por </a:t>
            </a:r>
            <a:r>
              <a:rPr lang="es-MX" sz="1300" spc="-10" dirty="0">
                <a:solidFill>
                  <a:srgbClr val="FFFFFF"/>
                </a:solidFill>
                <a:latin typeface="Arial"/>
                <a:cs typeface="Arial"/>
              </a:rPr>
              <a:t>servicios individualizados. </a:t>
            </a:r>
          </a:p>
          <a:p>
            <a:pPr marL="298450" indent="-285750">
              <a:spcBef>
                <a:spcPts val="1085"/>
              </a:spcBef>
              <a:buFont typeface="Arial" panose="020B0604020202020204" pitchFamily="34" charset="0"/>
              <a:buChar char="•"/>
            </a:pPr>
            <a:r>
              <a:rPr lang="es-MX" sz="1300" spc="-10" dirty="0">
                <a:solidFill>
                  <a:srgbClr val="FFFFFF"/>
                </a:solidFill>
                <a:latin typeface="Arial"/>
                <a:cs typeface="Arial"/>
              </a:rPr>
              <a:t>Reemplazar cafeteras por entregas de </a:t>
            </a:r>
            <a:r>
              <a:rPr lang="es-MX" sz="1300" spc="-10" dirty="0" smtClean="0">
                <a:solidFill>
                  <a:srgbClr val="FFFFFF"/>
                </a:solidFill>
                <a:latin typeface="Arial"/>
                <a:cs typeface="Arial"/>
              </a:rPr>
              <a:t>café individuales.</a:t>
            </a:r>
            <a:endParaRPr lang="es-MX" sz="1300" spc="-10" dirty="0">
              <a:solidFill>
                <a:srgbClr val="FFFFFF"/>
              </a:solidFill>
              <a:latin typeface="Arial"/>
              <a:cs typeface="Arial"/>
            </a:endParaRPr>
          </a:p>
          <a:p>
            <a:pPr marL="298450" indent="-285750">
              <a:lnSpc>
                <a:spcPct val="100000"/>
              </a:lnSpc>
              <a:spcBef>
                <a:spcPts val="1085"/>
              </a:spcBef>
              <a:buFont typeface="Arial" panose="020B0604020202020204" pitchFamily="34" charset="0"/>
              <a:buChar char="•"/>
            </a:pPr>
            <a:r>
              <a:rPr lang="es-MX" sz="1300" spc="-10" dirty="0" smtClean="0">
                <a:solidFill>
                  <a:srgbClr val="FFFFFF"/>
                </a:solidFill>
                <a:latin typeface="Arial"/>
                <a:cs typeface="Arial"/>
              </a:rPr>
              <a:t>Usar </a:t>
            </a:r>
            <a:r>
              <a:rPr lang="es-MX" sz="1300" spc="-10" dirty="0">
                <a:solidFill>
                  <a:srgbClr val="FFFFFF"/>
                </a:solidFill>
                <a:latin typeface="Arial"/>
                <a:cs typeface="Arial"/>
              </a:rPr>
              <a:t>botellas de agua o dispensadores de agua con sensor de movimiento en lugar de fuentes de </a:t>
            </a:r>
            <a:r>
              <a:rPr lang="es-MX" sz="1300" spc="-10" dirty="0" smtClean="0">
                <a:solidFill>
                  <a:srgbClr val="FFFFFF"/>
                </a:solidFill>
                <a:latin typeface="Arial"/>
                <a:cs typeface="Arial"/>
              </a:rPr>
              <a:t>agua.</a:t>
            </a:r>
            <a:endParaRPr lang="es-MX" sz="1300" spc="-10" dirty="0">
              <a:solidFill>
                <a:srgbClr val="FFFFFF"/>
              </a:solidFill>
              <a:latin typeface="Arial"/>
              <a:cs typeface="Arial"/>
            </a:endParaRPr>
          </a:p>
          <a:p>
            <a:pPr marL="298450" indent="-285750">
              <a:lnSpc>
                <a:spcPct val="100000"/>
              </a:lnSpc>
              <a:spcBef>
                <a:spcPts val="1085"/>
              </a:spcBef>
              <a:buFont typeface="Arial" panose="020B0604020202020204" pitchFamily="34" charset="0"/>
              <a:buChar char="•"/>
            </a:pPr>
            <a:r>
              <a:rPr lang="es-MX" sz="1300" spc="-10" dirty="0">
                <a:solidFill>
                  <a:srgbClr val="FFFFFF"/>
                </a:solidFill>
                <a:latin typeface="Arial"/>
                <a:cs typeface="Arial"/>
              </a:rPr>
              <a:t>Eliminar máquinas </a:t>
            </a:r>
            <a:r>
              <a:rPr lang="es-MX" sz="1300" spc="-10" dirty="0" smtClean="0">
                <a:solidFill>
                  <a:srgbClr val="FFFFFF"/>
                </a:solidFill>
                <a:latin typeface="Arial"/>
                <a:cs typeface="Arial"/>
              </a:rPr>
              <a:t>expendedoras.</a:t>
            </a:r>
            <a:endParaRPr sz="1300" dirty="0">
              <a:latin typeface="Arial"/>
              <a:cs typeface="Arial"/>
            </a:endParaRPr>
          </a:p>
        </p:txBody>
      </p:sp>
      <p:sp>
        <p:nvSpPr>
          <p:cNvPr id="21" name="object 21"/>
          <p:cNvSpPr/>
          <p:nvPr/>
        </p:nvSpPr>
        <p:spPr>
          <a:xfrm>
            <a:off x="8173211" y="1182624"/>
            <a:ext cx="3465829" cy="0"/>
          </a:xfrm>
          <a:custGeom>
            <a:avLst/>
            <a:gdLst/>
            <a:ahLst/>
            <a:cxnLst/>
            <a:rect l="l" t="t" r="r" b="b"/>
            <a:pathLst>
              <a:path w="3465829">
                <a:moveTo>
                  <a:pt x="0" y="0"/>
                </a:moveTo>
                <a:lnTo>
                  <a:pt x="3465576" y="0"/>
                </a:lnTo>
              </a:path>
            </a:pathLst>
          </a:custGeom>
          <a:ln w="6096">
            <a:solidFill>
              <a:srgbClr val="FFFFFF"/>
            </a:solidFill>
          </a:ln>
        </p:spPr>
        <p:txBody>
          <a:bodyPr wrap="square" lIns="0" tIns="0" rIns="0" bIns="0" rtlCol="0"/>
          <a:lstStyle/>
          <a:p>
            <a:endParaRPr/>
          </a:p>
        </p:txBody>
      </p:sp>
      <p:sp>
        <p:nvSpPr>
          <p:cNvPr id="27" name="object 14"/>
          <p:cNvSpPr/>
          <p:nvPr/>
        </p:nvSpPr>
        <p:spPr>
          <a:xfrm>
            <a:off x="8638031" y="842772"/>
            <a:ext cx="0" cy="184785"/>
          </a:xfrm>
          <a:custGeom>
            <a:avLst/>
            <a:gdLst/>
            <a:ahLst/>
            <a:cxnLst/>
            <a:rect l="l" t="t" r="r" b="b"/>
            <a:pathLst>
              <a:path h="184784">
                <a:moveTo>
                  <a:pt x="0" y="0"/>
                </a:moveTo>
                <a:lnTo>
                  <a:pt x="0" y="184657"/>
                </a:lnTo>
              </a:path>
            </a:pathLst>
          </a:custGeom>
          <a:ln w="6096">
            <a:solidFill>
              <a:srgbClr val="FFFFFF"/>
            </a:solidFill>
          </a:ln>
        </p:spPr>
        <p:txBody>
          <a:bodyPr wrap="square" lIns="0" tIns="0" rIns="0" bIns="0" rtlCol="0"/>
          <a:lstStyle/>
          <a:p>
            <a:endParaRPr/>
          </a:p>
        </p:txBody>
      </p:sp>
      <p:sp>
        <p:nvSpPr>
          <p:cNvPr id="28" name="object 15"/>
          <p:cNvSpPr txBox="1"/>
          <p:nvPr/>
        </p:nvSpPr>
        <p:spPr>
          <a:xfrm>
            <a:off x="8162924" y="533400"/>
            <a:ext cx="3311017" cy="492443"/>
          </a:xfrm>
          <a:prstGeom prst="rect">
            <a:avLst/>
          </a:prstGeom>
        </p:spPr>
        <p:txBody>
          <a:bodyPr vert="horz" wrap="square" lIns="0" tIns="12700" rIns="0" bIns="0" rtlCol="0">
            <a:spAutoFit/>
          </a:bodyPr>
          <a:lstStyle/>
          <a:p>
            <a:pPr>
              <a:lnSpc>
                <a:spcPct val="100000"/>
              </a:lnSpc>
              <a:spcBef>
                <a:spcPts val="100"/>
              </a:spcBef>
              <a:tabLst>
                <a:tab pos="836294" algn="l"/>
                <a:tab pos="1703070" algn="l"/>
              </a:tabLst>
            </a:pPr>
            <a:r>
              <a:rPr lang="es-MX" sz="1200" b="1" dirty="0" smtClean="0">
                <a:solidFill>
                  <a:srgbClr val="FFFFFF"/>
                </a:solidFill>
                <a:latin typeface="Arial"/>
                <a:cs typeface="Arial"/>
              </a:rPr>
              <a:t>Actualizar equipo</a:t>
            </a:r>
            <a:endParaRPr sz="1200" dirty="0">
              <a:latin typeface="Arial"/>
              <a:cs typeface="Arial"/>
            </a:endParaRPr>
          </a:p>
          <a:p>
            <a:pPr marL="19685">
              <a:lnSpc>
                <a:spcPct val="100000"/>
              </a:lnSpc>
              <a:spcBef>
                <a:spcPts val="1110"/>
              </a:spcBef>
              <a:tabLst>
                <a:tab pos="618490" algn="l"/>
              </a:tabLst>
            </a:pPr>
            <a:r>
              <a:rPr sz="1000" dirty="0" smtClean="0">
                <a:solidFill>
                  <a:srgbClr val="FFFFFF"/>
                </a:solidFill>
                <a:latin typeface="Arial"/>
                <a:cs typeface="Arial"/>
              </a:rPr>
              <a:t>Of</a:t>
            </a:r>
            <a:r>
              <a:rPr lang="es-MX" sz="1000" dirty="0" err="1" smtClean="0">
                <a:solidFill>
                  <a:srgbClr val="FFFFFF"/>
                </a:solidFill>
                <a:latin typeface="Arial"/>
                <a:cs typeface="Arial"/>
              </a:rPr>
              <a:t>icina</a:t>
            </a:r>
            <a:r>
              <a:rPr lang="es-MX" sz="1000" dirty="0" smtClean="0">
                <a:solidFill>
                  <a:srgbClr val="FFFFFF"/>
                </a:solidFill>
                <a:latin typeface="Arial"/>
                <a:cs typeface="Arial"/>
              </a:rPr>
              <a:t>    Obra: </a:t>
            </a:r>
            <a:r>
              <a:rPr lang="es-MX" sz="1000" spc="-5" dirty="0">
                <a:solidFill>
                  <a:srgbClr val="FFFFFF"/>
                </a:solidFill>
                <a:latin typeface="Arial"/>
                <a:cs typeface="Arial"/>
              </a:rPr>
              <a:t>Cielo Abierto - Edificación</a:t>
            </a:r>
            <a:endParaRPr sz="1000" dirty="0">
              <a:latin typeface="Arial"/>
              <a:cs typeface="Arial"/>
            </a:endParaRPr>
          </a:p>
        </p:txBody>
      </p:sp>
      <p:sp>
        <p:nvSpPr>
          <p:cNvPr id="29" name="object 57"/>
          <p:cNvSpPr/>
          <p:nvPr/>
        </p:nvSpPr>
        <p:spPr>
          <a:xfrm>
            <a:off x="9659111" y="179831"/>
            <a:ext cx="777240" cy="231775"/>
          </a:xfrm>
          <a:custGeom>
            <a:avLst/>
            <a:gdLst/>
            <a:ahLst/>
            <a:cxnLst/>
            <a:rect l="l" t="t" r="r" b="b"/>
            <a:pathLst>
              <a:path w="777240" h="231775">
                <a:moveTo>
                  <a:pt x="0" y="0"/>
                </a:moveTo>
                <a:lnTo>
                  <a:pt x="714629" y="0"/>
                </a:lnTo>
                <a:lnTo>
                  <a:pt x="777240" y="115823"/>
                </a:lnTo>
                <a:lnTo>
                  <a:pt x="714629" y="231647"/>
                </a:lnTo>
                <a:lnTo>
                  <a:pt x="0" y="231647"/>
                </a:lnTo>
                <a:lnTo>
                  <a:pt x="62611" y="115823"/>
                </a:lnTo>
                <a:lnTo>
                  <a:pt x="0" y="0"/>
                </a:lnTo>
                <a:close/>
              </a:path>
            </a:pathLst>
          </a:custGeom>
          <a:noFill/>
          <a:ln w="6096">
            <a:solidFill>
              <a:srgbClr val="FFFFFF"/>
            </a:solidFill>
          </a:ln>
        </p:spPr>
        <p:txBody>
          <a:bodyPr wrap="square" lIns="0" tIns="0" rIns="0" bIns="0" rtlCol="0"/>
          <a:lstStyle/>
          <a:p>
            <a:endParaRPr/>
          </a:p>
        </p:txBody>
      </p:sp>
      <p:sp>
        <p:nvSpPr>
          <p:cNvPr id="30" name="object 58"/>
          <p:cNvSpPr txBox="1"/>
          <p:nvPr/>
        </p:nvSpPr>
        <p:spPr>
          <a:xfrm>
            <a:off x="9755505" y="219583"/>
            <a:ext cx="611758" cy="135935"/>
          </a:xfrm>
          <a:prstGeom prst="rect">
            <a:avLst/>
          </a:prstGeom>
        </p:spPr>
        <p:txBody>
          <a:bodyPr vert="horz" wrap="square" lIns="0" tIns="12700" rIns="0" bIns="0" rtlCol="0">
            <a:spAutoFit/>
          </a:bodyPr>
          <a:lstStyle/>
          <a:p>
            <a:pPr marL="12700">
              <a:lnSpc>
                <a:spcPct val="100000"/>
              </a:lnSpc>
              <a:spcBef>
                <a:spcPts val="100"/>
              </a:spcBef>
            </a:pPr>
            <a:r>
              <a:rPr lang="es-MX" sz="800" dirty="0" smtClean="0">
                <a:solidFill>
                  <a:schemeClr val="bg1"/>
                </a:solidFill>
                <a:latin typeface="Arial"/>
                <a:cs typeface="Arial"/>
              </a:rPr>
              <a:t>En el trabajo</a:t>
            </a:r>
            <a:endParaRPr sz="800" dirty="0">
              <a:solidFill>
                <a:schemeClr val="bg1"/>
              </a:solidFill>
              <a:latin typeface="Arial"/>
              <a:cs typeface="Arial"/>
            </a:endParaRPr>
          </a:p>
        </p:txBody>
      </p:sp>
      <p:sp>
        <p:nvSpPr>
          <p:cNvPr id="31" name="object 59"/>
          <p:cNvSpPr/>
          <p:nvPr/>
        </p:nvSpPr>
        <p:spPr>
          <a:xfrm>
            <a:off x="10395204" y="179831"/>
            <a:ext cx="883919" cy="231775"/>
          </a:xfrm>
          <a:custGeom>
            <a:avLst/>
            <a:gdLst/>
            <a:ahLst/>
            <a:cxnLst/>
            <a:rect l="l" t="t" r="r" b="b"/>
            <a:pathLst>
              <a:path w="883920" h="231775">
                <a:moveTo>
                  <a:pt x="0" y="0"/>
                </a:moveTo>
                <a:lnTo>
                  <a:pt x="821309" y="0"/>
                </a:lnTo>
                <a:lnTo>
                  <a:pt x="883919" y="115823"/>
                </a:lnTo>
                <a:lnTo>
                  <a:pt x="821309" y="231647"/>
                </a:lnTo>
                <a:lnTo>
                  <a:pt x="0" y="231647"/>
                </a:lnTo>
                <a:lnTo>
                  <a:pt x="62611" y="115823"/>
                </a:lnTo>
                <a:lnTo>
                  <a:pt x="0" y="0"/>
                </a:lnTo>
                <a:close/>
              </a:path>
            </a:pathLst>
          </a:custGeom>
          <a:solidFill>
            <a:schemeClr val="bg1"/>
          </a:solidFill>
          <a:ln w="6095">
            <a:solidFill>
              <a:srgbClr val="FFFFFF"/>
            </a:solidFill>
          </a:ln>
        </p:spPr>
        <p:txBody>
          <a:bodyPr wrap="square" lIns="0" tIns="0" rIns="0" bIns="0" rtlCol="0"/>
          <a:lstStyle/>
          <a:p>
            <a:endParaRPr/>
          </a:p>
        </p:txBody>
      </p:sp>
      <p:sp>
        <p:nvSpPr>
          <p:cNvPr id="32" name="object 60"/>
          <p:cNvSpPr txBox="1"/>
          <p:nvPr/>
        </p:nvSpPr>
        <p:spPr>
          <a:xfrm>
            <a:off x="10476992" y="219583"/>
            <a:ext cx="830072" cy="135935"/>
          </a:xfrm>
          <a:prstGeom prst="rect">
            <a:avLst/>
          </a:prstGeom>
        </p:spPr>
        <p:txBody>
          <a:bodyPr vert="horz" wrap="square" lIns="0" tIns="12700" rIns="0" bIns="0" rtlCol="0">
            <a:spAutoFit/>
          </a:bodyPr>
          <a:lstStyle/>
          <a:p>
            <a:pPr marL="12700">
              <a:lnSpc>
                <a:spcPct val="100000"/>
              </a:lnSpc>
              <a:spcBef>
                <a:spcPts val="100"/>
              </a:spcBef>
            </a:pPr>
            <a:r>
              <a:rPr lang="es-MX" sz="800" dirty="0" smtClean="0">
                <a:latin typeface="Arial"/>
                <a:cs typeface="Arial"/>
              </a:rPr>
              <a:t>Áreas comunes</a:t>
            </a:r>
            <a:endParaRPr sz="800" dirty="0">
              <a:latin typeface="Arial"/>
              <a:cs typeface="Arial"/>
            </a:endParaRPr>
          </a:p>
        </p:txBody>
      </p:sp>
      <p:sp>
        <p:nvSpPr>
          <p:cNvPr id="35" name="object 63"/>
          <p:cNvSpPr/>
          <p:nvPr/>
        </p:nvSpPr>
        <p:spPr>
          <a:xfrm>
            <a:off x="8185404" y="179831"/>
            <a:ext cx="779145" cy="231775"/>
          </a:xfrm>
          <a:custGeom>
            <a:avLst/>
            <a:gdLst/>
            <a:ahLst/>
            <a:cxnLst/>
            <a:rect l="l" t="t" r="r" b="b"/>
            <a:pathLst>
              <a:path w="779145" h="231775">
                <a:moveTo>
                  <a:pt x="713105" y="0"/>
                </a:moveTo>
                <a:lnTo>
                  <a:pt x="0" y="0"/>
                </a:lnTo>
                <a:lnTo>
                  <a:pt x="0" y="231647"/>
                </a:lnTo>
                <a:lnTo>
                  <a:pt x="713105" y="231647"/>
                </a:lnTo>
                <a:lnTo>
                  <a:pt x="778764" y="115823"/>
                </a:lnTo>
                <a:lnTo>
                  <a:pt x="713105" y="0"/>
                </a:lnTo>
                <a:close/>
              </a:path>
            </a:pathLst>
          </a:custGeom>
          <a:noFill/>
        </p:spPr>
        <p:txBody>
          <a:bodyPr wrap="square" lIns="0" tIns="0" rIns="0" bIns="0" rtlCol="0"/>
          <a:lstStyle/>
          <a:p>
            <a:endParaRPr/>
          </a:p>
        </p:txBody>
      </p:sp>
      <p:sp>
        <p:nvSpPr>
          <p:cNvPr id="36" name="object 64"/>
          <p:cNvSpPr/>
          <p:nvPr/>
        </p:nvSpPr>
        <p:spPr>
          <a:xfrm>
            <a:off x="8185404" y="179831"/>
            <a:ext cx="779145" cy="231775"/>
          </a:xfrm>
          <a:custGeom>
            <a:avLst/>
            <a:gdLst/>
            <a:ahLst/>
            <a:cxnLst/>
            <a:rect l="l" t="t" r="r" b="b"/>
            <a:pathLst>
              <a:path w="779145" h="231775">
                <a:moveTo>
                  <a:pt x="0" y="0"/>
                </a:moveTo>
                <a:lnTo>
                  <a:pt x="713105" y="0"/>
                </a:lnTo>
                <a:lnTo>
                  <a:pt x="778764" y="115823"/>
                </a:lnTo>
                <a:lnTo>
                  <a:pt x="713105" y="231647"/>
                </a:lnTo>
                <a:lnTo>
                  <a:pt x="0" y="231647"/>
                </a:lnTo>
                <a:lnTo>
                  <a:pt x="0" y="0"/>
                </a:lnTo>
                <a:close/>
              </a:path>
            </a:pathLst>
          </a:custGeom>
          <a:ln w="6096">
            <a:solidFill>
              <a:srgbClr val="FFFFFF"/>
            </a:solidFill>
          </a:ln>
        </p:spPr>
        <p:txBody>
          <a:bodyPr wrap="square" lIns="0" tIns="0" rIns="0" bIns="0" rtlCol="0"/>
          <a:lstStyle/>
          <a:p>
            <a:endParaRPr/>
          </a:p>
        </p:txBody>
      </p:sp>
      <p:sp>
        <p:nvSpPr>
          <p:cNvPr id="37" name="object 65"/>
          <p:cNvSpPr/>
          <p:nvPr/>
        </p:nvSpPr>
        <p:spPr>
          <a:xfrm>
            <a:off x="8921495" y="179831"/>
            <a:ext cx="779145" cy="231775"/>
          </a:xfrm>
          <a:custGeom>
            <a:avLst/>
            <a:gdLst/>
            <a:ahLst/>
            <a:cxnLst/>
            <a:rect l="l" t="t" r="r" b="b"/>
            <a:pathLst>
              <a:path w="779145" h="231775">
                <a:moveTo>
                  <a:pt x="0" y="0"/>
                </a:moveTo>
                <a:lnTo>
                  <a:pt x="716153" y="0"/>
                </a:lnTo>
                <a:lnTo>
                  <a:pt x="778764" y="115823"/>
                </a:lnTo>
                <a:lnTo>
                  <a:pt x="716153" y="231647"/>
                </a:lnTo>
                <a:lnTo>
                  <a:pt x="0" y="231647"/>
                </a:lnTo>
                <a:lnTo>
                  <a:pt x="62611" y="115823"/>
                </a:lnTo>
                <a:lnTo>
                  <a:pt x="0" y="0"/>
                </a:lnTo>
                <a:close/>
              </a:path>
            </a:pathLst>
          </a:custGeom>
          <a:noFill/>
          <a:ln w="6096">
            <a:solidFill>
              <a:srgbClr val="FFFFFF"/>
            </a:solidFill>
          </a:ln>
        </p:spPr>
        <p:txBody>
          <a:bodyPr wrap="square" lIns="0" tIns="0" rIns="0" bIns="0" rtlCol="0"/>
          <a:lstStyle/>
          <a:p>
            <a:endParaRPr/>
          </a:p>
        </p:txBody>
      </p:sp>
      <p:sp>
        <p:nvSpPr>
          <p:cNvPr id="38" name="object 67"/>
          <p:cNvSpPr txBox="1"/>
          <p:nvPr/>
        </p:nvSpPr>
        <p:spPr>
          <a:xfrm>
            <a:off x="8229600" y="219583"/>
            <a:ext cx="662939" cy="135935"/>
          </a:xfrm>
          <a:prstGeom prst="rect">
            <a:avLst/>
          </a:prstGeom>
        </p:spPr>
        <p:txBody>
          <a:bodyPr vert="horz" wrap="square" lIns="0" tIns="12700" rIns="0" bIns="0" rtlCol="0">
            <a:spAutoFit/>
          </a:bodyPr>
          <a:lstStyle/>
          <a:p>
            <a:pPr>
              <a:lnSpc>
                <a:spcPct val="100000"/>
              </a:lnSpc>
              <a:spcBef>
                <a:spcPts val="100"/>
              </a:spcBef>
              <a:tabLst>
                <a:tab pos="836294" algn="l"/>
              </a:tabLst>
            </a:pPr>
            <a:r>
              <a:rPr lang="es-MX" sz="800" b="1" spc="-5" dirty="0" smtClean="0">
                <a:solidFill>
                  <a:schemeClr val="bg1"/>
                </a:solidFill>
                <a:latin typeface="Arial"/>
                <a:cs typeface="Arial"/>
              </a:rPr>
              <a:t>Previo</a:t>
            </a:r>
            <a:endParaRPr sz="1000" dirty="0">
              <a:solidFill>
                <a:schemeClr val="bg1"/>
              </a:solidFill>
              <a:latin typeface="Arial"/>
              <a:cs typeface="Arial"/>
            </a:endParaRPr>
          </a:p>
        </p:txBody>
      </p:sp>
      <p:sp>
        <p:nvSpPr>
          <p:cNvPr id="39" name="object 58"/>
          <p:cNvSpPr txBox="1"/>
          <p:nvPr/>
        </p:nvSpPr>
        <p:spPr>
          <a:xfrm>
            <a:off x="9065642" y="228600"/>
            <a:ext cx="611758" cy="135935"/>
          </a:xfrm>
          <a:prstGeom prst="rect">
            <a:avLst/>
          </a:prstGeom>
        </p:spPr>
        <p:txBody>
          <a:bodyPr vert="horz" wrap="square" lIns="0" tIns="12700" rIns="0" bIns="0" rtlCol="0">
            <a:spAutoFit/>
          </a:bodyPr>
          <a:lstStyle/>
          <a:p>
            <a:pPr marL="12700">
              <a:lnSpc>
                <a:spcPct val="100000"/>
              </a:lnSpc>
              <a:spcBef>
                <a:spcPts val="100"/>
              </a:spcBef>
            </a:pPr>
            <a:r>
              <a:rPr lang="es-MX" sz="800" dirty="0" smtClean="0">
                <a:solidFill>
                  <a:schemeClr val="bg1"/>
                </a:solidFill>
                <a:latin typeface="Arial"/>
                <a:cs typeface="Arial"/>
              </a:rPr>
              <a:t>Traslados</a:t>
            </a:r>
            <a:endParaRPr sz="800" dirty="0">
              <a:solidFill>
                <a:schemeClr val="bg1"/>
              </a:solidFill>
              <a:latin typeface="Arial"/>
              <a:cs typeface="Arial"/>
            </a:endParaRPr>
          </a:p>
        </p:txBody>
      </p:sp>
      <p:sp>
        <p:nvSpPr>
          <p:cNvPr id="22" name="CuadroTexto 21"/>
          <p:cNvSpPr txBox="1"/>
          <p:nvPr/>
        </p:nvSpPr>
        <p:spPr>
          <a:xfrm rot="18830416">
            <a:off x="1284309" y="3409005"/>
            <a:ext cx="4419600" cy="584775"/>
          </a:xfrm>
          <a:prstGeom prst="rect">
            <a:avLst/>
          </a:prstGeom>
          <a:noFill/>
        </p:spPr>
        <p:txBody>
          <a:bodyPr wrap="square" rtlCol="0">
            <a:spAutoFit/>
          </a:bodyPr>
          <a:lstStyle/>
          <a:p>
            <a:pPr algn="ctr"/>
            <a:r>
              <a:rPr lang="es-MX" sz="3200" dirty="0" smtClean="0">
                <a:solidFill>
                  <a:schemeClr val="bg1">
                    <a:lumMod val="75000"/>
                  </a:schemeClr>
                </a:solidFill>
              </a:rPr>
              <a:t>COLOCAR EVIDENCIA</a:t>
            </a:r>
            <a:endParaRPr lang="es-MX" sz="3200" dirty="0">
              <a:solidFill>
                <a:schemeClr val="bg1">
                  <a:lumMod val="75000"/>
                </a:schemeClr>
              </a:solidFill>
            </a:endParaRPr>
          </a:p>
        </p:txBody>
      </p:sp>
      <p:grpSp>
        <p:nvGrpSpPr>
          <p:cNvPr id="18" name="Grupo 17"/>
          <p:cNvGrpSpPr/>
          <p:nvPr/>
        </p:nvGrpSpPr>
        <p:grpSpPr>
          <a:xfrm>
            <a:off x="8153400" y="515470"/>
            <a:ext cx="1600200" cy="304800"/>
            <a:chOff x="6153150" y="82890"/>
            <a:chExt cx="1600200" cy="304800"/>
          </a:xfrm>
        </p:grpSpPr>
        <p:sp>
          <p:nvSpPr>
            <p:cNvPr id="19" name="Rectángulo redondeado 18"/>
            <p:cNvSpPr/>
            <p:nvPr/>
          </p:nvSpPr>
          <p:spPr>
            <a:xfrm>
              <a:off x="6153150" y="82890"/>
              <a:ext cx="1600200" cy="304800"/>
            </a:xfrm>
            <a:prstGeom prst="roundRect">
              <a:avLst/>
            </a:prstGeom>
            <a:solidFill>
              <a:srgbClr val="CC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sz="1400" dirty="0" smtClean="0"/>
                <a:t>Ingeniería</a:t>
              </a:r>
              <a:endParaRPr lang="es-MX" sz="1400" dirty="0"/>
            </a:p>
          </p:txBody>
        </p:sp>
        <p:pic>
          <p:nvPicPr>
            <p:cNvPr id="20" name="Imagen 1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84462" y="90014"/>
              <a:ext cx="202364" cy="269818"/>
            </a:xfrm>
            <a:prstGeom prst="rect">
              <a:avLst/>
            </a:prstGeom>
          </p:spPr>
        </p:pic>
      </p:grpSp>
    </p:spTree>
    <p:extLst>
      <p:ext uri="{BB962C8B-B14F-4D97-AF65-F5344CB8AC3E}">
        <p14:creationId xmlns:p14="http://schemas.microsoft.com/office/powerpoint/2010/main" val="314025439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a:spLocks noGrp="1"/>
          </p:cNvSpPr>
          <p:nvPr>
            <p:ph type="title"/>
          </p:nvPr>
        </p:nvSpPr>
        <p:spPr>
          <a:xfrm>
            <a:off x="542036" y="119583"/>
            <a:ext cx="7003034" cy="1166345"/>
          </a:xfrm>
          <a:prstGeom prst="rect">
            <a:avLst/>
          </a:prstGeom>
        </p:spPr>
        <p:txBody>
          <a:bodyPr vert="horz" wrap="square" lIns="0" tIns="12065" rIns="0" bIns="0" rtlCol="0">
            <a:spAutoFit/>
          </a:bodyPr>
          <a:lstStyle/>
          <a:p>
            <a:pPr marL="12700" marR="5080">
              <a:lnSpc>
                <a:spcPct val="100000"/>
              </a:lnSpc>
              <a:spcBef>
                <a:spcPts val="95"/>
              </a:spcBef>
            </a:pPr>
            <a:r>
              <a:rPr lang="es-MX" spc="-5" dirty="0"/>
              <a:t>Cierre las áreas comunes y proporcione protocolos estrictos para cuando vuelvan a abrir</a:t>
            </a:r>
            <a:endParaRPr spc="-5" dirty="0"/>
          </a:p>
        </p:txBody>
      </p:sp>
      <p:sp>
        <p:nvSpPr>
          <p:cNvPr id="6" name="object 6"/>
          <p:cNvSpPr txBox="1"/>
          <p:nvPr/>
        </p:nvSpPr>
        <p:spPr>
          <a:xfrm>
            <a:off x="8157464" y="1475994"/>
            <a:ext cx="3653536" cy="2062103"/>
          </a:xfrm>
          <a:prstGeom prst="rect">
            <a:avLst/>
          </a:prstGeom>
        </p:spPr>
        <p:txBody>
          <a:bodyPr vert="horz" wrap="square" lIns="0" tIns="12700" rIns="0" bIns="0" rtlCol="0">
            <a:spAutoFit/>
          </a:bodyPr>
          <a:lstStyle/>
          <a:p>
            <a:pPr marL="12700" marR="880110">
              <a:lnSpc>
                <a:spcPct val="100000"/>
              </a:lnSpc>
              <a:spcBef>
                <a:spcPts val="100"/>
              </a:spcBef>
            </a:pPr>
            <a:r>
              <a:rPr lang="es-MX" sz="1800" b="1" spc="-5" dirty="0" smtClean="0">
                <a:solidFill>
                  <a:srgbClr val="FFFFFF"/>
                </a:solidFill>
                <a:latin typeface="Arial"/>
                <a:cs typeface="Arial"/>
              </a:rPr>
              <a:t>Acciones</a:t>
            </a:r>
          </a:p>
          <a:p>
            <a:pPr marL="12700" marR="880110">
              <a:lnSpc>
                <a:spcPct val="100000"/>
              </a:lnSpc>
              <a:spcBef>
                <a:spcPts val="100"/>
              </a:spcBef>
            </a:pPr>
            <a:endParaRPr sz="1800" dirty="0">
              <a:latin typeface="Arial"/>
              <a:cs typeface="Arial"/>
            </a:endParaRPr>
          </a:p>
          <a:p>
            <a:pPr marL="298450" indent="-285750">
              <a:lnSpc>
                <a:spcPct val="100000"/>
              </a:lnSpc>
              <a:spcBef>
                <a:spcPts val="1085"/>
              </a:spcBef>
              <a:buFont typeface="Arial" panose="020B0604020202020204" pitchFamily="34" charset="0"/>
              <a:buChar char="•"/>
            </a:pPr>
            <a:r>
              <a:rPr lang="es-MX" sz="1300" spc="-5" dirty="0" smtClean="0">
                <a:solidFill>
                  <a:srgbClr val="FFFFFF"/>
                </a:solidFill>
                <a:latin typeface="Arial"/>
                <a:cs typeface="Arial"/>
              </a:rPr>
              <a:t>Acordonar áreas comunes no esenciales en la empresa y obra.</a:t>
            </a:r>
            <a:endParaRPr lang="es-MX" sz="1300" spc="-5" dirty="0">
              <a:solidFill>
                <a:srgbClr val="FFFFFF"/>
              </a:solidFill>
              <a:latin typeface="Arial"/>
              <a:cs typeface="Arial"/>
            </a:endParaRPr>
          </a:p>
          <a:p>
            <a:pPr marL="298450" indent="-285750">
              <a:lnSpc>
                <a:spcPct val="100000"/>
              </a:lnSpc>
              <a:spcBef>
                <a:spcPts val="1085"/>
              </a:spcBef>
              <a:buFont typeface="Arial" panose="020B0604020202020204" pitchFamily="34" charset="0"/>
              <a:buChar char="•"/>
            </a:pPr>
            <a:r>
              <a:rPr lang="es-MX" sz="1300" spc="-5" dirty="0" smtClean="0">
                <a:solidFill>
                  <a:srgbClr val="FFFFFF"/>
                </a:solidFill>
                <a:latin typeface="Arial"/>
                <a:cs typeface="Arial"/>
              </a:rPr>
              <a:t>Especifique </a:t>
            </a:r>
            <a:r>
              <a:rPr lang="es-MX" sz="1300" spc="-5" dirty="0">
                <a:solidFill>
                  <a:srgbClr val="FFFFFF"/>
                </a:solidFill>
                <a:latin typeface="Arial"/>
                <a:cs typeface="Arial"/>
              </a:rPr>
              <a:t>protocolos de uso, a todos los empleados de todas las áreas, de espacios de reserva, de limpieza, limitación de capacidades, etc.</a:t>
            </a:r>
            <a:endParaRPr sz="1300" dirty="0">
              <a:latin typeface="Arial"/>
              <a:cs typeface="Arial"/>
            </a:endParaRPr>
          </a:p>
        </p:txBody>
      </p:sp>
      <p:sp>
        <p:nvSpPr>
          <p:cNvPr id="15" name="object 15"/>
          <p:cNvSpPr/>
          <p:nvPr/>
        </p:nvSpPr>
        <p:spPr>
          <a:xfrm>
            <a:off x="8173211" y="1182624"/>
            <a:ext cx="3465829" cy="0"/>
          </a:xfrm>
          <a:custGeom>
            <a:avLst/>
            <a:gdLst/>
            <a:ahLst/>
            <a:cxnLst/>
            <a:rect l="l" t="t" r="r" b="b"/>
            <a:pathLst>
              <a:path w="3465829">
                <a:moveTo>
                  <a:pt x="0" y="0"/>
                </a:moveTo>
                <a:lnTo>
                  <a:pt x="3465576" y="0"/>
                </a:lnTo>
              </a:path>
            </a:pathLst>
          </a:custGeom>
          <a:ln w="6096">
            <a:solidFill>
              <a:srgbClr val="FFFFFF"/>
            </a:solidFill>
          </a:ln>
        </p:spPr>
        <p:txBody>
          <a:bodyPr wrap="square" lIns="0" tIns="0" rIns="0" bIns="0" rtlCol="0"/>
          <a:lstStyle/>
          <a:p>
            <a:endParaRPr/>
          </a:p>
        </p:txBody>
      </p:sp>
      <p:sp>
        <p:nvSpPr>
          <p:cNvPr id="29" name="object 14"/>
          <p:cNvSpPr/>
          <p:nvPr/>
        </p:nvSpPr>
        <p:spPr>
          <a:xfrm>
            <a:off x="8638031" y="842772"/>
            <a:ext cx="0" cy="184785"/>
          </a:xfrm>
          <a:custGeom>
            <a:avLst/>
            <a:gdLst/>
            <a:ahLst/>
            <a:cxnLst/>
            <a:rect l="l" t="t" r="r" b="b"/>
            <a:pathLst>
              <a:path h="184784">
                <a:moveTo>
                  <a:pt x="0" y="0"/>
                </a:moveTo>
                <a:lnTo>
                  <a:pt x="0" y="184657"/>
                </a:lnTo>
              </a:path>
            </a:pathLst>
          </a:custGeom>
          <a:ln w="6096">
            <a:solidFill>
              <a:srgbClr val="FFFFFF"/>
            </a:solidFill>
          </a:ln>
        </p:spPr>
        <p:txBody>
          <a:bodyPr wrap="square" lIns="0" tIns="0" rIns="0" bIns="0" rtlCol="0"/>
          <a:lstStyle/>
          <a:p>
            <a:endParaRPr/>
          </a:p>
        </p:txBody>
      </p:sp>
      <p:sp>
        <p:nvSpPr>
          <p:cNvPr id="30" name="object 15"/>
          <p:cNvSpPr txBox="1"/>
          <p:nvPr/>
        </p:nvSpPr>
        <p:spPr>
          <a:xfrm>
            <a:off x="8162924" y="533400"/>
            <a:ext cx="3311017" cy="492443"/>
          </a:xfrm>
          <a:prstGeom prst="rect">
            <a:avLst/>
          </a:prstGeom>
        </p:spPr>
        <p:txBody>
          <a:bodyPr vert="horz" wrap="square" lIns="0" tIns="12700" rIns="0" bIns="0" rtlCol="0">
            <a:spAutoFit/>
          </a:bodyPr>
          <a:lstStyle/>
          <a:p>
            <a:pPr>
              <a:lnSpc>
                <a:spcPct val="100000"/>
              </a:lnSpc>
              <a:spcBef>
                <a:spcPts val="100"/>
              </a:spcBef>
              <a:tabLst>
                <a:tab pos="836294" algn="l"/>
                <a:tab pos="1703070" algn="l"/>
              </a:tabLst>
            </a:pPr>
            <a:r>
              <a:rPr lang="es-MX" sz="1200" b="1" dirty="0" smtClean="0">
                <a:solidFill>
                  <a:srgbClr val="FFFFFF"/>
                </a:solidFill>
                <a:latin typeface="Arial"/>
                <a:cs typeface="Arial"/>
              </a:rPr>
              <a:t>Sana Distancia</a:t>
            </a:r>
            <a:endParaRPr sz="1200" dirty="0">
              <a:latin typeface="Arial"/>
              <a:cs typeface="Arial"/>
            </a:endParaRPr>
          </a:p>
          <a:p>
            <a:pPr marL="19685">
              <a:lnSpc>
                <a:spcPct val="100000"/>
              </a:lnSpc>
              <a:spcBef>
                <a:spcPts val="1110"/>
              </a:spcBef>
              <a:tabLst>
                <a:tab pos="618490" algn="l"/>
              </a:tabLst>
            </a:pPr>
            <a:r>
              <a:rPr sz="1000" dirty="0" smtClean="0">
                <a:solidFill>
                  <a:srgbClr val="FFFFFF"/>
                </a:solidFill>
                <a:latin typeface="Arial"/>
                <a:cs typeface="Arial"/>
              </a:rPr>
              <a:t>Of</a:t>
            </a:r>
            <a:r>
              <a:rPr lang="es-MX" sz="1000" dirty="0" err="1" smtClean="0">
                <a:solidFill>
                  <a:srgbClr val="FFFFFF"/>
                </a:solidFill>
                <a:latin typeface="Arial"/>
                <a:cs typeface="Arial"/>
              </a:rPr>
              <a:t>icina</a:t>
            </a:r>
            <a:r>
              <a:rPr lang="es-MX" sz="1000" dirty="0" smtClean="0">
                <a:solidFill>
                  <a:srgbClr val="FFFFFF"/>
                </a:solidFill>
                <a:latin typeface="Arial"/>
                <a:cs typeface="Arial"/>
              </a:rPr>
              <a:t>    </a:t>
            </a:r>
            <a:endParaRPr sz="1000" dirty="0">
              <a:latin typeface="Arial"/>
              <a:cs typeface="Arial"/>
            </a:endParaRPr>
          </a:p>
        </p:txBody>
      </p:sp>
      <p:sp>
        <p:nvSpPr>
          <p:cNvPr id="31" name="object 57"/>
          <p:cNvSpPr/>
          <p:nvPr/>
        </p:nvSpPr>
        <p:spPr>
          <a:xfrm>
            <a:off x="9659111" y="179831"/>
            <a:ext cx="777240" cy="231775"/>
          </a:xfrm>
          <a:custGeom>
            <a:avLst/>
            <a:gdLst/>
            <a:ahLst/>
            <a:cxnLst/>
            <a:rect l="l" t="t" r="r" b="b"/>
            <a:pathLst>
              <a:path w="777240" h="231775">
                <a:moveTo>
                  <a:pt x="0" y="0"/>
                </a:moveTo>
                <a:lnTo>
                  <a:pt x="714629" y="0"/>
                </a:lnTo>
                <a:lnTo>
                  <a:pt x="777240" y="115823"/>
                </a:lnTo>
                <a:lnTo>
                  <a:pt x="714629" y="231647"/>
                </a:lnTo>
                <a:lnTo>
                  <a:pt x="0" y="231647"/>
                </a:lnTo>
                <a:lnTo>
                  <a:pt x="62611" y="115823"/>
                </a:lnTo>
                <a:lnTo>
                  <a:pt x="0" y="0"/>
                </a:lnTo>
                <a:close/>
              </a:path>
            </a:pathLst>
          </a:custGeom>
          <a:noFill/>
          <a:ln w="6096">
            <a:solidFill>
              <a:srgbClr val="FFFFFF"/>
            </a:solidFill>
          </a:ln>
        </p:spPr>
        <p:txBody>
          <a:bodyPr wrap="square" lIns="0" tIns="0" rIns="0" bIns="0" rtlCol="0"/>
          <a:lstStyle/>
          <a:p>
            <a:endParaRPr/>
          </a:p>
        </p:txBody>
      </p:sp>
      <p:sp>
        <p:nvSpPr>
          <p:cNvPr id="32" name="object 58"/>
          <p:cNvSpPr txBox="1"/>
          <p:nvPr/>
        </p:nvSpPr>
        <p:spPr>
          <a:xfrm>
            <a:off x="9755505" y="219583"/>
            <a:ext cx="611758" cy="135935"/>
          </a:xfrm>
          <a:prstGeom prst="rect">
            <a:avLst/>
          </a:prstGeom>
        </p:spPr>
        <p:txBody>
          <a:bodyPr vert="horz" wrap="square" lIns="0" tIns="12700" rIns="0" bIns="0" rtlCol="0">
            <a:spAutoFit/>
          </a:bodyPr>
          <a:lstStyle/>
          <a:p>
            <a:pPr marL="12700">
              <a:lnSpc>
                <a:spcPct val="100000"/>
              </a:lnSpc>
              <a:spcBef>
                <a:spcPts val="100"/>
              </a:spcBef>
            </a:pPr>
            <a:r>
              <a:rPr lang="es-MX" sz="800" dirty="0" smtClean="0">
                <a:solidFill>
                  <a:schemeClr val="bg1"/>
                </a:solidFill>
                <a:latin typeface="Arial"/>
                <a:cs typeface="Arial"/>
              </a:rPr>
              <a:t>En el trabajo</a:t>
            </a:r>
            <a:endParaRPr sz="800" dirty="0">
              <a:solidFill>
                <a:schemeClr val="bg1"/>
              </a:solidFill>
              <a:latin typeface="Arial"/>
              <a:cs typeface="Arial"/>
            </a:endParaRPr>
          </a:p>
        </p:txBody>
      </p:sp>
      <p:sp>
        <p:nvSpPr>
          <p:cNvPr id="33" name="object 59"/>
          <p:cNvSpPr/>
          <p:nvPr/>
        </p:nvSpPr>
        <p:spPr>
          <a:xfrm>
            <a:off x="10395204" y="179831"/>
            <a:ext cx="883919" cy="231775"/>
          </a:xfrm>
          <a:custGeom>
            <a:avLst/>
            <a:gdLst/>
            <a:ahLst/>
            <a:cxnLst/>
            <a:rect l="l" t="t" r="r" b="b"/>
            <a:pathLst>
              <a:path w="883920" h="231775">
                <a:moveTo>
                  <a:pt x="0" y="0"/>
                </a:moveTo>
                <a:lnTo>
                  <a:pt x="821309" y="0"/>
                </a:lnTo>
                <a:lnTo>
                  <a:pt x="883919" y="115823"/>
                </a:lnTo>
                <a:lnTo>
                  <a:pt x="821309" y="231647"/>
                </a:lnTo>
                <a:lnTo>
                  <a:pt x="0" y="231647"/>
                </a:lnTo>
                <a:lnTo>
                  <a:pt x="62611" y="115823"/>
                </a:lnTo>
                <a:lnTo>
                  <a:pt x="0" y="0"/>
                </a:lnTo>
                <a:close/>
              </a:path>
            </a:pathLst>
          </a:custGeom>
          <a:solidFill>
            <a:schemeClr val="bg1"/>
          </a:solidFill>
          <a:ln w="6095">
            <a:solidFill>
              <a:srgbClr val="FFFFFF"/>
            </a:solidFill>
          </a:ln>
        </p:spPr>
        <p:txBody>
          <a:bodyPr wrap="square" lIns="0" tIns="0" rIns="0" bIns="0" rtlCol="0"/>
          <a:lstStyle/>
          <a:p>
            <a:endParaRPr/>
          </a:p>
        </p:txBody>
      </p:sp>
      <p:sp>
        <p:nvSpPr>
          <p:cNvPr id="34" name="object 60"/>
          <p:cNvSpPr txBox="1"/>
          <p:nvPr/>
        </p:nvSpPr>
        <p:spPr>
          <a:xfrm>
            <a:off x="10476992" y="219583"/>
            <a:ext cx="830072" cy="135935"/>
          </a:xfrm>
          <a:prstGeom prst="rect">
            <a:avLst/>
          </a:prstGeom>
        </p:spPr>
        <p:txBody>
          <a:bodyPr vert="horz" wrap="square" lIns="0" tIns="12700" rIns="0" bIns="0" rtlCol="0">
            <a:spAutoFit/>
          </a:bodyPr>
          <a:lstStyle/>
          <a:p>
            <a:pPr marL="12700">
              <a:lnSpc>
                <a:spcPct val="100000"/>
              </a:lnSpc>
              <a:spcBef>
                <a:spcPts val="100"/>
              </a:spcBef>
            </a:pPr>
            <a:r>
              <a:rPr lang="es-MX" sz="800" dirty="0" smtClean="0">
                <a:latin typeface="Arial"/>
                <a:cs typeface="Arial"/>
              </a:rPr>
              <a:t>Áreas comunes</a:t>
            </a:r>
            <a:endParaRPr sz="800" dirty="0">
              <a:latin typeface="Arial"/>
              <a:cs typeface="Arial"/>
            </a:endParaRPr>
          </a:p>
        </p:txBody>
      </p:sp>
      <p:sp>
        <p:nvSpPr>
          <p:cNvPr id="37" name="object 63"/>
          <p:cNvSpPr/>
          <p:nvPr/>
        </p:nvSpPr>
        <p:spPr>
          <a:xfrm>
            <a:off x="8185404" y="179831"/>
            <a:ext cx="779145" cy="231775"/>
          </a:xfrm>
          <a:custGeom>
            <a:avLst/>
            <a:gdLst/>
            <a:ahLst/>
            <a:cxnLst/>
            <a:rect l="l" t="t" r="r" b="b"/>
            <a:pathLst>
              <a:path w="779145" h="231775">
                <a:moveTo>
                  <a:pt x="713105" y="0"/>
                </a:moveTo>
                <a:lnTo>
                  <a:pt x="0" y="0"/>
                </a:lnTo>
                <a:lnTo>
                  <a:pt x="0" y="231647"/>
                </a:lnTo>
                <a:lnTo>
                  <a:pt x="713105" y="231647"/>
                </a:lnTo>
                <a:lnTo>
                  <a:pt x="778764" y="115823"/>
                </a:lnTo>
                <a:lnTo>
                  <a:pt x="713105" y="0"/>
                </a:lnTo>
                <a:close/>
              </a:path>
            </a:pathLst>
          </a:custGeom>
          <a:noFill/>
        </p:spPr>
        <p:txBody>
          <a:bodyPr wrap="square" lIns="0" tIns="0" rIns="0" bIns="0" rtlCol="0"/>
          <a:lstStyle/>
          <a:p>
            <a:endParaRPr/>
          </a:p>
        </p:txBody>
      </p:sp>
      <p:sp>
        <p:nvSpPr>
          <p:cNvPr id="38" name="object 64"/>
          <p:cNvSpPr/>
          <p:nvPr/>
        </p:nvSpPr>
        <p:spPr>
          <a:xfrm>
            <a:off x="8185404" y="179831"/>
            <a:ext cx="779145" cy="231775"/>
          </a:xfrm>
          <a:custGeom>
            <a:avLst/>
            <a:gdLst/>
            <a:ahLst/>
            <a:cxnLst/>
            <a:rect l="l" t="t" r="r" b="b"/>
            <a:pathLst>
              <a:path w="779145" h="231775">
                <a:moveTo>
                  <a:pt x="0" y="0"/>
                </a:moveTo>
                <a:lnTo>
                  <a:pt x="713105" y="0"/>
                </a:lnTo>
                <a:lnTo>
                  <a:pt x="778764" y="115823"/>
                </a:lnTo>
                <a:lnTo>
                  <a:pt x="713105" y="231647"/>
                </a:lnTo>
                <a:lnTo>
                  <a:pt x="0" y="231647"/>
                </a:lnTo>
                <a:lnTo>
                  <a:pt x="0" y="0"/>
                </a:lnTo>
                <a:close/>
              </a:path>
            </a:pathLst>
          </a:custGeom>
          <a:ln w="6096">
            <a:solidFill>
              <a:srgbClr val="FFFFFF"/>
            </a:solidFill>
          </a:ln>
        </p:spPr>
        <p:txBody>
          <a:bodyPr wrap="square" lIns="0" tIns="0" rIns="0" bIns="0" rtlCol="0"/>
          <a:lstStyle/>
          <a:p>
            <a:endParaRPr/>
          </a:p>
        </p:txBody>
      </p:sp>
      <p:sp>
        <p:nvSpPr>
          <p:cNvPr id="39" name="object 65"/>
          <p:cNvSpPr/>
          <p:nvPr/>
        </p:nvSpPr>
        <p:spPr>
          <a:xfrm>
            <a:off x="8921495" y="179831"/>
            <a:ext cx="779145" cy="231775"/>
          </a:xfrm>
          <a:custGeom>
            <a:avLst/>
            <a:gdLst/>
            <a:ahLst/>
            <a:cxnLst/>
            <a:rect l="l" t="t" r="r" b="b"/>
            <a:pathLst>
              <a:path w="779145" h="231775">
                <a:moveTo>
                  <a:pt x="0" y="0"/>
                </a:moveTo>
                <a:lnTo>
                  <a:pt x="716153" y="0"/>
                </a:lnTo>
                <a:lnTo>
                  <a:pt x="778764" y="115823"/>
                </a:lnTo>
                <a:lnTo>
                  <a:pt x="716153" y="231647"/>
                </a:lnTo>
                <a:lnTo>
                  <a:pt x="0" y="231647"/>
                </a:lnTo>
                <a:lnTo>
                  <a:pt x="62611" y="115823"/>
                </a:lnTo>
                <a:lnTo>
                  <a:pt x="0" y="0"/>
                </a:lnTo>
                <a:close/>
              </a:path>
            </a:pathLst>
          </a:custGeom>
          <a:noFill/>
          <a:ln w="6096">
            <a:solidFill>
              <a:srgbClr val="FFFFFF"/>
            </a:solidFill>
          </a:ln>
        </p:spPr>
        <p:txBody>
          <a:bodyPr wrap="square" lIns="0" tIns="0" rIns="0" bIns="0" rtlCol="0"/>
          <a:lstStyle/>
          <a:p>
            <a:endParaRPr/>
          </a:p>
        </p:txBody>
      </p:sp>
      <p:sp>
        <p:nvSpPr>
          <p:cNvPr id="40" name="object 67"/>
          <p:cNvSpPr txBox="1"/>
          <p:nvPr/>
        </p:nvSpPr>
        <p:spPr>
          <a:xfrm>
            <a:off x="8229600" y="219583"/>
            <a:ext cx="662939" cy="135935"/>
          </a:xfrm>
          <a:prstGeom prst="rect">
            <a:avLst/>
          </a:prstGeom>
        </p:spPr>
        <p:txBody>
          <a:bodyPr vert="horz" wrap="square" lIns="0" tIns="12700" rIns="0" bIns="0" rtlCol="0">
            <a:spAutoFit/>
          </a:bodyPr>
          <a:lstStyle/>
          <a:p>
            <a:pPr>
              <a:lnSpc>
                <a:spcPct val="100000"/>
              </a:lnSpc>
              <a:spcBef>
                <a:spcPts val="100"/>
              </a:spcBef>
              <a:tabLst>
                <a:tab pos="836294" algn="l"/>
              </a:tabLst>
            </a:pPr>
            <a:r>
              <a:rPr lang="es-MX" sz="800" b="1" spc="-5" dirty="0" smtClean="0">
                <a:solidFill>
                  <a:schemeClr val="bg1"/>
                </a:solidFill>
                <a:latin typeface="Arial"/>
                <a:cs typeface="Arial"/>
              </a:rPr>
              <a:t>Previo</a:t>
            </a:r>
            <a:endParaRPr sz="1000" dirty="0">
              <a:solidFill>
                <a:schemeClr val="bg1"/>
              </a:solidFill>
              <a:latin typeface="Arial"/>
              <a:cs typeface="Arial"/>
            </a:endParaRPr>
          </a:p>
        </p:txBody>
      </p:sp>
      <p:sp>
        <p:nvSpPr>
          <p:cNvPr id="41" name="object 58"/>
          <p:cNvSpPr txBox="1"/>
          <p:nvPr/>
        </p:nvSpPr>
        <p:spPr>
          <a:xfrm>
            <a:off x="9065642" y="228600"/>
            <a:ext cx="611758" cy="135935"/>
          </a:xfrm>
          <a:prstGeom prst="rect">
            <a:avLst/>
          </a:prstGeom>
        </p:spPr>
        <p:txBody>
          <a:bodyPr vert="horz" wrap="square" lIns="0" tIns="12700" rIns="0" bIns="0" rtlCol="0">
            <a:spAutoFit/>
          </a:bodyPr>
          <a:lstStyle/>
          <a:p>
            <a:pPr marL="12700">
              <a:lnSpc>
                <a:spcPct val="100000"/>
              </a:lnSpc>
              <a:spcBef>
                <a:spcPts val="100"/>
              </a:spcBef>
            </a:pPr>
            <a:r>
              <a:rPr lang="es-MX" sz="800" dirty="0" smtClean="0">
                <a:solidFill>
                  <a:schemeClr val="bg1"/>
                </a:solidFill>
                <a:latin typeface="Arial"/>
                <a:cs typeface="Arial"/>
              </a:rPr>
              <a:t>Traslados</a:t>
            </a:r>
            <a:endParaRPr sz="800" dirty="0">
              <a:solidFill>
                <a:schemeClr val="bg1"/>
              </a:solidFill>
              <a:latin typeface="Arial"/>
              <a:cs typeface="Arial"/>
            </a:endParaRPr>
          </a:p>
        </p:txBody>
      </p:sp>
      <p:sp>
        <p:nvSpPr>
          <p:cNvPr id="17" name="CuadroTexto 16"/>
          <p:cNvSpPr txBox="1"/>
          <p:nvPr/>
        </p:nvSpPr>
        <p:spPr>
          <a:xfrm rot="18830416">
            <a:off x="1284309" y="3409005"/>
            <a:ext cx="4419600" cy="584775"/>
          </a:xfrm>
          <a:prstGeom prst="rect">
            <a:avLst/>
          </a:prstGeom>
          <a:noFill/>
        </p:spPr>
        <p:txBody>
          <a:bodyPr wrap="square" rtlCol="0">
            <a:spAutoFit/>
          </a:bodyPr>
          <a:lstStyle/>
          <a:p>
            <a:pPr algn="ctr"/>
            <a:r>
              <a:rPr lang="es-MX" sz="3200" dirty="0" smtClean="0">
                <a:solidFill>
                  <a:schemeClr val="bg1">
                    <a:lumMod val="75000"/>
                  </a:schemeClr>
                </a:solidFill>
              </a:rPr>
              <a:t>COLOCAR EVIDENCIA</a:t>
            </a:r>
            <a:endParaRPr lang="es-MX" sz="3200" dirty="0">
              <a:solidFill>
                <a:schemeClr val="bg1">
                  <a:lumMod val="75000"/>
                </a:schemeClr>
              </a:solidFill>
            </a:endParaRPr>
          </a:p>
        </p:txBody>
      </p:sp>
      <p:grpSp>
        <p:nvGrpSpPr>
          <p:cNvPr id="18" name="Grupo 17"/>
          <p:cNvGrpSpPr/>
          <p:nvPr/>
        </p:nvGrpSpPr>
        <p:grpSpPr>
          <a:xfrm>
            <a:off x="8153400" y="515470"/>
            <a:ext cx="1600200" cy="304800"/>
            <a:chOff x="6153150" y="82890"/>
            <a:chExt cx="1600200" cy="304800"/>
          </a:xfrm>
        </p:grpSpPr>
        <p:sp>
          <p:nvSpPr>
            <p:cNvPr id="19" name="Rectángulo redondeado 18"/>
            <p:cNvSpPr/>
            <p:nvPr/>
          </p:nvSpPr>
          <p:spPr>
            <a:xfrm>
              <a:off x="6153150" y="82890"/>
              <a:ext cx="1600200" cy="304800"/>
            </a:xfrm>
            <a:prstGeom prst="roundRect">
              <a:avLst/>
            </a:prstGeom>
            <a:solidFill>
              <a:srgbClr val="CC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sz="1400" dirty="0" smtClean="0"/>
                <a:t>Ingeniería</a:t>
              </a:r>
              <a:endParaRPr lang="es-MX" sz="1400" dirty="0"/>
            </a:p>
          </p:txBody>
        </p:sp>
        <p:pic>
          <p:nvPicPr>
            <p:cNvPr id="20" name="Imagen 1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84462" y="90014"/>
              <a:ext cx="202364" cy="269818"/>
            </a:xfrm>
            <a:prstGeom prst="rect">
              <a:avLst/>
            </a:prstGeom>
          </p:spPr>
        </p:pic>
      </p:grpSp>
    </p:spTree>
    <p:extLst>
      <p:ext uri="{BB962C8B-B14F-4D97-AF65-F5344CB8AC3E}">
        <p14:creationId xmlns:p14="http://schemas.microsoft.com/office/powerpoint/2010/main" val="216117609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42035" y="501142"/>
            <a:ext cx="6980555" cy="396904"/>
          </a:xfrm>
          <a:prstGeom prst="rect">
            <a:avLst/>
          </a:prstGeom>
        </p:spPr>
        <p:txBody>
          <a:bodyPr vert="horz" wrap="square" lIns="0" tIns="12065" rIns="0" bIns="0" rtlCol="0">
            <a:spAutoFit/>
          </a:bodyPr>
          <a:lstStyle/>
          <a:p>
            <a:pPr marL="12700">
              <a:lnSpc>
                <a:spcPct val="100000"/>
              </a:lnSpc>
              <a:spcBef>
                <a:spcPts val="95"/>
              </a:spcBef>
            </a:pPr>
            <a:r>
              <a:rPr lang="es-MX" sz="2500" b="1" spc="-5" dirty="0">
                <a:latin typeface="Georgia"/>
                <a:cs typeface="Georgia"/>
              </a:rPr>
              <a:t>Límite de capacidad en ascensores</a:t>
            </a:r>
            <a:endParaRPr sz="2500" dirty="0">
              <a:latin typeface="Georgia"/>
              <a:cs typeface="Georgia"/>
            </a:endParaRPr>
          </a:p>
        </p:txBody>
      </p:sp>
      <p:sp>
        <p:nvSpPr>
          <p:cNvPr id="3" name="object 3"/>
          <p:cNvSpPr txBox="1"/>
          <p:nvPr/>
        </p:nvSpPr>
        <p:spPr>
          <a:xfrm>
            <a:off x="8196516" y="1886732"/>
            <a:ext cx="3729736" cy="2303195"/>
          </a:xfrm>
          <a:prstGeom prst="rect">
            <a:avLst/>
          </a:prstGeom>
        </p:spPr>
        <p:txBody>
          <a:bodyPr vert="horz" wrap="square" lIns="0" tIns="12700" rIns="0" bIns="0" rtlCol="0">
            <a:spAutoFit/>
          </a:bodyPr>
          <a:lstStyle/>
          <a:p>
            <a:pPr marL="12700" marR="784860">
              <a:lnSpc>
                <a:spcPct val="100000"/>
              </a:lnSpc>
              <a:spcBef>
                <a:spcPts val="100"/>
              </a:spcBef>
            </a:pPr>
            <a:r>
              <a:rPr lang="es-MX" sz="1800" b="1" spc="-5" dirty="0" smtClean="0">
                <a:solidFill>
                  <a:srgbClr val="FFFFFF"/>
                </a:solidFill>
                <a:latin typeface="Arial"/>
                <a:cs typeface="Arial"/>
              </a:rPr>
              <a:t>Acción</a:t>
            </a:r>
          </a:p>
          <a:p>
            <a:pPr marL="12700" marR="784860">
              <a:lnSpc>
                <a:spcPct val="100000"/>
              </a:lnSpc>
              <a:spcBef>
                <a:spcPts val="100"/>
              </a:spcBef>
            </a:pPr>
            <a:endParaRPr sz="1800" dirty="0">
              <a:latin typeface="Arial"/>
              <a:cs typeface="Arial"/>
            </a:endParaRPr>
          </a:p>
          <a:p>
            <a:pPr marL="300990" marR="238125" indent="-285750">
              <a:lnSpc>
                <a:spcPct val="100000"/>
              </a:lnSpc>
              <a:spcBef>
                <a:spcPts val="775"/>
              </a:spcBef>
              <a:buFont typeface="Arial" panose="020B0604020202020204" pitchFamily="34" charset="0"/>
              <a:buChar char="•"/>
            </a:pPr>
            <a:r>
              <a:rPr lang="es-MX" sz="1300" spc="-5" dirty="0" smtClean="0">
                <a:solidFill>
                  <a:srgbClr val="FFFFFF"/>
                </a:solidFill>
                <a:latin typeface="Arial"/>
                <a:cs typeface="Arial"/>
              </a:rPr>
              <a:t>Limitar </a:t>
            </a:r>
            <a:r>
              <a:rPr lang="es-MX" sz="1300" spc="-5" dirty="0">
                <a:solidFill>
                  <a:srgbClr val="FFFFFF"/>
                </a:solidFill>
                <a:latin typeface="Arial"/>
                <a:cs typeface="Arial"/>
              </a:rPr>
              <a:t>la capacidad y </a:t>
            </a:r>
            <a:r>
              <a:rPr lang="es-MX" sz="1300" spc="-5" dirty="0" smtClean="0">
                <a:solidFill>
                  <a:srgbClr val="FFFFFF"/>
                </a:solidFill>
                <a:latin typeface="Arial"/>
                <a:cs typeface="Arial"/>
              </a:rPr>
              <a:t>marcar los espacios de </a:t>
            </a:r>
            <a:r>
              <a:rPr lang="es-MX" sz="1300" spc="-5" dirty="0">
                <a:solidFill>
                  <a:srgbClr val="FFFFFF"/>
                </a:solidFill>
                <a:latin typeface="Arial"/>
                <a:cs typeface="Arial"/>
              </a:rPr>
              <a:t>los ascensores para forzar el distanciamiento </a:t>
            </a:r>
            <a:r>
              <a:rPr lang="es-MX" sz="1300" spc="-5" dirty="0" smtClean="0">
                <a:solidFill>
                  <a:srgbClr val="FFFFFF"/>
                </a:solidFill>
                <a:latin typeface="Arial"/>
                <a:cs typeface="Arial"/>
              </a:rPr>
              <a:t>físico</a:t>
            </a:r>
          </a:p>
          <a:p>
            <a:pPr marL="300990" marR="238125" indent="-285750">
              <a:lnSpc>
                <a:spcPct val="100000"/>
              </a:lnSpc>
              <a:spcBef>
                <a:spcPts val="775"/>
              </a:spcBef>
              <a:buFont typeface="Arial" panose="020B0604020202020204" pitchFamily="34" charset="0"/>
              <a:buChar char="•"/>
            </a:pPr>
            <a:r>
              <a:rPr lang="es-MX" sz="1300" spc="-5" dirty="0" smtClean="0">
                <a:solidFill>
                  <a:srgbClr val="FFFFFF"/>
                </a:solidFill>
                <a:latin typeface="Arial"/>
                <a:cs typeface="Arial"/>
              </a:rPr>
              <a:t>Evitar </a:t>
            </a:r>
            <a:r>
              <a:rPr lang="es-MX" sz="1300" spc="-5" dirty="0">
                <a:solidFill>
                  <a:srgbClr val="FFFFFF"/>
                </a:solidFill>
                <a:latin typeface="Arial"/>
                <a:cs typeface="Arial"/>
              </a:rPr>
              <a:t>en la medida de lo posible el contacto con </a:t>
            </a:r>
            <a:r>
              <a:rPr lang="es-MX" sz="1300" spc="-5" dirty="0" smtClean="0">
                <a:solidFill>
                  <a:srgbClr val="FFFFFF"/>
                </a:solidFill>
                <a:latin typeface="Arial"/>
                <a:cs typeface="Arial"/>
              </a:rPr>
              <a:t>barandales, asideras y </a:t>
            </a:r>
            <a:r>
              <a:rPr lang="es-MX" sz="1300" spc="-5" dirty="0">
                <a:solidFill>
                  <a:srgbClr val="FFFFFF"/>
                </a:solidFill>
                <a:latin typeface="Arial"/>
                <a:cs typeface="Arial"/>
              </a:rPr>
              <a:t>botones de </a:t>
            </a:r>
            <a:r>
              <a:rPr lang="es-MX" sz="1300" spc="-5" dirty="0" smtClean="0">
                <a:solidFill>
                  <a:srgbClr val="FFFFFF"/>
                </a:solidFill>
                <a:latin typeface="Arial"/>
                <a:cs typeface="Arial"/>
              </a:rPr>
              <a:t>ascensor.  </a:t>
            </a:r>
            <a:endParaRPr lang="es-MX" sz="1300" spc="-5" dirty="0">
              <a:solidFill>
                <a:srgbClr val="FFFFFF"/>
              </a:solidFill>
              <a:latin typeface="Arial"/>
              <a:cs typeface="Arial"/>
            </a:endParaRPr>
          </a:p>
          <a:p>
            <a:pPr marL="758190" marR="238125" lvl="1" indent="-285750">
              <a:spcBef>
                <a:spcPts val="775"/>
              </a:spcBef>
              <a:buFont typeface="Arial" panose="020B0604020202020204" pitchFamily="34" charset="0"/>
              <a:buChar char="•"/>
            </a:pPr>
            <a:endParaRPr sz="1400" dirty="0">
              <a:latin typeface="Arial"/>
              <a:cs typeface="Arial"/>
            </a:endParaRPr>
          </a:p>
        </p:txBody>
      </p:sp>
      <p:sp>
        <p:nvSpPr>
          <p:cNvPr id="14" name="object 14"/>
          <p:cNvSpPr/>
          <p:nvPr/>
        </p:nvSpPr>
        <p:spPr>
          <a:xfrm>
            <a:off x="8173211" y="1182624"/>
            <a:ext cx="3465829" cy="0"/>
          </a:xfrm>
          <a:custGeom>
            <a:avLst/>
            <a:gdLst/>
            <a:ahLst/>
            <a:cxnLst/>
            <a:rect l="l" t="t" r="r" b="b"/>
            <a:pathLst>
              <a:path w="3465829">
                <a:moveTo>
                  <a:pt x="0" y="0"/>
                </a:moveTo>
                <a:lnTo>
                  <a:pt x="3465576" y="0"/>
                </a:lnTo>
              </a:path>
            </a:pathLst>
          </a:custGeom>
          <a:ln w="6096">
            <a:solidFill>
              <a:srgbClr val="FFFFFF"/>
            </a:solidFill>
          </a:ln>
        </p:spPr>
        <p:txBody>
          <a:bodyPr wrap="square" lIns="0" tIns="0" rIns="0" bIns="0" rtlCol="0"/>
          <a:lstStyle/>
          <a:p>
            <a:endParaRPr/>
          </a:p>
        </p:txBody>
      </p:sp>
      <p:sp>
        <p:nvSpPr>
          <p:cNvPr id="20" name="object 14"/>
          <p:cNvSpPr/>
          <p:nvPr/>
        </p:nvSpPr>
        <p:spPr>
          <a:xfrm>
            <a:off x="8638031" y="842772"/>
            <a:ext cx="0" cy="184785"/>
          </a:xfrm>
          <a:custGeom>
            <a:avLst/>
            <a:gdLst/>
            <a:ahLst/>
            <a:cxnLst/>
            <a:rect l="l" t="t" r="r" b="b"/>
            <a:pathLst>
              <a:path h="184784">
                <a:moveTo>
                  <a:pt x="0" y="0"/>
                </a:moveTo>
                <a:lnTo>
                  <a:pt x="0" y="184657"/>
                </a:lnTo>
              </a:path>
            </a:pathLst>
          </a:custGeom>
          <a:ln w="6096">
            <a:solidFill>
              <a:srgbClr val="FFFFFF"/>
            </a:solidFill>
          </a:ln>
        </p:spPr>
        <p:txBody>
          <a:bodyPr wrap="square" lIns="0" tIns="0" rIns="0" bIns="0" rtlCol="0"/>
          <a:lstStyle/>
          <a:p>
            <a:endParaRPr/>
          </a:p>
        </p:txBody>
      </p:sp>
      <p:sp>
        <p:nvSpPr>
          <p:cNvPr id="21" name="object 15"/>
          <p:cNvSpPr txBox="1"/>
          <p:nvPr/>
        </p:nvSpPr>
        <p:spPr>
          <a:xfrm>
            <a:off x="8162924" y="533400"/>
            <a:ext cx="3311017" cy="492443"/>
          </a:xfrm>
          <a:prstGeom prst="rect">
            <a:avLst/>
          </a:prstGeom>
        </p:spPr>
        <p:txBody>
          <a:bodyPr vert="horz" wrap="square" lIns="0" tIns="12700" rIns="0" bIns="0" rtlCol="0">
            <a:spAutoFit/>
          </a:bodyPr>
          <a:lstStyle/>
          <a:p>
            <a:pPr>
              <a:lnSpc>
                <a:spcPct val="100000"/>
              </a:lnSpc>
              <a:spcBef>
                <a:spcPts val="100"/>
              </a:spcBef>
              <a:tabLst>
                <a:tab pos="836294" algn="l"/>
                <a:tab pos="1703070" algn="l"/>
              </a:tabLst>
            </a:pPr>
            <a:r>
              <a:rPr lang="es-MX" sz="1200" b="1" dirty="0" smtClean="0">
                <a:solidFill>
                  <a:srgbClr val="FFFFFF"/>
                </a:solidFill>
                <a:latin typeface="Arial"/>
                <a:cs typeface="Arial"/>
              </a:rPr>
              <a:t>Sana Distancia</a:t>
            </a:r>
            <a:endParaRPr sz="1200" dirty="0">
              <a:latin typeface="Arial"/>
              <a:cs typeface="Arial"/>
            </a:endParaRPr>
          </a:p>
          <a:p>
            <a:pPr marL="19685">
              <a:lnSpc>
                <a:spcPct val="100000"/>
              </a:lnSpc>
              <a:spcBef>
                <a:spcPts val="1110"/>
              </a:spcBef>
              <a:tabLst>
                <a:tab pos="618490" algn="l"/>
              </a:tabLst>
            </a:pPr>
            <a:r>
              <a:rPr sz="1000" dirty="0" smtClean="0">
                <a:solidFill>
                  <a:srgbClr val="FFFFFF"/>
                </a:solidFill>
                <a:latin typeface="Arial"/>
                <a:cs typeface="Arial"/>
              </a:rPr>
              <a:t>Of</a:t>
            </a:r>
            <a:r>
              <a:rPr lang="es-MX" sz="1000" dirty="0" err="1" smtClean="0">
                <a:solidFill>
                  <a:srgbClr val="FFFFFF"/>
                </a:solidFill>
                <a:latin typeface="Arial"/>
                <a:cs typeface="Arial"/>
              </a:rPr>
              <a:t>icina</a:t>
            </a:r>
            <a:r>
              <a:rPr lang="es-MX" sz="1000" dirty="0" smtClean="0">
                <a:solidFill>
                  <a:srgbClr val="FFFFFF"/>
                </a:solidFill>
                <a:latin typeface="Arial"/>
                <a:cs typeface="Arial"/>
              </a:rPr>
              <a:t>    Obra:</a:t>
            </a:r>
            <a:r>
              <a:rPr lang="es-MX" sz="1000" spc="-5" dirty="0" smtClean="0">
                <a:solidFill>
                  <a:srgbClr val="FFFFFF"/>
                </a:solidFill>
                <a:latin typeface="Arial"/>
                <a:cs typeface="Arial"/>
              </a:rPr>
              <a:t> </a:t>
            </a:r>
            <a:r>
              <a:rPr lang="es-MX" sz="1000" spc="-5" dirty="0">
                <a:solidFill>
                  <a:srgbClr val="FFFFFF"/>
                </a:solidFill>
                <a:latin typeface="Arial"/>
                <a:cs typeface="Arial"/>
              </a:rPr>
              <a:t>Edificación</a:t>
            </a:r>
            <a:endParaRPr sz="1000" dirty="0">
              <a:latin typeface="Arial"/>
              <a:cs typeface="Arial"/>
            </a:endParaRPr>
          </a:p>
        </p:txBody>
      </p:sp>
      <p:sp>
        <p:nvSpPr>
          <p:cNvPr id="22" name="object 57"/>
          <p:cNvSpPr/>
          <p:nvPr/>
        </p:nvSpPr>
        <p:spPr>
          <a:xfrm>
            <a:off x="9659111" y="179831"/>
            <a:ext cx="777240" cy="231775"/>
          </a:xfrm>
          <a:custGeom>
            <a:avLst/>
            <a:gdLst/>
            <a:ahLst/>
            <a:cxnLst/>
            <a:rect l="l" t="t" r="r" b="b"/>
            <a:pathLst>
              <a:path w="777240" h="231775">
                <a:moveTo>
                  <a:pt x="0" y="0"/>
                </a:moveTo>
                <a:lnTo>
                  <a:pt x="714629" y="0"/>
                </a:lnTo>
                <a:lnTo>
                  <a:pt x="777240" y="115823"/>
                </a:lnTo>
                <a:lnTo>
                  <a:pt x="714629" y="231647"/>
                </a:lnTo>
                <a:lnTo>
                  <a:pt x="0" y="231647"/>
                </a:lnTo>
                <a:lnTo>
                  <a:pt x="62611" y="115823"/>
                </a:lnTo>
                <a:lnTo>
                  <a:pt x="0" y="0"/>
                </a:lnTo>
                <a:close/>
              </a:path>
            </a:pathLst>
          </a:custGeom>
          <a:noFill/>
          <a:ln w="6096">
            <a:solidFill>
              <a:srgbClr val="FFFFFF"/>
            </a:solidFill>
          </a:ln>
        </p:spPr>
        <p:txBody>
          <a:bodyPr wrap="square" lIns="0" tIns="0" rIns="0" bIns="0" rtlCol="0"/>
          <a:lstStyle/>
          <a:p>
            <a:endParaRPr/>
          </a:p>
        </p:txBody>
      </p:sp>
      <p:sp>
        <p:nvSpPr>
          <p:cNvPr id="23" name="object 58"/>
          <p:cNvSpPr txBox="1"/>
          <p:nvPr/>
        </p:nvSpPr>
        <p:spPr>
          <a:xfrm>
            <a:off x="9755505" y="219583"/>
            <a:ext cx="611758" cy="135935"/>
          </a:xfrm>
          <a:prstGeom prst="rect">
            <a:avLst/>
          </a:prstGeom>
        </p:spPr>
        <p:txBody>
          <a:bodyPr vert="horz" wrap="square" lIns="0" tIns="12700" rIns="0" bIns="0" rtlCol="0">
            <a:spAutoFit/>
          </a:bodyPr>
          <a:lstStyle/>
          <a:p>
            <a:pPr marL="12700">
              <a:lnSpc>
                <a:spcPct val="100000"/>
              </a:lnSpc>
              <a:spcBef>
                <a:spcPts val="100"/>
              </a:spcBef>
            </a:pPr>
            <a:r>
              <a:rPr lang="es-MX" sz="800" dirty="0" smtClean="0">
                <a:solidFill>
                  <a:schemeClr val="bg1"/>
                </a:solidFill>
                <a:latin typeface="Arial"/>
                <a:cs typeface="Arial"/>
              </a:rPr>
              <a:t>En el trabajo</a:t>
            </a:r>
            <a:endParaRPr sz="800" dirty="0">
              <a:solidFill>
                <a:schemeClr val="bg1"/>
              </a:solidFill>
              <a:latin typeface="Arial"/>
              <a:cs typeface="Arial"/>
            </a:endParaRPr>
          </a:p>
        </p:txBody>
      </p:sp>
      <p:sp>
        <p:nvSpPr>
          <p:cNvPr id="24" name="object 59"/>
          <p:cNvSpPr/>
          <p:nvPr/>
        </p:nvSpPr>
        <p:spPr>
          <a:xfrm>
            <a:off x="10395204" y="179831"/>
            <a:ext cx="883919" cy="231775"/>
          </a:xfrm>
          <a:custGeom>
            <a:avLst/>
            <a:gdLst/>
            <a:ahLst/>
            <a:cxnLst/>
            <a:rect l="l" t="t" r="r" b="b"/>
            <a:pathLst>
              <a:path w="883920" h="231775">
                <a:moveTo>
                  <a:pt x="0" y="0"/>
                </a:moveTo>
                <a:lnTo>
                  <a:pt x="821309" y="0"/>
                </a:lnTo>
                <a:lnTo>
                  <a:pt x="883919" y="115823"/>
                </a:lnTo>
                <a:lnTo>
                  <a:pt x="821309" y="231647"/>
                </a:lnTo>
                <a:lnTo>
                  <a:pt x="0" y="231647"/>
                </a:lnTo>
                <a:lnTo>
                  <a:pt x="62611" y="115823"/>
                </a:lnTo>
                <a:lnTo>
                  <a:pt x="0" y="0"/>
                </a:lnTo>
                <a:close/>
              </a:path>
            </a:pathLst>
          </a:custGeom>
          <a:solidFill>
            <a:schemeClr val="bg1"/>
          </a:solidFill>
          <a:ln w="6095">
            <a:solidFill>
              <a:srgbClr val="FFFFFF"/>
            </a:solidFill>
          </a:ln>
        </p:spPr>
        <p:txBody>
          <a:bodyPr wrap="square" lIns="0" tIns="0" rIns="0" bIns="0" rtlCol="0"/>
          <a:lstStyle/>
          <a:p>
            <a:endParaRPr/>
          </a:p>
        </p:txBody>
      </p:sp>
      <p:sp>
        <p:nvSpPr>
          <p:cNvPr id="25" name="object 60"/>
          <p:cNvSpPr txBox="1"/>
          <p:nvPr/>
        </p:nvSpPr>
        <p:spPr>
          <a:xfrm>
            <a:off x="10476992" y="219583"/>
            <a:ext cx="830072" cy="135935"/>
          </a:xfrm>
          <a:prstGeom prst="rect">
            <a:avLst/>
          </a:prstGeom>
        </p:spPr>
        <p:txBody>
          <a:bodyPr vert="horz" wrap="square" lIns="0" tIns="12700" rIns="0" bIns="0" rtlCol="0">
            <a:spAutoFit/>
          </a:bodyPr>
          <a:lstStyle/>
          <a:p>
            <a:pPr marL="12700">
              <a:lnSpc>
                <a:spcPct val="100000"/>
              </a:lnSpc>
              <a:spcBef>
                <a:spcPts val="100"/>
              </a:spcBef>
            </a:pPr>
            <a:r>
              <a:rPr lang="es-MX" sz="800" dirty="0" smtClean="0">
                <a:latin typeface="Arial"/>
                <a:cs typeface="Arial"/>
              </a:rPr>
              <a:t>Áreas comunes</a:t>
            </a:r>
            <a:endParaRPr sz="800" dirty="0">
              <a:latin typeface="Arial"/>
              <a:cs typeface="Arial"/>
            </a:endParaRPr>
          </a:p>
        </p:txBody>
      </p:sp>
      <p:sp>
        <p:nvSpPr>
          <p:cNvPr id="28" name="object 63"/>
          <p:cNvSpPr/>
          <p:nvPr/>
        </p:nvSpPr>
        <p:spPr>
          <a:xfrm>
            <a:off x="8185404" y="179831"/>
            <a:ext cx="779145" cy="231775"/>
          </a:xfrm>
          <a:custGeom>
            <a:avLst/>
            <a:gdLst/>
            <a:ahLst/>
            <a:cxnLst/>
            <a:rect l="l" t="t" r="r" b="b"/>
            <a:pathLst>
              <a:path w="779145" h="231775">
                <a:moveTo>
                  <a:pt x="713105" y="0"/>
                </a:moveTo>
                <a:lnTo>
                  <a:pt x="0" y="0"/>
                </a:lnTo>
                <a:lnTo>
                  <a:pt x="0" y="231647"/>
                </a:lnTo>
                <a:lnTo>
                  <a:pt x="713105" y="231647"/>
                </a:lnTo>
                <a:lnTo>
                  <a:pt x="778764" y="115823"/>
                </a:lnTo>
                <a:lnTo>
                  <a:pt x="713105" y="0"/>
                </a:lnTo>
                <a:close/>
              </a:path>
            </a:pathLst>
          </a:custGeom>
          <a:noFill/>
        </p:spPr>
        <p:txBody>
          <a:bodyPr wrap="square" lIns="0" tIns="0" rIns="0" bIns="0" rtlCol="0"/>
          <a:lstStyle/>
          <a:p>
            <a:endParaRPr/>
          </a:p>
        </p:txBody>
      </p:sp>
      <p:sp>
        <p:nvSpPr>
          <p:cNvPr id="29" name="object 64"/>
          <p:cNvSpPr/>
          <p:nvPr/>
        </p:nvSpPr>
        <p:spPr>
          <a:xfrm>
            <a:off x="8185404" y="179831"/>
            <a:ext cx="779145" cy="231775"/>
          </a:xfrm>
          <a:custGeom>
            <a:avLst/>
            <a:gdLst/>
            <a:ahLst/>
            <a:cxnLst/>
            <a:rect l="l" t="t" r="r" b="b"/>
            <a:pathLst>
              <a:path w="779145" h="231775">
                <a:moveTo>
                  <a:pt x="0" y="0"/>
                </a:moveTo>
                <a:lnTo>
                  <a:pt x="713105" y="0"/>
                </a:lnTo>
                <a:lnTo>
                  <a:pt x="778764" y="115823"/>
                </a:lnTo>
                <a:lnTo>
                  <a:pt x="713105" y="231647"/>
                </a:lnTo>
                <a:lnTo>
                  <a:pt x="0" y="231647"/>
                </a:lnTo>
                <a:lnTo>
                  <a:pt x="0" y="0"/>
                </a:lnTo>
                <a:close/>
              </a:path>
            </a:pathLst>
          </a:custGeom>
          <a:ln w="6096">
            <a:solidFill>
              <a:srgbClr val="FFFFFF"/>
            </a:solidFill>
          </a:ln>
        </p:spPr>
        <p:txBody>
          <a:bodyPr wrap="square" lIns="0" tIns="0" rIns="0" bIns="0" rtlCol="0"/>
          <a:lstStyle/>
          <a:p>
            <a:endParaRPr/>
          </a:p>
        </p:txBody>
      </p:sp>
      <p:sp>
        <p:nvSpPr>
          <p:cNvPr id="30" name="object 65"/>
          <p:cNvSpPr/>
          <p:nvPr/>
        </p:nvSpPr>
        <p:spPr>
          <a:xfrm>
            <a:off x="8921495" y="179831"/>
            <a:ext cx="779145" cy="231775"/>
          </a:xfrm>
          <a:custGeom>
            <a:avLst/>
            <a:gdLst/>
            <a:ahLst/>
            <a:cxnLst/>
            <a:rect l="l" t="t" r="r" b="b"/>
            <a:pathLst>
              <a:path w="779145" h="231775">
                <a:moveTo>
                  <a:pt x="0" y="0"/>
                </a:moveTo>
                <a:lnTo>
                  <a:pt x="716153" y="0"/>
                </a:lnTo>
                <a:lnTo>
                  <a:pt x="778764" y="115823"/>
                </a:lnTo>
                <a:lnTo>
                  <a:pt x="716153" y="231647"/>
                </a:lnTo>
                <a:lnTo>
                  <a:pt x="0" y="231647"/>
                </a:lnTo>
                <a:lnTo>
                  <a:pt x="62611" y="115823"/>
                </a:lnTo>
                <a:lnTo>
                  <a:pt x="0" y="0"/>
                </a:lnTo>
                <a:close/>
              </a:path>
            </a:pathLst>
          </a:custGeom>
          <a:noFill/>
          <a:ln w="6096">
            <a:solidFill>
              <a:srgbClr val="FFFFFF"/>
            </a:solidFill>
          </a:ln>
        </p:spPr>
        <p:txBody>
          <a:bodyPr wrap="square" lIns="0" tIns="0" rIns="0" bIns="0" rtlCol="0"/>
          <a:lstStyle/>
          <a:p>
            <a:endParaRPr/>
          </a:p>
        </p:txBody>
      </p:sp>
      <p:sp>
        <p:nvSpPr>
          <p:cNvPr id="31" name="object 67"/>
          <p:cNvSpPr txBox="1"/>
          <p:nvPr/>
        </p:nvSpPr>
        <p:spPr>
          <a:xfrm>
            <a:off x="8229600" y="219583"/>
            <a:ext cx="662939" cy="135935"/>
          </a:xfrm>
          <a:prstGeom prst="rect">
            <a:avLst/>
          </a:prstGeom>
        </p:spPr>
        <p:txBody>
          <a:bodyPr vert="horz" wrap="square" lIns="0" tIns="12700" rIns="0" bIns="0" rtlCol="0">
            <a:spAutoFit/>
          </a:bodyPr>
          <a:lstStyle/>
          <a:p>
            <a:pPr>
              <a:lnSpc>
                <a:spcPct val="100000"/>
              </a:lnSpc>
              <a:spcBef>
                <a:spcPts val="100"/>
              </a:spcBef>
              <a:tabLst>
                <a:tab pos="836294" algn="l"/>
              </a:tabLst>
            </a:pPr>
            <a:r>
              <a:rPr lang="es-MX" sz="800" b="1" spc="-5" dirty="0" smtClean="0">
                <a:solidFill>
                  <a:schemeClr val="bg1"/>
                </a:solidFill>
                <a:latin typeface="Arial"/>
                <a:cs typeface="Arial"/>
              </a:rPr>
              <a:t>Previo</a:t>
            </a:r>
            <a:endParaRPr sz="1000" dirty="0">
              <a:solidFill>
                <a:schemeClr val="bg1"/>
              </a:solidFill>
              <a:latin typeface="Arial"/>
              <a:cs typeface="Arial"/>
            </a:endParaRPr>
          </a:p>
        </p:txBody>
      </p:sp>
      <p:sp>
        <p:nvSpPr>
          <p:cNvPr id="32" name="object 58"/>
          <p:cNvSpPr txBox="1"/>
          <p:nvPr/>
        </p:nvSpPr>
        <p:spPr>
          <a:xfrm>
            <a:off x="9065642" y="228600"/>
            <a:ext cx="611758" cy="135935"/>
          </a:xfrm>
          <a:prstGeom prst="rect">
            <a:avLst/>
          </a:prstGeom>
        </p:spPr>
        <p:txBody>
          <a:bodyPr vert="horz" wrap="square" lIns="0" tIns="12700" rIns="0" bIns="0" rtlCol="0">
            <a:spAutoFit/>
          </a:bodyPr>
          <a:lstStyle/>
          <a:p>
            <a:pPr marL="12700">
              <a:lnSpc>
                <a:spcPct val="100000"/>
              </a:lnSpc>
              <a:spcBef>
                <a:spcPts val="100"/>
              </a:spcBef>
            </a:pPr>
            <a:r>
              <a:rPr lang="es-MX" sz="800" dirty="0" smtClean="0">
                <a:solidFill>
                  <a:schemeClr val="bg1"/>
                </a:solidFill>
                <a:latin typeface="Arial"/>
                <a:cs typeface="Arial"/>
              </a:rPr>
              <a:t>Traslados</a:t>
            </a:r>
            <a:endParaRPr sz="800" dirty="0">
              <a:solidFill>
                <a:schemeClr val="bg1"/>
              </a:solidFill>
              <a:latin typeface="Arial"/>
              <a:cs typeface="Arial"/>
            </a:endParaRPr>
          </a:p>
        </p:txBody>
      </p:sp>
      <p:sp>
        <p:nvSpPr>
          <p:cNvPr id="19" name="CuadroTexto 18"/>
          <p:cNvSpPr txBox="1"/>
          <p:nvPr/>
        </p:nvSpPr>
        <p:spPr>
          <a:xfrm rot="18830416">
            <a:off x="1284309" y="3409005"/>
            <a:ext cx="4419600" cy="584775"/>
          </a:xfrm>
          <a:prstGeom prst="rect">
            <a:avLst/>
          </a:prstGeom>
          <a:noFill/>
        </p:spPr>
        <p:txBody>
          <a:bodyPr wrap="square" rtlCol="0">
            <a:spAutoFit/>
          </a:bodyPr>
          <a:lstStyle/>
          <a:p>
            <a:pPr algn="ctr"/>
            <a:r>
              <a:rPr lang="es-MX" sz="3200" dirty="0" smtClean="0">
                <a:solidFill>
                  <a:schemeClr val="bg1">
                    <a:lumMod val="75000"/>
                  </a:schemeClr>
                </a:solidFill>
              </a:rPr>
              <a:t>COLOCAR EVIDENCIA</a:t>
            </a:r>
            <a:endParaRPr lang="es-MX" sz="3200" dirty="0">
              <a:solidFill>
                <a:schemeClr val="bg1">
                  <a:lumMod val="75000"/>
                </a:schemeClr>
              </a:solidFill>
            </a:endParaRPr>
          </a:p>
        </p:txBody>
      </p:sp>
      <p:grpSp>
        <p:nvGrpSpPr>
          <p:cNvPr id="17" name="Grupo 16"/>
          <p:cNvGrpSpPr/>
          <p:nvPr/>
        </p:nvGrpSpPr>
        <p:grpSpPr>
          <a:xfrm>
            <a:off x="8153400" y="515470"/>
            <a:ext cx="1600200" cy="304800"/>
            <a:chOff x="6153150" y="82890"/>
            <a:chExt cx="1600200" cy="304800"/>
          </a:xfrm>
        </p:grpSpPr>
        <p:sp>
          <p:nvSpPr>
            <p:cNvPr id="18" name="Rectángulo redondeado 17"/>
            <p:cNvSpPr/>
            <p:nvPr/>
          </p:nvSpPr>
          <p:spPr>
            <a:xfrm>
              <a:off x="6153150" y="82890"/>
              <a:ext cx="1600200" cy="304800"/>
            </a:xfrm>
            <a:prstGeom prst="roundRect">
              <a:avLst/>
            </a:prstGeom>
            <a:solidFill>
              <a:srgbClr val="CC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sz="1400" dirty="0" smtClean="0"/>
                <a:t>Ingeniería</a:t>
              </a:r>
              <a:endParaRPr lang="es-MX" sz="1400" dirty="0"/>
            </a:p>
          </p:txBody>
        </p:sp>
        <p:pic>
          <p:nvPicPr>
            <p:cNvPr id="26" name="Imagen 2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84462" y="90014"/>
              <a:ext cx="202364" cy="269818"/>
            </a:xfrm>
            <a:prstGeom prst="rect">
              <a:avLst/>
            </a:prstGeom>
          </p:spPr>
        </p:pic>
      </p:grpSp>
    </p:spTree>
    <p:extLst>
      <p:ext uri="{BB962C8B-B14F-4D97-AF65-F5344CB8AC3E}">
        <p14:creationId xmlns:p14="http://schemas.microsoft.com/office/powerpoint/2010/main" val="4503660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7" name="Object 66" hidden="1">
            <a:extLst>
              <a:ext uri="{FF2B5EF4-FFF2-40B4-BE49-F238E27FC236}">
                <a16:creationId xmlns="" xmlns:a16="http://schemas.microsoft.com/office/drawing/2014/main" id="{A026BC03-599A-406C-B015-AE61FBC918C6}"/>
              </a:ext>
            </a:extLst>
          </p:cNvPr>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5252" name="think-cell Slide" r:id="rId5" imgW="204" imgH="204" progId="TCLayout.ActiveDocument.1">
                  <p:embed/>
                </p:oleObj>
              </mc:Choice>
              <mc:Fallback>
                <p:oleObj name="think-cell Slide" r:id="rId5" imgW="204" imgH="204" progId="TCLayout.ActiveDocument.1">
                  <p:embed/>
                  <p:pic>
                    <p:nvPicPr>
                      <p:cNvPr id="0" name=""/>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08" name="Rectangle 307" hidden="1">
            <a:extLst>
              <a:ext uri="{FF2B5EF4-FFF2-40B4-BE49-F238E27FC236}">
                <a16:creationId xmlns="" xmlns:a16="http://schemas.microsoft.com/office/drawing/2014/main" id="{8DF61698-55DD-44C0-A60D-A3B1A81D96CB}"/>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2400" b="1" dirty="0">
              <a:latin typeface="Century Gothic" panose="020B0502020202020204" pitchFamily="34" charset="0"/>
              <a:ea typeface="+mj-ea"/>
              <a:cs typeface="+mj-cs"/>
              <a:sym typeface="Century Gothic" panose="020B0502020202020204" pitchFamily="34" charset="0"/>
            </a:endParaRPr>
          </a:p>
        </p:txBody>
      </p:sp>
      <p:sp>
        <p:nvSpPr>
          <p:cNvPr id="219" name="Rectangle 218">
            <a:extLst>
              <a:ext uri="{FF2B5EF4-FFF2-40B4-BE49-F238E27FC236}">
                <a16:creationId xmlns="" xmlns:a16="http://schemas.microsoft.com/office/drawing/2014/main" id="{F4F46AAE-CCBF-44F1-9BB4-BB1149D2EBCD}"/>
              </a:ext>
            </a:extLst>
          </p:cNvPr>
          <p:cNvSpPr/>
          <p:nvPr/>
        </p:nvSpPr>
        <p:spPr>
          <a:xfrm>
            <a:off x="3439467" y="1219200"/>
            <a:ext cx="2592458" cy="633349"/>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400" b="1" i="1">
              <a:solidFill>
                <a:schemeClr val="bg2"/>
              </a:solidFill>
            </a:endParaRPr>
          </a:p>
        </p:txBody>
      </p:sp>
      <p:sp>
        <p:nvSpPr>
          <p:cNvPr id="221" name="Rectangle 220">
            <a:extLst>
              <a:ext uri="{FF2B5EF4-FFF2-40B4-BE49-F238E27FC236}">
                <a16:creationId xmlns="" xmlns:a16="http://schemas.microsoft.com/office/drawing/2014/main" id="{3C052113-F428-43AE-B668-002E50CFAF93}"/>
              </a:ext>
            </a:extLst>
          </p:cNvPr>
          <p:cNvSpPr/>
          <p:nvPr/>
        </p:nvSpPr>
        <p:spPr>
          <a:xfrm>
            <a:off x="4022965" y="1283060"/>
            <a:ext cx="1838464" cy="5056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a:solidFill>
                  <a:schemeClr val="bg1"/>
                </a:solidFill>
              </a:rPr>
              <a:t>Personal en sitio</a:t>
            </a:r>
            <a:endParaRPr lang="es-MX" sz="1600" b="1">
              <a:solidFill>
                <a:schemeClr val="bg1"/>
              </a:solidFill>
            </a:endParaRPr>
          </a:p>
        </p:txBody>
      </p:sp>
      <p:sp>
        <p:nvSpPr>
          <p:cNvPr id="222" name="Rectangle 221">
            <a:extLst>
              <a:ext uri="{FF2B5EF4-FFF2-40B4-BE49-F238E27FC236}">
                <a16:creationId xmlns="" xmlns:a16="http://schemas.microsoft.com/office/drawing/2014/main" id="{3D9102B2-F3BD-487F-B8F1-6ADD0125C769}"/>
              </a:ext>
            </a:extLst>
          </p:cNvPr>
          <p:cNvSpPr/>
          <p:nvPr/>
        </p:nvSpPr>
        <p:spPr>
          <a:xfrm>
            <a:off x="3439467" y="4237195"/>
            <a:ext cx="2592000" cy="486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00" b="1">
                <a:solidFill>
                  <a:schemeClr val="tx1">
                    <a:lumMod val="75000"/>
                    <a:lumOff val="25000"/>
                  </a:schemeClr>
                </a:solidFill>
              </a:rPr>
              <a:t>Practicar el auto-cuidado: higiene, limpieza, distanciamiento, prevención</a:t>
            </a:r>
          </a:p>
        </p:txBody>
      </p:sp>
      <p:sp>
        <p:nvSpPr>
          <p:cNvPr id="232" name="Rectangle 231">
            <a:extLst>
              <a:ext uri="{FF2B5EF4-FFF2-40B4-BE49-F238E27FC236}">
                <a16:creationId xmlns="" xmlns:a16="http://schemas.microsoft.com/office/drawing/2014/main" id="{91EBB860-7A1E-4EDF-893D-C05C08E13F7D}"/>
              </a:ext>
            </a:extLst>
          </p:cNvPr>
          <p:cNvSpPr/>
          <p:nvPr/>
        </p:nvSpPr>
        <p:spPr>
          <a:xfrm>
            <a:off x="3451518" y="2479431"/>
            <a:ext cx="2592000" cy="486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00" b="1">
                <a:solidFill>
                  <a:schemeClr val="tx1">
                    <a:lumMod val="75000"/>
                    <a:lumOff val="25000"/>
                  </a:schemeClr>
                </a:solidFill>
              </a:rPr>
              <a:t>Empleados vulnerables deben reportarlo a su supervisor o al Coordinador COVID-19 en sitio</a:t>
            </a:r>
          </a:p>
        </p:txBody>
      </p:sp>
      <p:sp>
        <p:nvSpPr>
          <p:cNvPr id="233" name="Rectangle 232">
            <a:extLst>
              <a:ext uri="{FF2B5EF4-FFF2-40B4-BE49-F238E27FC236}">
                <a16:creationId xmlns="" xmlns:a16="http://schemas.microsoft.com/office/drawing/2014/main" id="{B9C2D35E-DDD1-43FF-AFF2-EA2FD00B0705}"/>
              </a:ext>
            </a:extLst>
          </p:cNvPr>
          <p:cNvSpPr/>
          <p:nvPr/>
        </p:nvSpPr>
        <p:spPr>
          <a:xfrm>
            <a:off x="3439467" y="4835789"/>
            <a:ext cx="2592000" cy="486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00" b="1">
                <a:solidFill>
                  <a:schemeClr val="tx1">
                    <a:lumMod val="75000"/>
                    <a:lumOff val="25000"/>
                  </a:schemeClr>
                </a:solidFill>
              </a:rPr>
              <a:t>Limpiar y desinfectar frecuentemente estaciones de trabajo, herramientas, equipo y cabinas de vehículos</a:t>
            </a:r>
          </a:p>
        </p:txBody>
      </p:sp>
      <p:sp>
        <p:nvSpPr>
          <p:cNvPr id="234" name="Rectangle 233">
            <a:extLst>
              <a:ext uri="{FF2B5EF4-FFF2-40B4-BE49-F238E27FC236}">
                <a16:creationId xmlns="" xmlns:a16="http://schemas.microsoft.com/office/drawing/2014/main" id="{10047308-5CE0-4A5D-8576-8A873FDD850B}"/>
              </a:ext>
            </a:extLst>
          </p:cNvPr>
          <p:cNvSpPr/>
          <p:nvPr/>
        </p:nvSpPr>
        <p:spPr>
          <a:xfrm>
            <a:off x="3439467" y="3074650"/>
            <a:ext cx="2592000" cy="486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00" b="1">
                <a:solidFill>
                  <a:schemeClr val="tx1">
                    <a:lumMod val="75000"/>
                    <a:lumOff val="25000"/>
                  </a:schemeClr>
                </a:solidFill>
              </a:rPr>
              <a:t>Todo el personal debe conocer y cumplir todo el programa de medidas preventivas COVID-19</a:t>
            </a:r>
          </a:p>
        </p:txBody>
      </p:sp>
      <p:sp>
        <p:nvSpPr>
          <p:cNvPr id="235" name="Rectangle 234">
            <a:extLst>
              <a:ext uri="{FF2B5EF4-FFF2-40B4-BE49-F238E27FC236}">
                <a16:creationId xmlns="" xmlns:a16="http://schemas.microsoft.com/office/drawing/2014/main" id="{EC2D4B4C-0BF1-4529-8E45-2AA4A8222666}"/>
              </a:ext>
            </a:extLst>
          </p:cNvPr>
          <p:cNvSpPr/>
          <p:nvPr/>
        </p:nvSpPr>
        <p:spPr>
          <a:xfrm>
            <a:off x="3439467" y="5398168"/>
            <a:ext cx="2592000" cy="486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00" b="1" dirty="0">
                <a:solidFill>
                  <a:schemeClr val="tx1">
                    <a:lumMod val="75000"/>
                    <a:lumOff val="25000"/>
                  </a:schemeClr>
                </a:solidFill>
              </a:rPr>
              <a:t>Evitar contacto físico, aglomeraciones, compartir objetos y mantener mínimo </a:t>
            </a:r>
            <a:r>
              <a:rPr lang="es-MX" sz="1000" b="1" dirty="0" smtClean="0">
                <a:solidFill>
                  <a:schemeClr val="tx1">
                    <a:lumMod val="75000"/>
                    <a:lumOff val="25000"/>
                  </a:schemeClr>
                </a:solidFill>
              </a:rPr>
              <a:t>1.5 </a:t>
            </a:r>
            <a:r>
              <a:rPr lang="es-MX" sz="1000" b="1" dirty="0">
                <a:solidFill>
                  <a:schemeClr val="tx1">
                    <a:lumMod val="75000"/>
                    <a:lumOff val="25000"/>
                  </a:schemeClr>
                </a:solidFill>
              </a:rPr>
              <a:t>metros de distancia con otros.</a:t>
            </a:r>
          </a:p>
        </p:txBody>
      </p:sp>
      <p:sp>
        <p:nvSpPr>
          <p:cNvPr id="236" name="Rectangle 235">
            <a:extLst>
              <a:ext uri="{FF2B5EF4-FFF2-40B4-BE49-F238E27FC236}">
                <a16:creationId xmlns="" xmlns:a16="http://schemas.microsoft.com/office/drawing/2014/main" id="{F321D8A9-F8DE-44F5-9EFE-4BA3D570F5AE}"/>
              </a:ext>
            </a:extLst>
          </p:cNvPr>
          <p:cNvSpPr/>
          <p:nvPr/>
        </p:nvSpPr>
        <p:spPr>
          <a:xfrm>
            <a:off x="3439467" y="3671319"/>
            <a:ext cx="2592000" cy="486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00" b="1">
                <a:solidFill>
                  <a:schemeClr val="tx1">
                    <a:lumMod val="75000"/>
                    <a:lumOff val="25000"/>
                  </a:schemeClr>
                </a:solidFill>
              </a:rPr>
              <a:t>Usar adecuadamente todo el equipo COVID-PPE que reciba de su supervisor o empleador</a:t>
            </a:r>
          </a:p>
        </p:txBody>
      </p:sp>
      <p:sp>
        <p:nvSpPr>
          <p:cNvPr id="237" name="Rectangle 236">
            <a:extLst>
              <a:ext uri="{FF2B5EF4-FFF2-40B4-BE49-F238E27FC236}">
                <a16:creationId xmlns="" xmlns:a16="http://schemas.microsoft.com/office/drawing/2014/main" id="{3DCB6188-FBE7-40DB-9F36-EA271D59525D}"/>
              </a:ext>
            </a:extLst>
          </p:cNvPr>
          <p:cNvSpPr/>
          <p:nvPr/>
        </p:nvSpPr>
        <p:spPr>
          <a:xfrm>
            <a:off x="3439467" y="1910821"/>
            <a:ext cx="2592000" cy="486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00" b="1" dirty="0">
                <a:solidFill>
                  <a:schemeClr val="tx1">
                    <a:lumMod val="75000"/>
                    <a:lumOff val="25000"/>
                  </a:schemeClr>
                </a:solidFill>
              </a:rPr>
              <a:t>Empleados con síntomas </a:t>
            </a:r>
            <a:r>
              <a:rPr lang="es-MX" sz="1000" b="1" dirty="0" smtClean="0">
                <a:solidFill>
                  <a:schemeClr val="tx1">
                    <a:lumMod val="75000"/>
                    <a:lumOff val="25000"/>
                  </a:schemeClr>
                </a:solidFill>
              </a:rPr>
              <a:t>no </a:t>
            </a:r>
            <a:r>
              <a:rPr lang="es-MX" sz="1000" b="1" dirty="0">
                <a:solidFill>
                  <a:schemeClr val="tx1">
                    <a:lumMod val="75000"/>
                    <a:lumOff val="25000"/>
                  </a:schemeClr>
                </a:solidFill>
              </a:rPr>
              <a:t>deben acudir al lugar de trabajo. Contactar a supervisor y servicio de salud</a:t>
            </a:r>
          </a:p>
        </p:txBody>
      </p:sp>
      <p:sp>
        <p:nvSpPr>
          <p:cNvPr id="238" name="Rectangle 237">
            <a:extLst>
              <a:ext uri="{FF2B5EF4-FFF2-40B4-BE49-F238E27FC236}">
                <a16:creationId xmlns="" xmlns:a16="http://schemas.microsoft.com/office/drawing/2014/main" id="{EEA309ED-73A4-4539-9805-37FC59AD5C81}"/>
              </a:ext>
            </a:extLst>
          </p:cNvPr>
          <p:cNvSpPr/>
          <p:nvPr/>
        </p:nvSpPr>
        <p:spPr>
          <a:xfrm>
            <a:off x="6162183" y="1219200"/>
            <a:ext cx="2592458" cy="633349"/>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400" b="1" i="1">
              <a:solidFill>
                <a:schemeClr val="bg2"/>
              </a:solidFill>
            </a:endParaRPr>
          </a:p>
        </p:txBody>
      </p:sp>
      <p:sp>
        <p:nvSpPr>
          <p:cNvPr id="244" name="Rectangle 243">
            <a:extLst>
              <a:ext uri="{FF2B5EF4-FFF2-40B4-BE49-F238E27FC236}">
                <a16:creationId xmlns="" xmlns:a16="http://schemas.microsoft.com/office/drawing/2014/main" id="{6B8AE44A-077A-4E3C-910A-D2FAC2509B33}"/>
              </a:ext>
            </a:extLst>
          </p:cNvPr>
          <p:cNvSpPr/>
          <p:nvPr/>
        </p:nvSpPr>
        <p:spPr>
          <a:xfrm>
            <a:off x="6758699" y="1283060"/>
            <a:ext cx="1968722" cy="5056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a:solidFill>
                  <a:schemeClr val="bg1"/>
                </a:solidFill>
              </a:rPr>
              <a:t>Filtrado y Distribución </a:t>
            </a:r>
            <a:endParaRPr lang="es-MX" sz="1600" b="1">
              <a:solidFill>
                <a:schemeClr val="bg1"/>
              </a:solidFill>
            </a:endParaRPr>
          </a:p>
        </p:txBody>
      </p:sp>
      <p:sp>
        <p:nvSpPr>
          <p:cNvPr id="246" name="Rectangle 245">
            <a:extLst>
              <a:ext uri="{FF2B5EF4-FFF2-40B4-BE49-F238E27FC236}">
                <a16:creationId xmlns="" xmlns:a16="http://schemas.microsoft.com/office/drawing/2014/main" id="{3BB21D5A-E71E-4D22-B0C0-D150DBFC5008}"/>
              </a:ext>
            </a:extLst>
          </p:cNvPr>
          <p:cNvSpPr/>
          <p:nvPr/>
        </p:nvSpPr>
        <p:spPr>
          <a:xfrm>
            <a:off x="6162183" y="1906952"/>
            <a:ext cx="2592000" cy="486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00" b="1">
                <a:solidFill>
                  <a:schemeClr val="tx1">
                    <a:lumMod val="75000"/>
                    <a:lumOff val="25000"/>
                  </a:schemeClr>
                </a:solidFill>
              </a:rPr>
              <a:t>Implementar controles de acceso y filtrado a la entrada del sitio de construcción. Limitar entras y salidas</a:t>
            </a:r>
          </a:p>
        </p:txBody>
      </p:sp>
      <p:sp>
        <p:nvSpPr>
          <p:cNvPr id="248" name="Rectangle 247">
            <a:extLst>
              <a:ext uri="{FF2B5EF4-FFF2-40B4-BE49-F238E27FC236}">
                <a16:creationId xmlns="" xmlns:a16="http://schemas.microsoft.com/office/drawing/2014/main" id="{74006ADB-7CF2-4256-8FEC-2AE8FFDC2DA0}"/>
              </a:ext>
            </a:extLst>
          </p:cNvPr>
          <p:cNvSpPr/>
          <p:nvPr/>
        </p:nvSpPr>
        <p:spPr>
          <a:xfrm>
            <a:off x="6162183" y="2490159"/>
            <a:ext cx="2592000" cy="486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00" b="1">
                <a:solidFill>
                  <a:schemeClr val="tx1">
                    <a:lumMod val="75000"/>
                    <a:lumOff val="25000"/>
                  </a:schemeClr>
                </a:solidFill>
              </a:rPr>
              <a:t>Personal con fiebre u otros síntomas COVID-19 deben ser regresados a casa y buscar atención médica</a:t>
            </a:r>
          </a:p>
        </p:txBody>
      </p:sp>
      <p:sp>
        <p:nvSpPr>
          <p:cNvPr id="249" name="Rectangle 248">
            <a:extLst>
              <a:ext uri="{FF2B5EF4-FFF2-40B4-BE49-F238E27FC236}">
                <a16:creationId xmlns="" xmlns:a16="http://schemas.microsoft.com/office/drawing/2014/main" id="{970DED9B-7D07-4D62-9AC5-49DE327A7038}"/>
              </a:ext>
            </a:extLst>
          </p:cNvPr>
          <p:cNvSpPr/>
          <p:nvPr/>
        </p:nvSpPr>
        <p:spPr>
          <a:xfrm>
            <a:off x="6162183" y="3073366"/>
            <a:ext cx="2592000" cy="486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00" b="1">
                <a:solidFill>
                  <a:schemeClr val="tx1">
                    <a:lumMod val="75000"/>
                    <a:lumOff val="25000"/>
                  </a:schemeClr>
                </a:solidFill>
              </a:rPr>
              <a:t>Enfermos deben buscar atención médica y aislarse, y los sospechosos, en cuarentena de 14-días en casa</a:t>
            </a:r>
          </a:p>
        </p:txBody>
      </p:sp>
      <p:sp>
        <p:nvSpPr>
          <p:cNvPr id="250" name="Rectangle 249">
            <a:extLst>
              <a:ext uri="{FF2B5EF4-FFF2-40B4-BE49-F238E27FC236}">
                <a16:creationId xmlns="" xmlns:a16="http://schemas.microsoft.com/office/drawing/2014/main" id="{F365B16F-C4B1-4984-A121-68710245BA69}"/>
              </a:ext>
            </a:extLst>
          </p:cNvPr>
          <p:cNvSpPr/>
          <p:nvPr/>
        </p:nvSpPr>
        <p:spPr>
          <a:xfrm>
            <a:off x="6162183" y="3671080"/>
            <a:ext cx="2592000" cy="486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00" b="1" dirty="0">
                <a:solidFill>
                  <a:schemeClr val="tx1">
                    <a:lumMod val="75000"/>
                    <a:lumOff val="25000"/>
                  </a:schemeClr>
                </a:solidFill>
              </a:rPr>
              <a:t>Escalonar horarios de trabajo para evitar aglomeraciones y horas pico, y dar más tiempo de </a:t>
            </a:r>
            <a:r>
              <a:rPr lang="es-MX" sz="1000" b="1" dirty="0" smtClean="0">
                <a:solidFill>
                  <a:schemeClr val="tx1">
                    <a:lumMod val="75000"/>
                    <a:lumOff val="25000"/>
                  </a:schemeClr>
                </a:solidFill>
              </a:rPr>
              <a:t>limpieza</a:t>
            </a:r>
            <a:endParaRPr lang="es-MX" sz="1000" b="1" dirty="0">
              <a:solidFill>
                <a:schemeClr val="tx1">
                  <a:lumMod val="75000"/>
                  <a:lumOff val="25000"/>
                </a:schemeClr>
              </a:solidFill>
            </a:endParaRPr>
          </a:p>
        </p:txBody>
      </p:sp>
      <p:sp>
        <p:nvSpPr>
          <p:cNvPr id="251" name="Rectangle 250">
            <a:extLst>
              <a:ext uri="{FF2B5EF4-FFF2-40B4-BE49-F238E27FC236}">
                <a16:creationId xmlns="" xmlns:a16="http://schemas.microsoft.com/office/drawing/2014/main" id="{CA03B734-52FB-4E32-9F00-BF6C56685CB7}"/>
              </a:ext>
            </a:extLst>
          </p:cNvPr>
          <p:cNvSpPr/>
          <p:nvPr/>
        </p:nvSpPr>
        <p:spPr>
          <a:xfrm>
            <a:off x="6161725" y="5406196"/>
            <a:ext cx="2592000" cy="486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00" b="1">
                <a:solidFill>
                  <a:schemeClr val="tx1">
                    <a:lumMod val="75000"/>
                    <a:lumOff val="25000"/>
                  </a:schemeClr>
                </a:solidFill>
              </a:rPr>
              <a:t>Si es posible, aumentar el tamaño de areas para comida, baños, recepción, reuniones, vestidores.</a:t>
            </a:r>
          </a:p>
        </p:txBody>
      </p:sp>
      <p:sp>
        <p:nvSpPr>
          <p:cNvPr id="252" name="Rectangle 251">
            <a:extLst>
              <a:ext uri="{FF2B5EF4-FFF2-40B4-BE49-F238E27FC236}">
                <a16:creationId xmlns="" xmlns:a16="http://schemas.microsoft.com/office/drawing/2014/main" id="{50174D6B-3276-41DF-8399-94E88F217271}"/>
              </a:ext>
            </a:extLst>
          </p:cNvPr>
          <p:cNvSpPr/>
          <p:nvPr/>
        </p:nvSpPr>
        <p:spPr>
          <a:xfrm>
            <a:off x="8880314" y="3671080"/>
            <a:ext cx="2592000" cy="486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00" b="1">
                <a:solidFill>
                  <a:schemeClr val="tx1">
                    <a:lumMod val="75000"/>
                    <a:lumOff val="25000"/>
                  </a:schemeClr>
                </a:solidFill>
              </a:rPr>
              <a:t>Incrementar limpieza y desinfección en oficinas, trailers de proyectos, comedores y en todo el sitio</a:t>
            </a:r>
          </a:p>
        </p:txBody>
      </p:sp>
      <p:sp>
        <p:nvSpPr>
          <p:cNvPr id="253" name="Rectangle 252">
            <a:extLst>
              <a:ext uri="{FF2B5EF4-FFF2-40B4-BE49-F238E27FC236}">
                <a16:creationId xmlns="" xmlns:a16="http://schemas.microsoft.com/office/drawing/2014/main" id="{83787E91-1BE0-4C41-9D66-8594FE8DB99B}"/>
              </a:ext>
            </a:extLst>
          </p:cNvPr>
          <p:cNvSpPr/>
          <p:nvPr/>
        </p:nvSpPr>
        <p:spPr>
          <a:xfrm>
            <a:off x="8880314" y="3070781"/>
            <a:ext cx="2592000" cy="486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00" b="1">
                <a:solidFill>
                  <a:schemeClr val="tx1">
                    <a:lumMod val="75000"/>
                    <a:lumOff val="25000"/>
                  </a:schemeClr>
                </a:solidFill>
              </a:rPr>
              <a:t>Limitar acceso y uso de aparatos compartidos: cafeteras, dispensadores de agua, microondas y similares</a:t>
            </a:r>
          </a:p>
        </p:txBody>
      </p:sp>
      <p:sp>
        <p:nvSpPr>
          <p:cNvPr id="255" name="Rectangle 254">
            <a:extLst>
              <a:ext uri="{FF2B5EF4-FFF2-40B4-BE49-F238E27FC236}">
                <a16:creationId xmlns="" xmlns:a16="http://schemas.microsoft.com/office/drawing/2014/main" id="{D74F3C00-EACC-4040-A3A1-41663A22122A}"/>
              </a:ext>
            </a:extLst>
          </p:cNvPr>
          <p:cNvSpPr/>
          <p:nvPr/>
        </p:nvSpPr>
        <p:spPr>
          <a:xfrm>
            <a:off x="8884899" y="1219200"/>
            <a:ext cx="2592458" cy="633349"/>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400" b="1" i="1">
              <a:solidFill>
                <a:schemeClr val="bg2"/>
              </a:solidFill>
            </a:endParaRPr>
          </a:p>
        </p:txBody>
      </p:sp>
      <p:sp>
        <p:nvSpPr>
          <p:cNvPr id="257" name="Rectangle 256">
            <a:extLst>
              <a:ext uri="{FF2B5EF4-FFF2-40B4-BE49-F238E27FC236}">
                <a16:creationId xmlns="" xmlns:a16="http://schemas.microsoft.com/office/drawing/2014/main" id="{8444F72B-8CB9-4769-AC24-3B7840F642EF}"/>
              </a:ext>
            </a:extLst>
          </p:cNvPr>
          <p:cNvSpPr/>
          <p:nvPr/>
        </p:nvSpPr>
        <p:spPr>
          <a:xfrm>
            <a:off x="8884899" y="1906952"/>
            <a:ext cx="2592000" cy="486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00" b="1" dirty="0">
                <a:solidFill>
                  <a:schemeClr val="tx1">
                    <a:lumMod val="75000"/>
                    <a:lumOff val="25000"/>
                  </a:schemeClr>
                </a:solidFill>
              </a:rPr>
              <a:t>Posters de </a:t>
            </a:r>
            <a:r>
              <a:rPr lang="es-MX" sz="1000" b="1" dirty="0" smtClean="0">
                <a:solidFill>
                  <a:schemeClr val="tx1">
                    <a:lumMod val="75000"/>
                    <a:lumOff val="25000"/>
                  </a:schemeClr>
                </a:solidFill>
              </a:rPr>
              <a:t>comunicación </a:t>
            </a:r>
            <a:r>
              <a:rPr lang="es-MX" sz="1000" b="1" dirty="0">
                <a:solidFill>
                  <a:schemeClr val="tx1">
                    <a:lumMod val="75000"/>
                    <a:lumOff val="25000"/>
                  </a:schemeClr>
                </a:solidFill>
              </a:rPr>
              <a:t>y/o folletos en puntos de entrada para empleados, proveedores y contratistas</a:t>
            </a:r>
          </a:p>
        </p:txBody>
      </p:sp>
      <p:sp>
        <p:nvSpPr>
          <p:cNvPr id="258" name="Rectangle 257">
            <a:extLst>
              <a:ext uri="{FF2B5EF4-FFF2-40B4-BE49-F238E27FC236}">
                <a16:creationId xmlns="" xmlns:a16="http://schemas.microsoft.com/office/drawing/2014/main" id="{6050E9BC-FA41-4B4D-AF1F-D2CF9559D7AF}"/>
              </a:ext>
            </a:extLst>
          </p:cNvPr>
          <p:cNvSpPr/>
          <p:nvPr/>
        </p:nvSpPr>
        <p:spPr>
          <a:xfrm>
            <a:off x="8884899" y="2490159"/>
            <a:ext cx="2592000" cy="486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00" b="1">
                <a:solidFill>
                  <a:schemeClr val="tx1">
                    <a:lumMod val="75000"/>
                    <a:lumOff val="25000"/>
                  </a:schemeClr>
                </a:solidFill>
              </a:rPr>
              <a:t>Motivar a empleados a traer sus alimentos y termos y establecer horarios escalonados de comida</a:t>
            </a:r>
          </a:p>
        </p:txBody>
      </p:sp>
      <p:sp>
        <p:nvSpPr>
          <p:cNvPr id="261" name="Rectangle 260">
            <a:extLst>
              <a:ext uri="{FF2B5EF4-FFF2-40B4-BE49-F238E27FC236}">
                <a16:creationId xmlns="" xmlns:a16="http://schemas.microsoft.com/office/drawing/2014/main" id="{17CDCF87-9520-49F7-92D4-DF0AB39324DF}"/>
              </a:ext>
            </a:extLst>
          </p:cNvPr>
          <p:cNvSpPr/>
          <p:nvPr/>
        </p:nvSpPr>
        <p:spPr>
          <a:xfrm>
            <a:off x="8883983" y="4237195"/>
            <a:ext cx="2592000" cy="486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00" b="1">
                <a:solidFill>
                  <a:schemeClr val="tx1">
                    <a:lumMod val="75000"/>
                    <a:lumOff val="25000"/>
                  </a:schemeClr>
                </a:solidFill>
              </a:rPr>
              <a:t>Al recibir materiales no compartir objetos (plumas, documentos) y evitar maniobras que tengan contacto físico</a:t>
            </a:r>
          </a:p>
        </p:txBody>
      </p:sp>
      <p:sp>
        <p:nvSpPr>
          <p:cNvPr id="266" name="Rectangle 265">
            <a:extLst>
              <a:ext uri="{FF2B5EF4-FFF2-40B4-BE49-F238E27FC236}">
                <a16:creationId xmlns="" xmlns:a16="http://schemas.microsoft.com/office/drawing/2014/main" id="{06684D7D-F9D4-4F30-90AD-097E556874FD}"/>
              </a:ext>
            </a:extLst>
          </p:cNvPr>
          <p:cNvSpPr/>
          <p:nvPr/>
        </p:nvSpPr>
        <p:spPr>
          <a:xfrm>
            <a:off x="8880314" y="5401024"/>
            <a:ext cx="2592000" cy="486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00" b="1" dirty="0">
                <a:solidFill>
                  <a:schemeClr val="tx1">
                    <a:lumMod val="75000"/>
                    <a:lumOff val="25000"/>
                  </a:schemeClr>
                </a:solidFill>
              </a:rPr>
              <a:t>Aumentar servicio a baños portátiles en sitio, al menos tres (3) descargas por semana; y aumentar </a:t>
            </a:r>
            <a:r>
              <a:rPr lang="es-MX" sz="1000" b="1" dirty="0" smtClean="0">
                <a:solidFill>
                  <a:schemeClr val="tx1">
                    <a:lumMod val="75000"/>
                    <a:lumOff val="25000"/>
                  </a:schemeClr>
                </a:solidFill>
              </a:rPr>
              <a:t>limpieza.</a:t>
            </a:r>
            <a:endParaRPr lang="es-MX" sz="1000" b="1" dirty="0">
              <a:solidFill>
                <a:schemeClr val="tx1">
                  <a:lumMod val="75000"/>
                  <a:lumOff val="25000"/>
                </a:schemeClr>
              </a:solidFill>
            </a:endParaRPr>
          </a:p>
        </p:txBody>
      </p:sp>
      <p:sp>
        <p:nvSpPr>
          <p:cNvPr id="267" name="Rectangle 266">
            <a:extLst>
              <a:ext uri="{FF2B5EF4-FFF2-40B4-BE49-F238E27FC236}">
                <a16:creationId xmlns="" xmlns:a16="http://schemas.microsoft.com/office/drawing/2014/main" id="{32F465F9-FF82-4A0C-B76C-949CDF6804BB}"/>
              </a:ext>
            </a:extLst>
          </p:cNvPr>
          <p:cNvSpPr/>
          <p:nvPr/>
        </p:nvSpPr>
        <p:spPr>
          <a:xfrm>
            <a:off x="6162183" y="4244352"/>
            <a:ext cx="2592000" cy="486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00" b="1" dirty="0" err="1">
                <a:solidFill>
                  <a:schemeClr val="tx1">
                    <a:lumMod val="75000"/>
                    <a:lumOff val="25000"/>
                  </a:schemeClr>
                </a:solidFill>
              </a:rPr>
              <a:t>Reconfingurar</a:t>
            </a:r>
            <a:r>
              <a:rPr lang="es-MX" sz="1000" b="1" dirty="0">
                <a:solidFill>
                  <a:schemeClr val="tx1">
                    <a:lumMod val="75000"/>
                    <a:lumOff val="25000"/>
                  </a:schemeClr>
                </a:solidFill>
              </a:rPr>
              <a:t> el sitio para reducción </a:t>
            </a:r>
            <a:r>
              <a:rPr lang="es-MX" sz="1000" b="1" dirty="0" smtClean="0">
                <a:solidFill>
                  <a:schemeClr val="tx1">
                    <a:lumMod val="75000"/>
                    <a:lumOff val="25000"/>
                  </a:schemeClr>
                </a:solidFill>
              </a:rPr>
              <a:t>de áreas </a:t>
            </a:r>
            <a:r>
              <a:rPr lang="es-MX" sz="1000" b="1" dirty="0">
                <a:solidFill>
                  <a:schemeClr val="tx1">
                    <a:lumMod val="75000"/>
                    <a:lumOff val="25000"/>
                  </a:schemeClr>
                </a:solidFill>
              </a:rPr>
              <a:t>de alto tráfico y permitir distanciamiento físico </a:t>
            </a:r>
            <a:r>
              <a:rPr lang="es-MX" sz="1000" b="1" dirty="0" smtClean="0">
                <a:solidFill>
                  <a:schemeClr val="tx1">
                    <a:lumMod val="75000"/>
                    <a:lumOff val="25000"/>
                  </a:schemeClr>
                </a:solidFill>
              </a:rPr>
              <a:t>(1.5 </a:t>
            </a:r>
            <a:r>
              <a:rPr lang="es-MX" sz="1000" b="1" dirty="0">
                <a:solidFill>
                  <a:schemeClr val="tx1">
                    <a:lumMod val="75000"/>
                    <a:lumOff val="25000"/>
                  </a:schemeClr>
                </a:solidFill>
              </a:rPr>
              <a:t>metros)</a:t>
            </a:r>
          </a:p>
        </p:txBody>
      </p:sp>
      <p:sp>
        <p:nvSpPr>
          <p:cNvPr id="268" name="Rectangle 267">
            <a:extLst>
              <a:ext uri="{FF2B5EF4-FFF2-40B4-BE49-F238E27FC236}">
                <a16:creationId xmlns="" xmlns:a16="http://schemas.microsoft.com/office/drawing/2014/main" id="{F05E58B0-A847-4177-B065-C7B1BA788B53}"/>
              </a:ext>
            </a:extLst>
          </p:cNvPr>
          <p:cNvSpPr/>
          <p:nvPr/>
        </p:nvSpPr>
        <p:spPr>
          <a:xfrm>
            <a:off x="8883983" y="4820402"/>
            <a:ext cx="2592000" cy="486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00" b="1">
                <a:solidFill>
                  <a:schemeClr val="tx1">
                    <a:lumMod val="75000"/>
                    <a:lumOff val="25000"/>
                  </a:schemeClr>
                </a:solidFill>
              </a:rPr>
              <a:t>Las entregas deben ser descargadas por personal de recepción y el chofer debe permanecer en el vehículo</a:t>
            </a:r>
          </a:p>
        </p:txBody>
      </p:sp>
      <p:sp>
        <p:nvSpPr>
          <p:cNvPr id="269" name="Rectangle 268">
            <a:extLst>
              <a:ext uri="{FF2B5EF4-FFF2-40B4-BE49-F238E27FC236}">
                <a16:creationId xmlns="" xmlns:a16="http://schemas.microsoft.com/office/drawing/2014/main" id="{2CCF985E-4E4C-4B64-936F-D0DF618C87A4}"/>
              </a:ext>
            </a:extLst>
          </p:cNvPr>
          <p:cNvSpPr/>
          <p:nvPr/>
        </p:nvSpPr>
        <p:spPr>
          <a:xfrm>
            <a:off x="6161725" y="4832924"/>
            <a:ext cx="2592000" cy="486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00" b="1">
                <a:solidFill>
                  <a:schemeClr val="tx1">
                    <a:lumMod val="75000"/>
                    <a:lumOff val="25000"/>
                  </a:schemeClr>
                </a:solidFill>
              </a:rPr>
              <a:t>Establecer esquemas de circulación: Escaleras solo de ida o de vuelta, rutas de un solo sentido en el sitio, etc.</a:t>
            </a:r>
          </a:p>
        </p:txBody>
      </p:sp>
      <p:sp>
        <p:nvSpPr>
          <p:cNvPr id="46" name="Rectangle 45">
            <a:extLst>
              <a:ext uri="{FF2B5EF4-FFF2-40B4-BE49-F238E27FC236}">
                <a16:creationId xmlns="" xmlns:a16="http://schemas.microsoft.com/office/drawing/2014/main" id="{A040675D-3ADD-41ED-B527-FBE1B48B8889}"/>
              </a:ext>
            </a:extLst>
          </p:cNvPr>
          <p:cNvSpPr/>
          <p:nvPr/>
        </p:nvSpPr>
        <p:spPr>
          <a:xfrm>
            <a:off x="716293" y="1219200"/>
            <a:ext cx="2592458" cy="633349"/>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400" b="1" i="1">
              <a:solidFill>
                <a:schemeClr val="bg2"/>
              </a:solidFill>
            </a:endParaRPr>
          </a:p>
        </p:txBody>
      </p:sp>
      <p:sp>
        <p:nvSpPr>
          <p:cNvPr id="47" name="Rectangle 46">
            <a:extLst>
              <a:ext uri="{FF2B5EF4-FFF2-40B4-BE49-F238E27FC236}">
                <a16:creationId xmlns="" xmlns:a16="http://schemas.microsoft.com/office/drawing/2014/main" id="{86B4B720-67E4-446D-87AB-E751309FF173}"/>
              </a:ext>
            </a:extLst>
          </p:cNvPr>
          <p:cNvSpPr/>
          <p:nvPr/>
        </p:nvSpPr>
        <p:spPr>
          <a:xfrm>
            <a:off x="1060398" y="1283060"/>
            <a:ext cx="2297061" cy="5056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a:solidFill>
                  <a:schemeClr val="bg1"/>
                </a:solidFill>
              </a:rPr>
              <a:t>Gerentes y Supervisores</a:t>
            </a:r>
            <a:endParaRPr lang="es-MX" sz="1600" b="1">
              <a:solidFill>
                <a:schemeClr val="bg1"/>
              </a:solidFill>
            </a:endParaRPr>
          </a:p>
        </p:txBody>
      </p:sp>
      <p:sp>
        <p:nvSpPr>
          <p:cNvPr id="48" name="Rectangle 47">
            <a:extLst>
              <a:ext uri="{FF2B5EF4-FFF2-40B4-BE49-F238E27FC236}">
                <a16:creationId xmlns="" xmlns:a16="http://schemas.microsoft.com/office/drawing/2014/main" id="{227C4D4D-24D7-4767-B16C-5CC4A58E256E}"/>
              </a:ext>
            </a:extLst>
          </p:cNvPr>
          <p:cNvSpPr/>
          <p:nvPr/>
        </p:nvSpPr>
        <p:spPr>
          <a:xfrm>
            <a:off x="716293" y="1906952"/>
            <a:ext cx="2592000" cy="486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00" b="1">
                <a:solidFill>
                  <a:schemeClr val="tx1">
                    <a:lumMod val="75000"/>
                    <a:lumOff val="25000"/>
                  </a:schemeClr>
                </a:solidFill>
              </a:rPr>
              <a:t>Designar un Coordinador COVID-19 en sitio para asegurar el cumplimento de medidas de seguridad COVID-19</a:t>
            </a:r>
          </a:p>
        </p:txBody>
      </p:sp>
      <p:sp>
        <p:nvSpPr>
          <p:cNvPr id="51" name="Rectangle 50">
            <a:extLst>
              <a:ext uri="{FF2B5EF4-FFF2-40B4-BE49-F238E27FC236}">
                <a16:creationId xmlns="" xmlns:a16="http://schemas.microsoft.com/office/drawing/2014/main" id="{EE364B68-30FB-4DE0-91E3-FFB9E2FC4F48}"/>
              </a:ext>
            </a:extLst>
          </p:cNvPr>
          <p:cNvSpPr/>
          <p:nvPr/>
        </p:nvSpPr>
        <p:spPr>
          <a:xfrm>
            <a:off x="716293" y="2490159"/>
            <a:ext cx="2592000" cy="486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00" b="1" dirty="0">
                <a:solidFill>
                  <a:schemeClr val="tx1">
                    <a:lumMod val="75000"/>
                    <a:lumOff val="25000"/>
                  </a:schemeClr>
                </a:solidFill>
              </a:rPr>
              <a:t>Comunicar, entrenar y supervisar a empleados sobre medidas </a:t>
            </a:r>
            <a:r>
              <a:rPr lang="es-MX" sz="1000" b="1" dirty="0" smtClean="0">
                <a:solidFill>
                  <a:schemeClr val="tx1">
                    <a:lumMod val="75000"/>
                    <a:lumOff val="25000"/>
                  </a:schemeClr>
                </a:solidFill>
              </a:rPr>
              <a:t>COVID-19. </a:t>
            </a:r>
            <a:r>
              <a:rPr lang="es-MX" sz="1000" b="1" dirty="0">
                <a:solidFill>
                  <a:schemeClr val="tx1">
                    <a:lumMod val="75000"/>
                    <a:lumOff val="25000"/>
                  </a:schemeClr>
                </a:solidFill>
              </a:rPr>
              <a:t>Dar seguimiento a casos</a:t>
            </a:r>
          </a:p>
        </p:txBody>
      </p:sp>
      <p:sp>
        <p:nvSpPr>
          <p:cNvPr id="52" name="Rectangle 51">
            <a:extLst>
              <a:ext uri="{FF2B5EF4-FFF2-40B4-BE49-F238E27FC236}">
                <a16:creationId xmlns="" xmlns:a16="http://schemas.microsoft.com/office/drawing/2014/main" id="{4E9ECF70-E988-45AE-9727-F573289F8489}"/>
              </a:ext>
            </a:extLst>
          </p:cNvPr>
          <p:cNvSpPr/>
          <p:nvPr/>
        </p:nvSpPr>
        <p:spPr>
          <a:xfrm>
            <a:off x="716293" y="3073366"/>
            <a:ext cx="2592000" cy="486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00" b="1">
                <a:solidFill>
                  <a:schemeClr val="tx1">
                    <a:lumMod val="75000"/>
                    <a:lumOff val="25000"/>
                  </a:schemeClr>
                </a:solidFill>
              </a:rPr>
              <a:t>Proveer equipo de protección personal COVID-19 (COVID-PPE): mascarillas, caretas, lentes, guantes</a:t>
            </a:r>
          </a:p>
        </p:txBody>
      </p:sp>
      <p:sp>
        <p:nvSpPr>
          <p:cNvPr id="53" name="Rectangle 52">
            <a:extLst>
              <a:ext uri="{FF2B5EF4-FFF2-40B4-BE49-F238E27FC236}">
                <a16:creationId xmlns="" xmlns:a16="http://schemas.microsoft.com/office/drawing/2014/main" id="{E11455FB-C307-4E72-8E25-D4EF35ED347D}"/>
              </a:ext>
            </a:extLst>
          </p:cNvPr>
          <p:cNvSpPr/>
          <p:nvPr/>
        </p:nvSpPr>
        <p:spPr>
          <a:xfrm>
            <a:off x="716293" y="4239780"/>
            <a:ext cx="2592000" cy="486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00" b="1">
                <a:solidFill>
                  <a:schemeClr val="tx1">
                    <a:lumMod val="75000"/>
                    <a:lumOff val="25000"/>
                  </a:schemeClr>
                </a:solidFill>
              </a:rPr>
              <a:t>Identificar los empleados vulnerables. Cumplir con regulaciones sobre protección de datos personales</a:t>
            </a:r>
          </a:p>
        </p:txBody>
      </p:sp>
      <p:sp>
        <p:nvSpPr>
          <p:cNvPr id="54" name="Rectangle 53">
            <a:extLst>
              <a:ext uri="{FF2B5EF4-FFF2-40B4-BE49-F238E27FC236}">
                <a16:creationId xmlns="" xmlns:a16="http://schemas.microsoft.com/office/drawing/2014/main" id="{FCC5CE54-38A1-4091-A91C-EF865CE20B06}"/>
              </a:ext>
            </a:extLst>
          </p:cNvPr>
          <p:cNvSpPr/>
          <p:nvPr/>
        </p:nvSpPr>
        <p:spPr>
          <a:xfrm>
            <a:off x="716293" y="4822987"/>
            <a:ext cx="2592000" cy="486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00" b="1">
                <a:solidFill>
                  <a:schemeClr val="tx1">
                    <a:lumMod val="75000"/>
                    <a:lumOff val="25000"/>
                  </a:schemeClr>
                </a:solidFill>
              </a:rPr>
              <a:t>Implementar turnos escalonados y considerar número máximo de empleados para una densidad segura</a:t>
            </a:r>
          </a:p>
        </p:txBody>
      </p:sp>
      <p:sp>
        <p:nvSpPr>
          <p:cNvPr id="55" name="Rectangle 54">
            <a:extLst>
              <a:ext uri="{FF2B5EF4-FFF2-40B4-BE49-F238E27FC236}">
                <a16:creationId xmlns="" xmlns:a16="http://schemas.microsoft.com/office/drawing/2014/main" id="{CE164D38-66A4-4630-BD89-37716156FB00}"/>
              </a:ext>
            </a:extLst>
          </p:cNvPr>
          <p:cNvSpPr/>
          <p:nvPr/>
        </p:nvSpPr>
        <p:spPr>
          <a:xfrm>
            <a:off x="716293" y="3656573"/>
            <a:ext cx="2592000" cy="486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00" b="1">
                <a:solidFill>
                  <a:schemeClr val="tx1">
                    <a:lumMod val="75000"/>
                    <a:lumOff val="25000"/>
                  </a:schemeClr>
                </a:solidFill>
              </a:rPr>
              <a:t>Reducir las reuniones no esenciales y evitar las reuniones masivas y aglomeraciones </a:t>
            </a:r>
          </a:p>
        </p:txBody>
      </p:sp>
      <p:sp>
        <p:nvSpPr>
          <p:cNvPr id="56" name="Rectangle 55">
            <a:extLst>
              <a:ext uri="{FF2B5EF4-FFF2-40B4-BE49-F238E27FC236}">
                <a16:creationId xmlns="" xmlns:a16="http://schemas.microsoft.com/office/drawing/2014/main" id="{F4E087A2-FEEA-41C5-AB20-98883C797344}"/>
              </a:ext>
            </a:extLst>
          </p:cNvPr>
          <p:cNvSpPr/>
          <p:nvPr/>
        </p:nvSpPr>
        <p:spPr>
          <a:xfrm>
            <a:off x="716293" y="5406196"/>
            <a:ext cx="2592000" cy="486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00" b="1" dirty="0">
                <a:solidFill>
                  <a:schemeClr val="tx1">
                    <a:lumMod val="75000"/>
                    <a:lumOff val="25000"/>
                  </a:schemeClr>
                </a:solidFill>
              </a:rPr>
              <a:t>Mantener comunicación constante con las </a:t>
            </a:r>
            <a:r>
              <a:rPr lang="es-MX" sz="1000" b="1" dirty="0" smtClean="0">
                <a:solidFill>
                  <a:schemeClr val="tx1">
                    <a:lumMod val="75000"/>
                    <a:lumOff val="25000"/>
                  </a:schemeClr>
                </a:solidFill>
              </a:rPr>
              <a:t>autoridades.</a:t>
            </a:r>
            <a:endParaRPr lang="es-MX" sz="1000" b="1" dirty="0">
              <a:solidFill>
                <a:schemeClr val="tx1">
                  <a:lumMod val="75000"/>
                  <a:lumOff val="25000"/>
                </a:schemeClr>
              </a:solidFill>
            </a:endParaRPr>
          </a:p>
        </p:txBody>
      </p:sp>
      <p:pic>
        <p:nvPicPr>
          <p:cNvPr id="45" name="Graphic 44" descr="Construction worker">
            <a:extLst>
              <a:ext uri="{FF2B5EF4-FFF2-40B4-BE49-F238E27FC236}">
                <a16:creationId xmlns="" xmlns:a16="http://schemas.microsoft.com/office/drawing/2014/main" id="{0A789395-FA4F-4B1E-B99C-8F17F8F341A9}"/>
              </a:ext>
            </a:extLst>
          </p:cNvPr>
          <p:cNvPicPr>
            <a:picLocks noChangeAspect="1"/>
          </p:cNvPicPr>
          <p:nvPr/>
        </p:nvPicPr>
        <p:blipFill>
          <a:blip r:embed="rId7">
            <a:extLst>
              <a:ext uri="{96DAC541-7B7A-43D3-8B79-37D633B846F1}">
                <asvg:svgBlip xmlns="" xmlns:asvg="http://schemas.microsoft.com/office/drawing/2016/SVG/main" r:embed="rId8"/>
              </a:ext>
            </a:extLst>
          </a:blip>
          <a:stretch>
            <a:fillRect/>
          </a:stretch>
        </p:blipFill>
        <p:spPr>
          <a:xfrm>
            <a:off x="3558235" y="1327552"/>
            <a:ext cx="518080" cy="491114"/>
          </a:xfrm>
          <a:prstGeom prst="rect">
            <a:avLst/>
          </a:prstGeom>
        </p:spPr>
      </p:pic>
      <p:pic>
        <p:nvPicPr>
          <p:cNvPr id="49" name="Graphic 48" descr="Construction worker">
            <a:extLst>
              <a:ext uri="{FF2B5EF4-FFF2-40B4-BE49-F238E27FC236}">
                <a16:creationId xmlns="" xmlns:a16="http://schemas.microsoft.com/office/drawing/2014/main" id="{2BB0C949-174D-4647-9CE6-EF9EA55B6ED2}"/>
              </a:ext>
            </a:extLst>
          </p:cNvPr>
          <p:cNvPicPr>
            <a:picLocks noChangeAspect="1"/>
          </p:cNvPicPr>
          <p:nvPr/>
        </p:nvPicPr>
        <p:blipFill rotWithShape="1">
          <a:blip r:embed="rId7">
            <a:extLst>
              <a:ext uri="{96DAC541-7B7A-43D3-8B79-37D633B846F1}">
                <asvg:svgBlip xmlns="" xmlns:asvg="http://schemas.microsoft.com/office/drawing/2016/SVG/main" r:embed="rId8"/>
              </a:ext>
            </a:extLst>
          </a:blip>
          <a:srcRect b="52600"/>
          <a:stretch/>
        </p:blipFill>
        <p:spPr>
          <a:xfrm>
            <a:off x="836551" y="1327552"/>
            <a:ext cx="518080" cy="232786"/>
          </a:xfrm>
          <a:prstGeom prst="rect">
            <a:avLst/>
          </a:prstGeom>
        </p:spPr>
      </p:pic>
      <p:sp>
        <p:nvSpPr>
          <p:cNvPr id="50" name="Rectangle 49">
            <a:extLst>
              <a:ext uri="{FF2B5EF4-FFF2-40B4-BE49-F238E27FC236}">
                <a16:creationId xmlns="" xmlns:a16="http://schemas.microsoft.com/office/drawing/2014/main" id="{2B0B1465-1E12-42C7-B1EA-8CF078B51D29}"/>
              </a:ext>
            </a:extLst>
          </p:cNvPr>
          <p:cNvSpPr/>
          <p:nvPr/>
        </p:nvSpPr>
        <p:spPr>
          <a:xfrm>
            <a:off x="9534957" y="1286598"/>
            <a:ext cx="1838464" cy="5056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a:solidFill>
                  <a:schemeClr val="bg1"/>
                </a:solidFill>
              </a:rPr>
              <a:t>Comunicación y Proveedores </a:t>
            </a:r>
            <a:endParaRPr lang="es-MX" sz="1600" b="1">
              <a:solidFill>
                <a:schemeClr val="bg1"/>
              </a:solidFill>
            </a:endParaRPr>
          </a:p>
        </p:txBody>
      </p:sp>
      <p:pic>
        <p:nvPicPr>
          <p:cNvPr id="6" name="Graphic 5" descr="Marketing">
            <a:extLst>
              <a:ext uri="{FF2B5EF4-FFF2-40B4-BE49-F238E27FC236}">
                <a16:creationId xmlns="" xmlns:a16="http://schemas.microsoft.com/office/drawing/2014/main" id="{96D06BC3-0E0A-4B8D-B2B5-E1CA582FC820}"/>
              </a:ext>
            </a:extLst>
          </p:cNvPr>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 xmlns:asvg="http://schemas.microsoft.com/office/drawing/2016/SVG/main" r:embed="rId10"/>
              </a:ext>
            </a:extLst>
          </a:blip>
          <a:stretch>
            <a:fillRect/>
          </a:stretch>
        </p:blipFill>
        <p:spPr>
          <a:xfrm>
            <a:off x="8954398" y="1232211"/>
            <a:ext cx="615821" cy="615821"/>
          </a:xfrm>
          <a:prstGeom prst="rect">
            <a:avLst/>
          </a:prstGeom>
        </p:spPr>
      </p:pic>
      <p:pic>
        <p:nvPicPr>
          <p:cNvPr id="11" name="Graphic 10" descr="Playbook">
            <a:extLst>
              <a:ext uri="{FF2B5EF4-FFF2-40B4-BE49-F238E27FC236}">
                <a16:creationId xmlns="" xmlns:a16="http://schemas.microsoft.com/office/drawing/2014/main" id="{1CB6ECE6-2F08-40DF-8DA3-FE28D7DCBCDE}"/>
              </a:ext>
            </a:extLst>
          </p:cNvPr>
          <p:cNvPicPr>
            <a:picLocks noChangeAspect="1"/>
          </p:cNvPicPr>
          <p:nvPr/>
        </p:nvPicPr>
        <p:blipFill>
          <a:blip r:embed="rId11" cstate="print">
            <a:extLst>
              <a:ext uri="{28A0092B-C50C-407E-A947-70E740481C1C}">
                <a14:useLocalDpi xmlns:a14="http://schemas.microsoft.com/office/drawing/2010/main" val="0"/>
              </a:ext>
              <a:ext uri="{96DAC541-7B7A-43D3-8B79-37D633B846F1}">
                <asvg:svgBlip xmlns="" xmlns:asvg="http://schemas.microsoft.com/office/drawing/2016/SVG/main" r:embed="rId12"/>
              </a:ext>
            </a:extLst>
          </a:blip>
          <a:stretch>
            <a:fillRect/>
          </a:stretch>
        </p:blipFill>
        <p:spPr>
          <a:xfrm>
            <a:off x="6206823" y="1233819"/>
            <a:ext cx="618730" cy="618730"/>
          </a:xfrm>
          <a:prstGeom prst="rect">
            <a:avLst/>
          </a:prstGeom>
        </p:spPr>
      </p:pic>
      <p:pic>
        <p:nvPicPr>
          <p:cNvPr id="13" name="Graphic 12" descr="Office worker">
            <a:extLst>
              <a:ext uri="{FF2B5EF4-FFF2-40B4-BE49-F238E27FC236}">
                <a16:creationId xmlns="" xmlns:a16="http://schemas.microsoft.com/office/drawing/2014/main" id="{60043F43-8064-4F9B-BA7F-F1296B65D781}"/>
              </a:ext>
            </a:extLst>
          </p:cNvPr>
          <p:cNvPicPr>
            <a:picLocks noChangeAspect="1"/>
          </p:cNvPicPr>
          <p:nvPr/>
        </p:nvPicPr>
        <p:blipFill rotWithShape="1">
          <a:blip r:embed="rId13" cstate="print">
            <a:extLst>
              <a:ext uri="{28A0092B-C50C-407E-A947-70E740481C1C}">
                <a14:useLocalDpi xmlns:a14="http://schemas.microsoft.com/office/drawing/2010/main" val="0"/>
              </a:ext>
              <a:ext uri="{96DAC541-7B7A-43D3-8B79-37D633B846F1}">
                <asvg:svgBlip xmlns="" xmlns:asvg="http://schemas.microsoft.com/office/drawing/2016/SVG/main" r:embed="rId14"/>
              </a:ext>
            </a:extLst>
          </a:blip>
          <a:srcRect t="31492"/>
          <a:stretch/>
        </p:blipFill>
        <p:spPr>
          <a:xfrm>
            <a:off x="809920" y="1479443"/>
            <a:ext cx="565695" cy="387551"/>
          </a:xfrm>
          <a:prstGeom prst="rect">
            <a:avLst/>
          </a:prstGeom>
        </p:spPr>
      </p:pic>
      <p:sp>
        <p:nvSpPr>
          <p:cNvPr id="57" name="Rectángulo 56"/>
          <p:cNvSpPr/>
          <p:nvPr/>
        </p:nvSpPr>
        <p:spPr>
          <a:xfrm>
            <a:off x="304799" y="228600"/>
            <a:ext cx="8915401" cy="781624"/>
          </a:xfrm>
          <a:prstGeom prst="rect">
            <a:avLst/>
          </a:prstGeom>
        </p:spPr>
        <p:txBody>
          <a:bodyPr vert="horz" wrap="square" lIns="0" tIns="12065" rIns="0" bIns="0" rtlCol="0">
            <a:spAutoFit/>
          </a:bodyPr>
          <a:lstStyle/>
          <a:p>
            <a:pPr marL="12700" marR="5080">
              <a:spcBef>
                <a:spcPts val="95"/>
              </a:spcBef>
            </a:pPr>
            <a:r>
              <a:rPr lang="es-MX" sz="2500" b="1" spc="-10" dirty="0" smtClean="0">
                <a:latin typeface="Georgia"/>
                <a:ea typeface="+mj-ea"/>
                <a:cs typeface="Georgia"/>
              </a:rPr>
              <a:t>Medidas preventivas dirigidas a nuestro personal en las obras </a:t>
            </a:r>
            <a:endParaRPr lang="es-MX" sz="2500" b="1" spc="-10" dirty="0">
              <a:latin typeface="Georgia"/>
              <a:ea typeface="+mj-ea"/>
              <a:cs typeface="Georgia"/>
            </a:endParaRPr>
          </a:p>
        </p:txBody>
      </p:sp>
    </p:spTree>
    <p:extLst>
      <p:ext uri="{BB962C8B-B14F-4D97-AF65-F5344CB8AC3E}">
        <p14:creationId xmlns:p14="http://schemas.microsoft.com/office/powerpoint/2010/main" val="354010839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42036" y="119583"/>
            <a:ext cx="6948804" cy="781624"/>
          </a:xfrm>
          <a:prstGeom prst="rect">
            <a:avLst/>
          </a:prstGeom>
        </p:spPr>
        <p:txBody>
          <a:bodyPr vert="horz" wrap="square" lIns="0" tIns="12065" rIns="0" bIns="0" rtlCol="0">
            <a:spAutoFit/>
          </a:bodyPr>
          <a:lstStyle/>
          <a:p>
            <a:pPr marL="12700" marR="5080">
              <a:lnSpc>
                <a:spcPct val="100000"/>
              </a:lnSpc>
              <a:spcBef>
                <a:spcPts val="95"/>
              </a:spcBef>
            </a:pPr>
            <a:r>
              <a:rPr lang="es-MX" spc="-5" dirty="0"/>
              <a:t>Escalone las horas de </a:t>
            </a:r>
            <a:r>
              <a:rPr lang="es-MX" spc="-5" dirty="0" smtClean="0"/>
              <a:t>comida </a:t>
            </a:r>
            <a:r>
              <a:rPr lang="es-MX" spc="-5" dirty="0"/>
              <a:t>y el tiempo que pasa en las áreas </a:t>
            </a:r>
            <a:r>
              <a:rPr lang="es-MX" spc="-5" dirty="0" smtClean="0"/>
              <a:t>comunes</a:t>
            </a:r>
            <a:endParaRPr spc="-5" dirty="0"/>
          </a:p>
        </p:txBody>
      </p:sp>
      <p:sp>
        <p:nvSpPr>
          <p:cNvPr id="3" name="object 3"/>
          <p:cNvSpPr txBox="1"/>
          <p:nvPr/>
        </p:nvSpPr>
        <p:spPr>
          <a:xfrm>
            <a:off x="8157464" y="1475994"/>
            <a:ext cx="3729736" cy="3270126"/>
          </a:xfrm>
          <a:prstGeom prst="rect">
            <a:avLst/>
          </a:prstGeom>
        </p:spPr>
        <p:txBody>
          <a:bodyPr vert="horz" wrap="square" lIns="0" tIns="12700" rIns="0" bIns="0" rtlCol="0">
            <a:spAutoFit/>
          </a:bodyPr>
          <a:lstStyle/>
          <a:p>
            <a:pPr marL="12700" marR="869315">
              <a:lnSpc>
                <a:spcPct val="100000"/>
              </a:lnSpc>
              <a:spcBef>
                <a:spcPts val="100"/>
              </a:spcBef>
            </a:pPr>
            <a:r>
              <a:rPr lang="es-MX" sz="1800" b="1" spc="-5" dirty="0" smtClean="0">
                <a:solidFill>
                  <a:srgbClr val="FFFFFF"/>
                </a:solidFill>
                <a:latin typeface="Arial"/>
                <a:cs typeface="Arial"/>
              </a:rPr>
              <a:t>Acciones</a:t>
            </a:r>
          </a:p>
          <a:p>
            <a:pPr marL="12700" marR="869315">
              <a:lnSpc>
                <a:spcPct val="100000"/>
              </a:lnSpc>
              <a:spcBef>
                <a:spcPts val="100"/>
              </a:spcBef>
            </a:pPr>
            <a:endParaRPr sz="1800" dirty="0">
              <a:latin typeface="Arial"/>
              <a:cs typeface="Arial"/>
            </a:endParaRPr>
          </a:p>
          <a:p>
            <a:pPr marL="298450" marR="15240" indent="-285750">
              <a:lnSpc>
                <a:spcPct val="100000"/>
              </a:lnSpc>
              <a:spcBef>
                <a:spcPts val="505"/>
              </a:spcBef>
              <a:buFont typeface="Arial" panose="020B0604020202020204" pitchFamily="34" charset="0"/>
              <a:buChar char="•"/>
            </a:pPr>
            <a:r>
              <a:rPr lang="es-MX" sz="1400" spc="-5" dirty="0" smtClean="0">
                <a:solidFill>
                  <a:srgbClr val="FFFFFF"/>
                </a:solidFill>
                <a:latin typeface="Arial"/>
                <a:cs typeface="Arial"/>
              </a:rPr>
              <a:t>Escalonar </a:t>
            </a:r>
            <a:r>
              <a:rPr lang="es-MX" sz="1400" spc="-5" dirty="0">
                <a:solidFill>
                  <a:srgbClr val="FFFFFF"/>
                </a:solidFill>
                <a:latin typeface="Arial"/>
                <a:cs typeface="Arial"/>
              </a:rPr>
              <a:t>las horas de </a:t>
            </a:r>
            <a:r>
              <a:rPr lang="es-MX" sz="1400" spc="-5" dirty="0" smtClean="0">
                <a:solidFill>
                  <a:srgbClr val="FFFFFF"/>
                </a:solidFill>
                <a:latin typeface="Arial"/>
                <a:cs typeface="Arial"/>
              </a:rPr>
              <a:t>comida </a:t>
            </a:r>
            <a:r>
              <a:rPr lang="es-MX" sz="1400" spc="-5" dirty="0">
                <a:solidFill>
                  <a:srgbClr val="FFFFFF"/>
                </a:solidFill>
                <a:latin typeface="Arial"/>
                <a:cs typeface="Arial"/>
              </a:rPr>
              <a:t>para distribuir la cantidad de personas que </a:t>
            </a:r>
            <a:r>
              <a:rPr lang="es-MX" sz="1400" spc="-5" dirty="0" smtClean="0">
                <a:solidFill>
                  <a:srgbClr val="FFFFFF"/>
                </a:solidFill>
                <a:latin typeface="Arial"/>
                <a:cs typeface="Arial"/>
              </a:rPr>
              <a:t>usan el área a la vez.</a:t>
            </a:r>
          </a:p>
          <a:p>
            <a:pPr marL="298450" marR="15240" indent="-285750">
              <a:lnSpc>
                <a:spcPct val="100000"/>
              </a:lnSpc>
              <a:spcBef>
                <a:spcPts val="505"/>
              </a:spcBef>
              <a:buFont typeface="Arial" panose="020B0604020202020204" pitchFamily="34" charset="0"/>
              <a:buChar char="•"/>
            </a:pPr>
            <a:endParaRPr lang="es-MX" sz="1400" spc="-5" dirty="0">
              <a:solidFill>
                <a:srgbClr val="FFFFFF"/>
              </a:solidFill>
              <a:latin typeface="Arial"/>
              <a:cs typeface="Arial"/>
            </a:endParaRPr>
          </a:p>
          <a:p>
            <a:pPr marL="298450" marR="15240" indent="-285750">
              <a:lnSpc>
                <a:spcPct val="100000"/>
              </a:lnSpc>
              <a:spcBef>
                <a:spcPts val="505"/>
              </a:spcBef>
              <a:buFont typeface="Arial" panose="020B0604020202020204" pitchFamily="34" charset="0"/>
              <a:buChar char="•"/>
            </a:pPr>
            <a:r>
              <a:rPr lang="es-MX" sz="1400" spc="-5" dirty="0" smtClean="0">
                <a:solidFill>
                  <a:srgbClr val="FFFFFF"/>
                </a:solidFill>
                <a:latin typeface="Arial"/>
                <a:cs typeface="Arial"/>
              </a:rPr>
              <a:t>Extender </a:t>
            </a:r>
            <a:r>
              <a:rPr lang="es-MX" sz="1400" spc="-5" dirty="0">
                <a:solidFill>
                  <a:srgbClr val="FFFFFF"/>
                </a:solidFill>
                <a:latin typeface="Arial"/>
                <a:cs typeface="Arial"/>
              </a:rPr>
              <a:t>las horas de operación de las cafeterías para reducir la densidad de personas presentes en el espacio en cualquier </a:t>
            </a:r>
            <a:r>
              <a:rPr lang="es-MX" sz="1400" spc="-5" dirty="0" smtClean="0">
                <a:solidFill>
                  <a:srgbClr val="FFFFFF"/>
                </a:solidFill>
                <a:latin typeface="Arial"/>
                <a:cs typeface="Arial"/>
              </a:rPr>
              <a:t>momento.</a:t>
            </a:r>
          </a:p>
          <a:p>
            <a:pPr marL="298450" marR="15240" indent="-285750">
              <a:lnSpc>
                <a:spcPct val="100000"/>
              </a:lnSpc>
              <a:spcBef>
                <a:spcPts val="505"/>
              </a:spcBef>
              <a:buFont typeface="Arial" panose="020B0604020202020204" pitchFamily="34" charset="0"/>
              <a:buChar char="•"/>
            </a:pPr>
            <a:endParaRPr lang="es-MX" sz="1400" spc="-5" dirty="0">
              <a:solidFill>
                <a:srgbClr val="FFFFFF"/>
              </a:solidFill>
              <a:latin typeface="Arial"/>
              <a:cs typeface="Arial"/>
            </a:endParaRPr>
          </a:p>
          <a:p>
            <a:pPr marL="298450" marR="15240" indent="-285750">
              <a:lnSpc>
                <a:spcPct val="100000"/>
              </a:lnSpc>
              <a:spcBef>
                <a:spcPts val="505"/>
              </a:spcBef>
              <a:buFont typeface="Arial" panose="020B0604020202020204" pitchFamily="34" charset="0"/>
              <a:buChar char="•"/>
            </a:pPr>
            <a:r>
              <a:rPr lang="es-MX" sz="1400" spc="-5" dirty="0">
                <a:solidFill>
                  <a:srgbClr val="FFFFFF"/>
                </a:solidFill>
                <a:latin typeface="Arial"/>
                <a:cs typeface="Arial"/>
              </a:rPr>
              <a:t>Del mismo modo, </a:t>
            </a:r>
            <a:r>
              <a:rPr lang="es-MX" sz="1400" spc="-5" dirty="0" smtClean="0">
                <a:solidFill>
                  <a:srgbClr val="FFFFFF"/>
                </a:solidFill>
                <a:latin typeface="Arial"/>
                <a:cs typeface="Arial"/>
              </a:rPr>
              <a:t>escalonar </a:t>
            </a:r>
            <a:r>
              <a:rPr lang="es-MX" sz="1400" spc="-5" dirty="0">
                <a:solidFill>
                  <a:srgbClr val="FFFFFF"/>
                </a:solidFill>
                <a:latin typeface="Arial"/>
                <a:cs typeface="Arial"/>
              </a:rPr>
              <a:t>otras actividades de rutina en áreas </a:t>
            </a:r>
            <a:r>
              <a:rPr lang="es-MX" sz="1400" spc="-5" dirty="0" smtClean="0">
                <a:solidFill>
                  <a:srgbClr val="FFFFFF"/>
                </a:solidFill>
                <a:latin typeface="Arial"/>
                <a:cs typeface="Arial"/>
              </a:rPr>
              <a:t>comunes.</a:t>
            </a:r>
            <a:endParaRPr sz="1400" dirty="0">
              <a:latin typeface="Arial"/>
              <a:cs typeface="Arial"/>
            </a:endParaRPr>
          </a:p>
        </p:txBody>
      </p:sp>
      <p:sp>
        <p:nvSpPr>
          <p:cNvPr id="19" name="object 19"/>
          <p:cNvSpPr/>
          <p:nvPr/>
        </p:nvSpPr>
        <p:spPr>
          <a:xfrm>
            <a:off x="8173211" y="1182624"/>
            <a:ext cx="3465829" cy="0"/>
          </a:xfrm>
          <a:custGeom>
            <a:avLst/>
            <a:gdLst/>
            <a:ahLst/>
            <a:cxnLst/>
            <a:rect l="l" t="t" r="r" b="b"/>
            <a:pathLst>
              <a:path w="3465829">
                <a:moveTo>
                  <a:pt x="0" y="0"/>
                </a:moveTo>
                <a:lnTo>
                  <a:pt x="3465576" y="0"/>
                </a:lnTo>
              </a:path>
            </a:pathLst>
          </a:custGeom>
          <a:ln w="6096">
            <a:solidFill>
              <a:srgbClr val="FFFFFF"/>
            </a:solidFill>
          </a:ln>
        </p:spPr>
        <p:txBody>
          <a:bodyPr wrap="square" lIns="0" tIns="0" rIns="0" bIns="0" rtlCol="0"/>
          <a:lstStyle/>
          <a:p>
            <a:endParaRPr/>
          </a:p>
        </p:txBody>
      </p:sp>
      <p:sp>
        <p:nvSpPr>
          <p:cNvPr id="25" name="object 14"/>
          <p:cNvSpPr/>
          <p:nvPr/>
        </p:nvSpPr>
        <p:spPr>
          <a:xfrm>
            <a:off x="8638031" y="842772"/>
            <a:ext cx="0" cy="184785"/>
          </a:xfrm>
          <a:custGeom>
            <a:avLst/>
            <a:gdLst/>
            <a:ahLst/>
            <a:cxnLst/>
            <a:rect l="l" t="t" r="r" b="b"/>
            <a:pathLst>
              <a:path h="184784">
                <a:moveTo>
                  <a:pt x="0" y="0"/>
                </a:moveTo>
                <a:lnTo>
                  <a:pt x="0" y="184657"/>
                </a:lnTo>
              </a:path>
            </a:pathLst>
          </a:custGeom>
          <a:ln w="6096">
            <a:solidFill>
              <a:srgbClr val="FFFFFF"/>
            </a:solidFill>
          </a:ln>
        </p:spPr>
        <p:txBody>
          <a:bodyPr wrap="square" lIns="0" tIns="0" rIns="0" bIns="0" rtlCol="0"/>
          <a:lstStyle/>
          <a:p>
            <a:endParaRPr/>
          </a:p>
        </p:txBody>
      </p:sp>
      <p:sp>
        <p:nvSpPr>
          <p:cNvPr id="26" name="object 15"/>
          <p:cNvSpPr txBox="1"/>
          <p:nvPr/>
        </p:nvSpPr>
        <p:spPr>
          <a:xfrm>
            <a:off x="8162924" y="533400"/>
            <a:ext cx="3311017" cy="492443"/>
          </a:xfrm>
          <a:prstGeom prst="rect">
            <a:avLst/>
          </a:prstGeom>
        </p:spPr>
        <p:txBody>
          <a:bodyPr vert="horz" wrap="square" lIns="0" tIns="12700" rIns="0" bIns="0" rtlCol="0">
            <a:spAutoFit/>
          </a:bodyPr>
          <a:lstStyle/>
          <a:p>
            <a:pPr>
              <a:lnSpc>
                <a:spcPct val="100000"/>
              </a:lnSpc>
              <a:spcBef>
                <a:spcPts val="100"/>
              </a:spcBef>
              <a:tabLst>
                <a:tab pos="836294" algn="l"/>
                <a:tab pos="1703070" algn="l"/>
              </a:tabLst>
            </a:pPr>
            <a:r>
              <a:rPr lang="es-MX" sz="1200" b="1" dirty="0" smtClean="0">
                <a:solidFill>
                  <a:srgbClr val="FFFFFF"/>
                </a:solidFill>
                <a:latin typeface="Arial"/>
                <a:cs typeface="Arial"/>
              </a:rPr>
              <a:t>Sana Distancia</a:t>
            </a:r>
            <a:endParaRPr sz="1200" dirty="0">
              <a:latin typeface="Arial"/>
              <a:cs typeface="Arial"/>
            </a:endParaRPr>
          </a:p>
          <a:p>
            <a:pPr marL="19685">
              <a:lnSpc>
                <a:spcPct val="100000"/>
              </a:lnSpc>
              <a:spcBef>
                <a:spcPts val="1110"/>
              </a:spcBef>
              <a:tabLst>
                <a:tab pos="618490" algn="l"/>
              </a:tabLst>
            </a:pPr>
            <a:r>
              <a:rPr sz="1000" dirty="0" smtClean="0">
                <a:solidFill>
                  <a:srgbClr val="FFFFFF"/>
                </a:solidFill>
                <a:latin typeface="Arial"/>
                <a:cs typeface="Arial"/>
              </a:rPr>
              <a:t>Of</a:t>
            </a:r>
            <a:r>
              <a:rPr lang="es-MX" sz="1000" dirty="0" err="1" smtClean="0">
                <a:solidFill>
                  <a:srgbClr val="FFFFFF"/>
                </a:solidFill>
                <a:latin typeface="Arial"/>
                <a:cs typeface="Arial"/>
              </a:rPr>
              <a:t>icina</a:t>
            </a:r>
            <a:r>
              <a:rPr lang="es-MX" sz="1000" dirty="0">
                <a:solidFill>
                  <a:srgbClr val="FFFFFF"/>
                </a:solidFill>
                <a:latin typeface="Arial"/>
                <a:cs typeface="Arial"/>
              </a:rPr>
              <a:t> </a:t>
            </a:r>
            <a:r>
              <a:rPr lang="es-MX" sz="1000" dirty="0" smtClean="0">
                <a:solidFill>
                  <a:srgbClr val="FFFFFF"/>
                </a:solidFill>
                <a:latin typeface="Arial"/>
                <a:cs typeface="Arial"/>
              </a:rPr>
              <a:t>   </a:t>
            </a:r>
            <a:r>
              <a:rPr lang="es-MX" sz="1000" spc="-5" dirty="0">
                <a:solidFill>
                  <a:srgbClr val="FFFFFF"/>
                </a:solidFill>
                <a:latin typeface="Arial"/>
                <a:cs typeface="Arial"/>
              </a:rPr>
              <a:t>Obra: Cielo Abierto - Edificación</a:t>
            </a:r>
            <a:endParaRPr sz="1000" dirty="0">
              <a:latin typeface="Arial"/>
              <a:cs typeface="Arial"/>
            </a:endParaRPr>
          </a:p>
        </p:txBody>
      </p:sp>
      <p:sp>
        <p:nvSpPr>
          <p:cNvPr id="27" name="object 57"/>
          <p:cNvSpPr/>
          <p:nvPr/>
        </p:nvSpPr>
        <p:spPr>
          <a:xfrm>
            <a:off x="9659111" y="179831"/>
            <a:ext cx="777240" cy="231775"/>
          </a:xfrm>
          <a:custGeom>
            <a:avLst/>
            <a:gdLst/>
            <a:ahLst/>
            <a:cxnLst/>
            <a:rect l="l" t="t" r="r" b="b"/>
            <a:pathLst>
              <a:path w="777240" h="231775">
                <a:moveTo>
                  <a:pt x="0" y="0"/>
                </a:moveTo>
                <a:lnTo>
                  <a:pt x="714629" y="0"/>
                </a:lnTo>
                <a:lnTo>
                  <a:pt x="777240" y="115823"/>
                </a:lnTo>
                <a:lnTo>
                  <a:pt x="714629" y="231647"/>
                </a:lnTo>
                <a:lnTo>
                  <a:pt x="0" y="231647"/>
                </a:lnTo>
                <a:lnTo>
                  <a:pt x="62611" y="115823"/>
                </a:lnTo>
                <a:lnTo>
                  <a:pt x="0" y="0"/>
                </a:lnTo>
                <a:close/>
              </a:path>
            </a:pathLst>
          </a:custGeom>
          <a:noFill/>
          <a:ln w="6096">
            <a:solidFill>
              <a:srgbClr val="FFFFFF"/>
            </a:solidFill>
          </a:ln>
        </p:spPr>
        <p:txBody>
          <a:bodyPr wrap="square" lIns="0" tIns="0" rIns="0" bIns="0" rtlCol="0"/>
          <a:lstStyle/>
          <a:p>
            <a:endParaRPr/>
          </a:p>
        </p:txBody>
      </p:sp>
      <p:sp>
        <p:nvSpPr>
          <p:cNvPr id="28" name="object 58"/>
          <p:cNvSpPr txBox="1"/>
          <p:nvPr/>
        </p:nvSpPr>
        <p:spPr>
          <a:xfrm>
            <a:off x="9755505" y="219583"/>
            <a:ext cx="611758" cy="135935"/>
          </a:xfrm>
          <a:prstGeom prst="rect">
            <a:avLst/>
          </a:prstGeom>
        </p:spPr>
        <p:txBody>
          <a:bodyPr vert="horz" wrap="square" lIns="0" tIns="12700" rIns="0" bIns="0" rtlCol="0">
            <a:spAutoFit/>
          </a:bodyPr>
          <a:lstStyle/>
          <a:p>
            <a:pPr marL="12700">
              <a:lnSpc>
                <a:spcPct val="100000"/>
              </a:lnSpc>
              <a:spcBef>
                <a:spcPts val="100"/>
              </a:spcBef>
            </a:pPr>
            <a:r>
              <a:rPr lang="es-MX" sz="800" dirty="0" smtClean="0">
                <a:solidFill>
                  <a:schemeClr val="bg1"/>
                </a:solidFill>
                <a:latin typeface="Arial"/>
                <a:cs typeface="Arial"/>
              </a:rPr>
              <a:t>En el trabajo</a:t>
            </a:r>
            <a:endParaRPr sz="800" dirty="0">
              <a:solidFill>
                <a:schemeClr val="bg1"/>
              </a:solidFill>
              <a:latin typeface="Arial"/>
              <a:cs typeface="Arial"/>
            </a:endParaRPr>
          </a:p>
        </p:txBody>
      </p:sp>
      <p:sp>
        <p:nvSpPr>
          <p:cNvPr id="29" name="object 59"/>
          <p:cNvSpPr/>
          <p:nvPr/>
        </p:nvSpPr>
        <p:spPr>
          <a:xfrm>
            <a:off x="10395204" y="179831"/>
            <a:ext cx="883919" cy="231775"/>
          </a:xfrm>
          <a:custGeom>
            <a:avLst/>
            <a:gdLst/>
            <a:ahLst/>
            <a:cxnLst/>
            <a:rect l="l" t="t" r="r" b="b"/>
            <a:pathLst>
              <a:path w="883920" h="231775">
                <a:moveTo>
                  <a:pt x="0" y="0"/>
                </a:moveTo>
                <a:lnTo>
                  <a:pt x="821309" y="0"/>
                </a:lnTo>
                <a:lnTo>
                  <a:pt x="883919" y="115823"/>
                </a:lnTo>
                <a:lnTo>
                  <a:pt x="821309" y="231647"/>
                </a:lnTo>
                <a:lnTo>
                  <a:pt x="0" y="231647"/>
                </a:lnTo>
                <a:lnTo>
                  <a:pt x="62611" y="115823"/>
                </a:lnTo>
                <a:lnTo>
                  <a:pt x="0" y="0"/>
                </a:lnTo>
                <a:close/>
              </a:path>
            </a:pathLst>
          </a:custGeom>
          <a:solidFill>
            <a:schemeClr val="bg1"/>
          </a:solidFill>
          <a:ln w="6095">
            <a:solidFill>
              <a:srgbClr val="FFFFFF"/>
            </a:solidFill>
          </a:ln>
        </p:spPr>
        <p:txBody>
          <a:bodyPr wrap="square" lIns="0" tIns="0" rIns="0" bIns="0" rtlCol="0"/>
          <a:lstStyle/>
          <a:p>
            <a:endParaRPr/>
          </a:p>
        </p:txBody>
      </p:sp>
      <p:sp>
        <p:nvSpPr>
          <p:cNvPr id="30" name="object 60"/>
          <p:cNvSpPr txBox="1"/>
          <p:nvPr/>
        </p:nvSpPr>
        <p:spPr>
          <a:xfrm>
            <a:off x="10476992" y="219583"/>
            <a:ext cx="830072" cy="135935"/>
          </a:xfrm>
          <a:prstGeom prst="rect">
            <a:avLst/>
          </a:prstGeom>
        </p:spPr>
        <p:txBody>
          <a:bodyPr vert="horz" wrap="square" lIns="0" tIns="12700" rIns="0" bIns="0" rtlCol="0">
            <a:spAutoFit/>
          </a:bodyPr>
          <a:lstStyle/>
          <a:p>
            <a:pPr marL="12700">
              <a:lnSpc>
                <a:spcPct val="100000"/>
              </a:lnSpc>
              <a:spcBef>
                <a:spcPts val="100"/>
              </a:spcBef>
            </a:pPr>
            <a:r>
              <a:rPr lang="es-MX" sz="800" dirty="0" smtClean="0">
                <a:latin typeface="Arial"/>
                <a:cs typeface="Arial"/>
              </a:rPr>
              <a:t>Áreas comunes</a:t>
            </a:r>
            <a:endParaRPr sz="800" dirty="0">
              <a:latin typeface="Arial"/>
              <a:cs typeface="Arial"/>
            </a:endParaRPr>
          </a:p>
        </p:txBody>
      </p:sp>
      <p:sp>
        <p:nvSpPr>
          <p:cNvPr id="33" name="object 63"/>
          <p:cNvSpPr/>
          <p:nvPr/>
        </p:nvSpPr>
        <p:spPr>
          <a:xfrm>
            <a:off x="8185404" y="179831"/>
            <a:ext cx="779145" cy="231775"/>
          </a:xfrm>
          <a:custGeom>
            <a:avLst/>
            <a:gdLst/>
            <a:ahLst/>
            <a:cxnLst/>
            <a:rect l="l" t="t" r="r" b="b"/>
            <a:pathLst>
              <a:path w="779145" h="231775">
                <a:moveTo>
                  <a:pt x="713105" y="0"/>
                </a:moveTo>
                <a:lnTo>
                  <a:pt x="0" y="0"/>
                </a:lnTo>
                <a:lnTo>
                  <a:pt x="0" y="231647"/>
                </a:lnTo>
                <a:lnTo>
                  <a:pt x="713105" y="231647"/>
                </a:lnTo>
                <a:lnTo>
                  <a:pt x="778764" y="115823"/>
                </a:lnTo>
                <a:lnTo>
                  <a:pt x="713105" y="0"/>
                </a:lnTo>
                <a:close/>
              </a:path>
            </a:pathLst>
          </a:custGeom>
          <a:noFill/>
        </p:spPr>
        <p:txBody>
          <a:bodyPr wrap="square" lIns="0" tIns="0" rIns="0" bIns="0" rtlCol="0"/>
          <a:lstStyle/>
          <a:p>
            <a:endParaRPr/>
          </a:p>
        </p:txBody>
      </p:sp>
      <p:sp>
        <p:nvSpPr>
          <p:cNvPr id="34" name="object 64"/>
          <p:cNvSpPr/>
          <p:nvPr/>
        </p:nvSpPr>
        <p:spPr>
          <a:xfrm>
            <a:off x="8185404" y="179831"/>
            <a:ext cx="779145" cy="231775"/>
          </a:xfrm>
          <a:custGeom>
            <a:avLst/>
            <a:gdLst/>
            <a:ahLst/>
            <a:cxnLst/>
            <a:rect l="l" t="t" r="r" b="b"/>
            <a:pathLst>
              <a:path w="779145" h="231775">
                <a:moveTo>
                  <a:pt x="0" y="0"/>
                </a:moveTo>
                <a:lnTo>
                  <a:pt x="713105" y="0"/>
                </a:lnTo>
                <a:lnTo>
                  <a:pt x="778764" y="115823"/>
                </a:lnTo>
                <a:lnTo>
                  <a:pt x="713105" y="231647"/>
                </a:lnTo>
                <a:lnTo>
                  <a:pt x="0" y="231647"/>
                </a:lnTo>
                <a:lnTo>
                  <a:pt x="0" y="0"/>
                </a:lnTo>
                <a:close/>
              </a:path>
            </a:pathLst>
          </a:custGeom>
          <a:ln w="6096">
            <a:solidFill>
              <a:srgbClr val="FFFFFF"/>
            </a:solidFill>
          </a:ln>
        </p:spPr>
        <p:txBody>
          <a:bodyPr wrap="square" lIns="0" tIns="0" rIns="0" bIns="0" rtlCol="0"/>
          <a:lstStyle/>
          <a:p>
            <a:endParaRPr/>
          </a:p>
        </p:txBody>
      </p:sp>
      <p:sp>
        <p:nvSpPr>
          <p:cNvPr id="35" name="object 65"/>
          <p:cNvSpPr/>
          <p:nvPr/>
        </p:nvSpPr>
        <p:spPr>
          <a:xfrm>
            <a:off x="8921495" y="179831"/>
            <a:ext cx="779145" cy="231775"/>
          </a:xfrm>
          <a:custGeom>
            <a:avLst/>
            <a:gdLst/>
            <a:ahLst/>
            <a:cxnLst/>
            <a:rect l="l" t="t" r="r" b="b"/>
            <a:pathLst>
              <a:path w="779145" h="231775">
                <a:moveTo>
                  <a:pt x="0" y="0"/>
                </a:moveTo>
                <a:lnTo>
                  <a:pt x="716153" y="0"/>
                </a:lnTo>
                <a:lnTo>
                  <a:pt x="778764" y="115823"/>
                </a:lnTo>
                <a:lnTo>
                  <a:pt x="716153" y="231647"/>
                </a:lnTo>
                <a:lnTo>
                  <a:pt x="0" y="231647"/>
                </a:lnTo>
                <a:lnTo>
                  <a:pt x="62611" y="115823"/>
                </a:lnTo>
                <a:lnTo>
                  <a:pt x="0" y="0"/>
                </a:lnTo>
                <a:close/>
              </a:path>
            </a:pathLst>
          </a:custGeom>
          <a:noFill/>
          <a:ln w="6096">
            <a:solidFill>
              <a:srgbClr val="FFFFFF"/>
            </a:solidFill>
          </a:ln>
        </p:spPr>
        <p:txBody>
          <a:bodyPr wrap="square" lIns="0" tIns="0" rIns="0" bIns="0" rtlCol="0"/>
          <a:lstStyle/>
          <a:p>
            <a:endParaRPr/>
          </a:p>
        </p:txBody>
      </p:sp>
      <p:sp>
        <p:nvSpPr>
          <p:cNvPr id="36" name="object 67"/>
          <p:cNvSpPr txBox="1"/>
          <p:nvPr/>
        </p:nvSpPr>
        <p:spPr>
          <a:xfrm>
            <a:off x="8229600" y="219583"/>
            <a:ext cx="662939" cy="135935"/>
          </a:xfrm>
          <a:prstGeom prst="rect">
            <a:avLst/>
          </a:prstGeom>
        </p:spPr>
        <p:txBody>
          <a:bodyPr vert="horz" wrap="square" lIns="0" tIns="12700" rIns="0" bIns="0" rtlCol="0">
            <a:spAutoFit/>
          </a:bodyPr>
          <a:lstStyle/>
          <a:p>
            <a:pPr>
              <a:lnSpc>
                <a:spcPct val="100000"/>
              </a:lnSpc>
              <a:spcBef>
                <a:spcPts val="100"/>
              </a:spcBef>
              <a:tabLst>
                <a:tab pos="836294" algn="l"/>
              </a:tabLst>
            </a:pPr>
            <a:r>
              <a:rPr lang="es-MX" sz="800" b="1" spc="-5" dirty="0" smtClean="0">
                <a:solidFill>
                  <a:schemeClr val="bg1"/>
                </a:solidFill>
                <a:latin typeface="Arial"/>
                <a:cs typeface="Arial"/>
              </a:rPr>
              <a:t>Previo</a:t>
            </a:r>
            <a:endParaRPr sz="1000" dirty="0">
              <a:solidFill>
                <a:schemeClr val="bg1"/>
              </a:solidFill>
              <a:latin typeface="Arial"/>
              <a:cs typeface="Arial"/>
            </a:endParaRPr>
          </a:p>
        </p:txBody>
      </p:sp>
      <p:sp>
        <p:nvSpPr>
          <p:cNvPr id="37" name="object 58"/>
          <p:cNvSpPr txBox="1"/>
          <p:nvPr/>
        </p:nvSpPr>
        <p:spPr>
          <a:xfrm>
            <a:off x="9065642" y="228600"/>
            <a:ext cx="611758" cy="135935"/>
          </a:xfrm>
          <a:prstGeom prst="rect">
            <a:avLst/>
          </a:prstGeom>
        </p:spPr>
        <p:txBody>
          <a:bodyPr vert="horz" wrap="square" lIns="0" tIns="12700" rIns="0" bIns="0" rtlCol="0">
            <a:spAutoFit/>
          </a:bodyPr>
          <a:lstStyle/>
          <a:p>
            <a:pPr marL="12700">
              <a:lnSpc>
                <a:spcPct val="100000"/>
              </a:lnSpc>
              <a:spcBef>
                <a:spcPts val="100"/>
              </a:spcBef>
            </a:pPr>
            <a:r>
              <a:rPr lang="es-MX" sz="800" dirty="0" smtClean="0">
                <a:solidFill>
                  <a:schemeClr val="bg1"/>
                </a:solidFill>
                <a:latin typeface="Arial"/>
                <a:cs typeface="Arial"/>
              </a:rPr>
              <a:t>Traslados</a:t>
            </a:r>
            <a:endParaRPr sz="800" dirty="0">
              <a:solidFill>
                <a:schemeClr val="bg1"/>
              </a:solidFill>
              <a:latin typeface="Arial"/>
              <a:cs typeface="Arial"/>
            </a:endParaRPr>
          </a:p>
        </p:txBody>
      </p:sp>
      <p:sp>
        <p:nvSpPr>
          <p:cNvPr id="38" name="CuadroTexto 37"/>
          <p:cNvSpPr txBox="1"/>
          <p:nvPr/>
        </p:nvSpPr>
        <p:spPr>
          <a:xfrm rot="18830416">
            <a:off x="1284309" y="3409005"/>
            <a:ext cx="4419600" cy="584775"/>
          </a:xfrm>
          <a:prstGeom prst="rect">
            <a:avLst/>
          </a:prstGeom>
          <a:noFill/>
        </p:spPr>
        <p:txBody>
          <a:bodyPr wrap="square" rtlCol="0">
            <a:spAutoFit/>
          </a:bodyPr>
          <a:lstStyle/>
          <a:p>
            <a:pPr algn="ctr"/>
            <a:r>
              <a:rPr lang="es-MX" sz="3200" dirty="0" smtClean="0">
                <a:solidFill>
                  <a:schemeClr val="bg1">
                    <a:lumMod val="75000"/>
                  </a:schemeClr>
                </a:solidFill>
              </a:rPr>
              <a:t>COLOCAR EVIDENCIA</a:t>
            </a:r>
            <a:endParaRPr lang="es-MX" sz="3200" dirty="0">
              <a:solidFill>
                <a:schemeClr val="bg1">
                  <a:lumMod val="75000"/>
                </a:schemeClr>
              </a:solidFill>
            </a:endParaRPr>
          </a:p>
        </p:txBody>
      </p:sp>
      <p:grpSp>
        <p:nvGrpSpPr>
          <p:cNvPr id="17" name="Grupo 16"/>
          <p:cNvGrpSpPr/>
          <p:nvPr/>
        </p:nvGrpSpPr>
        <p:grpSpPr>
          <a:xfrm>
            <a:off x="8153400" y="515470"/>
            <a:ext cx="1600200" cy="304800"/>
            <a:chOff x="6153150" y="82890"/>
            <a:chExt cx="1600200" cy="304800"/>
          </a:xfrm>
        </p:grpSpPr>
        <p:sp>
          <p:nvSpPr>
            <p:cNvPr id="18" name="Rectángulo redondeado 17"/>
            <p:cNvSpPr/>
            <p:nvPr/>
          </p:nvSpPr>
          <p:spPr>
            <a:xfrm>
              <a:off x="6153150" y="82890"/>
              <a:ext cx="1600200" cy="304800"/>
            </a:xfrm>
            <a:prstGeom prst="roundRect">
              <a:avLst/>
            </a:prstGeom>
            <a:solidFill>
              <a:srgbClr val="CC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sz="1400" dirty="0" smtClean="0"/>
                <a:t>Administrativas</a:t>
              </a:r>
              <a:endParaRPr lang="es-MX" sz="1400" dirty="0"/>
            </a:p>
          </p:txBody>
        </p:sp>
        <p:pic>
          <p:nvPicPr>
            <p:cNvPr id="20" name="Imagen 1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84462" y="90014"/>
              <a:ext cx="202364" cy="269818"/>
            </a:xfrm>
            <a:prstGeom prst="rect">
              <a:avLst/>
            </a:prstGeom>
          </p:spPr>
        </p:pic>
      </p:grpSp>
    </p:spTree>
    <p:extLst>
      <p:ext uri="{BB962C8B-B14F-4D97-AF65-F5344CB8AC3E}">
        <p14:creationId xmlns:p14="http://schemas.microsoft.com/office/powerpoint/2010/main" val="371584438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42036" y="119583"/>
            <a:ext cx="5862955" cy="787400"/>
          </a:xfrm>
          <a:prstGeom prst="rect">
            <a:avLst/>
          </a:prstGeom>
        </p:spPr>
        <p:txBody>
          <a:bodyPr vert="horz" wrap="square" lIns="0" tIns="12065" rIns="0" bIns="0" rtlCol="0">
            <a:spAutoFit/>
          </a:bodyPr>
          <a:lstStyle/>
          <a:p>
            <a:pPr marL="12700" marR="5080">
              <a:lnSpc>
                <a:spcPct val="100000"/>
              </a:lnSpc>
              <a:spcBef>
                <a:spcPts val="95"/>
              </a:spcBef>
            </a:pPr>
            <a:r>
              <a:rPr lang="es-MX" spc="-10" dirty="0"/>
              <a:t>Garantizar la </a:t>
            </a:r>
            <a:r>
              <a:rPr lang="es-MX" spc="-10" dirty="0" smtClean="0"/>
              <a:t>Distancia </a:t>
            </a:r>
            <a:r>
              <a:rPr lang="es-MX" spc="-10" dirty="0"/>
              <a:t>física mediante el uso de </a:t>
            </a:r>
            <a:r>
              <a:rPr lang="es-MX" spc="-10" dirty="0" smtClean="0"/>
              <a:t>zonas</a:t>
            </a:r>
            <a:endParaRPr spc="-10" dirty="0"/>
          </a:p>
        </p:txBody>
      </p:sp>
      <p:sp>
        <p:nvSpPr>
          <p:cNvPr id="6" name="object 6"/>
          <p:cNvSpPr/>
          <p:nvPr/>
        </p:nvSpPr>
        <p:spPr>
          <a:xfrm>
            <a:off x="8173211" y="1182624"/>
            <a:ext cx="3465829" cy="0"/>
          </a:xfrm>
          <a:custGeom>
            <a:avLst/>
            <a:gdLst/>
            <a:ahLst/>
            <a:cxnLst/>
            <a:rect l="l" t="t" r="r" b="b"/>
            <a:pathLst>
              <a:path w="3465829">
                <a:moveTo>
                  <a:pt x="0" y="0"/>
                </a:moveTo>
                <a:lnTo>
                  <a:pt x="3465576" y="0"/>
                </a:lnTo>
              </a:path>
            </a:pathLst>
          </a:custGeom>
          <a:ln w="6096">
            <a:solidFill>
              <a:srgbClr val="FFFFFF"/>
            </a:solidFill>
          </a:ln>
        </p:spPr>
        <p:txBody>
          <a:bodyPr wrap="square" lIns="0" tIns="0" rIns="0" bIns="0" rtlCol="0"/>
          <a:lstStyle/>
          <a:p>
            <a:endParaRPr/>
          </a:p>
        </p:txBody>
      </p:sp>
      <p:sp>
        <p:nvSpPr>
          <p:cNvPr id="7" name="object 7"/>
          <p:cNvSpPr txBox="1"/>
          <p:nvPr/>
        </p:nvSpPr>
        <p:spPr>
          <a:xfrm>
            <a:off x="8157464" y="1475994"/>
            <a:ext cx="3729736" cy="3203441"/>
          </a:xfrm>
          <a:prstGeom prst="rect">
            <a:avLst/>
          </a:prstGeom>
        </p:spPr>
        <p:txBody>
          <a:bodyPr vert="horz" wrap="square" lIns="0" tIns="12700" rIns="0" bIns="0" rtlCol="0">
            <a:spAutoFit/>
          </a:bodyPr>
          <a:lstStyle/>
          <a:p>
            <a:pPr marL="12700" marR="899794">
              <a:lnSpc>
                <a:spcPct val="100000"/>
              </a:lnSpc>
              <a:spcBef>
                <a:spcPts val="100"/>
              </a:spcBef>
            </a:pPr>
            <a:r>
              <a:rPr lang="es-MX" sz="1800" b="1" spc="-5" dirty="0" smtClean="0">
                <a:solidFill>
                  <a:srgbClr val="FFFFFF"/>
                </a:solidFill>
                <a:latin typeface="Arial"/>
                <a:cs typeface="Arial"/>
              </a:rPr>
              <a:t>Acciones</a:t>
            </a:r>
          </a:p>
          <a:p>
            <a:pPr marL="12700" marR="899794">
              <a:lnSpc>
                <a:spcPct val="100000"/>
              </a:lnSpc>
              <a:spcBef>
                <a:spcPts val="100"/>
              </a:spcBef>
            </a:pPr>
            <a:endParaRPr sz="1800" dirty="0" smtClean="0">
              <a:latin typeface="Arial"/>
              <a:cs typeface="Arial"/>
            </a:endParaRPr>
          </a:p>
          <a:p>
            <a:pPr marL="298450" marR="146685" indent="-285750">
              <a:lnSpc>
                <a:spcPct val="100000"/>
              </a:lnSpc>
              <a:spcBef>
                <a:spcPts val="1085"/>
              </a:spcBef>
              <a:buFont typeface="Arial" panose="020B0604020202020204" pitchFamily="34" charset="0"/>
              <a:buChar char="•"/>
            </a:pPr>
            <a:r>
              <a:rPr lang="es-MX" sz="1300" spc="-10" dirty="0" smtClean="0">
                <a:solidFill>
                  <a:srgbClr val="FFFFFF"/>
                </a:solidFill>
                <a:latin typeface="Arial"/>
                <a:cs typeface="Arial"/>
              </a:rPr>
              <a:t>Separar </a:t>
            </a:r>
            <a:r>
              <a:rPr lang="es-MX" sz="1300" spc="-10" dirty="0">
                <a:solidFill>
                  <a:srgbClr val="FFFFFF"/>
                </a:solidFill>
                <a:latin typeface="Arial"/>
                <a:cs typeface="Arial"/>
              </a:rPr>
              <a:t>las diferentes zonas en las </a:t>
            </a:r>
            <a:r>
              <a:rPr lang="es-MX" sz="1300" spc="-10" dirty="0" smtClean="0">
                <a:solidFill>
                  <a:srgbClr val="FFFFFF"/>
                </a:solidFill>
                <a:latin typeface="Arial"/>
                <a:cs typeface="Arial"/>
              </a:rPr>
              <a:t>instalaciones de la empresa, </a:t>
            </a:r>
            <a:r>
              <a:rPr lang="es-MX" sz="1300" spc="-10" dirty="0">
                <a:solidFill>
                  <a:srgbClr val="FFFFFF"/>
                </a:solidFill>
                <a:latin typeface="Arial"/>
                <a:cs typeface="Arial"/>
              </a:rPr>
              <a:t>con un movimiento limitado para los empleados entre las zonas.</a:t>
            </a:r>
          </a:p>
          <a:p>
            <a:pPr marL="298450" marR="146685" indent="-285750">
              <a:lnSpc>
                <a:spcPct val="100000"/>
              </a:lnSpc>
              <a:spcBef>
                <a:spcPts val="1085"/>
              </a:spcBef>
              <a:buFont typeface="Arial" panose="020B0604020202020204" pitchFamily="34" charset="0"/>
              <a:buChar char="•"/>
            </a:pPr>
            <a:r>
              <a:rPr lang="es-MX" sz="1300" spc="-10" dirty="0" smtClean="0">
                <a:solidFill>
                  <a:srgbClr val="FFFFFF"/>
                </a:solidFill>
                <a:latin typeface="Arial"/>
                <a:cs typeface="Arial"/>
              </a:rPr>
              <a:t>Dividir </a:t>
            </a:r>
            <a:r>
              <a:rPr lang="es-MX" sz="1300" spc="-10" dirty="0">
                <a:solidFill>
                  <a:srgbClr val="FFFFFF"/>
                </a:solidFill>
                <a:latin typeface="Arial"/>
                <a:cs typeface="Arial"/>
              </a:rPr>
              <a:t>el centro </a:t>
            </a:r>
            <a:r>
              <a:rPr lang="es-MX" sz="1300" spc="-10" dirty="0" smtClean="0">
                <a:solidFill>
                  <a:srgbClr val="FFFFFF"/>
                </a:solidFill>
                <a:latin typeface="Arial"/>
                <a:cs typeface="Arial"/>
              </a:rPr>
              <a:t>de trabajo en zonas </a:t>
            </a:r>
            <a:r>
              <a:rPr lang="es-MX" sz="1300" spc="-10" dirty="0">
                <a:solidFill>
                  <a:srgbClr val="FFFFFF"/>
                </a:solidFill>
                <a:latin typeface="Arial"/>
                <a:cs typeface="Arial"/>
              </a:rPr>
              <a:t>con áreas separadas de descanso, entradas y baños. Tape con señalización y prohíba el cruce de zonas sin desinfección</a:t>
            </a:r>
          </a:p>
          <a:p>
            <a:pPr marL="298450" marR="146685" indent="-285750">
              <a:lnSpc>
                <a:spcPct val="100000"/>
              </a:lnSpc>
              <a:spcBef>
                <a:spcPts val="1085"/>
              </a:spcBef>
              <a:buFont typeface="Arial" panose="020B0604020202020204" pitchFamily="34" charset="0"/>
              <a:buChar char="•"/>
            </a:pPr>
            <a:r>
              <a:rPr lang="es-MX" sz="1300" spc="-10" dirty="0" smtClean="0">
                <a:solidFill>
                  <a:srgbClr val="FFFFFF"/>
                </a:solidFill>
                <a:latin typeface="Arial"/>
                <a:cs typeface="Arial"/>
              </a:rPr>
              <a:t>Restringir </a:t>
            </a:r>
            <a:r>
              <a:rPr lang="es-MX" sz="1300" spc="-10" dirty="0">
                <a:solidFill>
                  <a:srgbClr val="FFFFFF"/>
                </a:solidFill>
                <a:latin typeface="Arial"/>
                <a:cs typeface="Arial"/>
              </a:rPr>
              <a:t>el movimiento a través de varias partes de la oficina para el personal que trabaja en esa sección en </a:t>
            </a:r>
            <a:r>
              <a:rPr lang="es-MX" sz="1300" spc="-10" dirty="0" smtClean="0">
                <a:solidFill>
                  <a:srgbClr val="FFFFFF"/>
                </a:solidFill>
                <a:latin typeface="Arial"/>
                <a:cs typeface="Arial"/>
              </a:rPr>
              <a:t>particular.</a:t>
            </a:r>
            <a:endParaRPr sz="1300" dirty="0">
              <a:latin typeface="Arial"/>
              <a:cs typeface="Arial"/>
            </a:endParaRPr>
          </a:p>
        </p:txBody>
      </p:sp>
      <p:sp>
        <p:nvSpPr>
          <p:cNvPr id="23" name="object 14"/>
          <p:cNvSpPr/>
          <p:nvPr/>
        </p:nvSpPr>
        <p:spPr>
          <a:xfrm>
            <a:off x="8638031" y="842772"/>
            <a:ext cx="0" cy="184785"/>
          </a:xfrm>
          <a:custGeom>
            <a:avLst/>
            <a:gdLst/>
            <a:ahLst/>
            <a:cxnLst/>
            <a:rect l="l" t="t" r="r" b="b"/>
            <a:pathLst>
              <a:path h="184784">
                <a:moveTo>
                  <a:pt x="0" y="0"/>
                </a:moveTo>
                <a:lnTo>
                  <a:pt x="0" y="184657"/>
                </a:lnTo>
              </a:path>
            </a:pathLst>
          </a:custGeom>
          <a:ln w="6096">
            <a:solidFill>
              <a:srgbClr val="FFFFFF"/>
            </a:solidFill>
          </a:ln>
        </p:spPr>
        <p:txBody>
          <a:bodyPr wrap="square" lIns="0" tIns="0" rIns="0" bIns="0" rtlCol="0"/>
          <a:lstStyle/>
          <a:p>
            <a:endParaRPr/>
          </a:p>
        </p:txBody>
      </p:sp>
      <p:sp>
        <p:nvSpPr>
          <p:cNvPr id="24" name="object 15"/>
          <p:cNvSpPr txBox="1"/>
          <p:nvPr/>
        </p:nvSpPr>
        <p:spPr>
          <a:xfrm>
            <a:off x="8162924" y="533400"/>
            <a:ext cx="3311017" cy="492443"/>
          </a:xfrm>
          <a:prstGeom prst="rect">
            <a:avLst/>
          </a:prstGeom>
        </p:spPr>
        <p:txBody>
          <a:bodyPr vert="horz" wrap="square" lIns="0" tIns="12700" rIns="0" bIns="0" rtlCol="0">
            <a:spAutoFit/>
          </a:bodyPr>
          <a:lstStyle/>
          <a:p>
            <a:pPr>
              <a:lnSpc>
                <a:spcPct val="100000"/>
              </a:lnSpc>
              <a:spcBef>
                <a:spcPts val="100"/>
              </a:spcBef>
              <a:tabLst>
                <a:tab pos="836294" algn="l"/>
                <a:tab pos="1703070" algn="l"/>
              </a:tabLst>
            </a:pPr>
            <a:r>
              <a:rPr lang="es-MX" sz="1200" b="1" dirty="0" smtClean="0">
                <a:solidFill>
                  <a:srgbClr val="FFFFFF"/>
                </a:solidFill>
                <a:latin typeface="Arial"/>
                <a:cs typeface="Arial"/>
              </a:rPr>
              <a:t>Sana Distancia</a:t>
            </a:r>
            <a:endParaRPr sz="1200" dirty="0">
              <a:latin typeface="Arial"/>
              <a:cs typeface="Arial"/>
            </a:endParaRPr>
          </a:p>
          <a:p>
            <a:pPr marL="19685">
              <a:lnSpc>
                <a:spcPct val="100000"/>
              </a:lnSpc>
              <a:spcBef>
                <a:spcPts val="1110"/>
              </a:spcBef>
              <a:tabLst>
                <a:tab pos="618490" algn="l"/>
              </a:tabLst>
            </a:pPr>
            <a:r>
              <a:rPr sz="1000" dirty="0" smtClean="0">
                <a:solidFill>
                  <a:srgbClr val="FFFFFF"/>
                </a:solidFill>
                <a:latin typeface="Arial"/>
                <a:cs typeface="Arial"/>
              </a:rPr>
              <a:t>Of</a:t>
            </a:r>
            <a:r>
              <a:rPr lang="es-MX" sz="1000" dirty="0" err="1" smtClean="0">
                <a:solidFill>
                  <a:srgbClr val="FFFFFF"/>
                </a:solidFill>
                <a:latin typeface="Arial"/>
                <a:cs typeface="Arial"/>
              </a:rPr>
              <a:t>icina</a:t>
            </a:r>
            <a:r>
              <a:rPr lang="es-MX" sz="1000" dirty="0" smtClean="0">
                <a:solidFill>
                  <a:srgbClr val="FFFFFF"/>
                </a:solidFill>
                <a:latin typeface="Arial"/>
                <a:cs typeface="Arial"/>
              </a:rPr>
              <a:t>    Obra: </a:t>
            </a:r>
            <a:r>
              <a:rPr lang="es-MX" sz="1000" spc="-5" dirty="0">
                <a:solidFill>
                  <a:srgbClr val="FFFFFF"/>
                </a:solidFill>
                <a:latin typeface="Arial"/>
                <a:cs typeface="Arial"/>
              </a:rPr>
              <a:t>Cielo Abierto - Edificación</a:t>
            </a:r>
            <a:endParaRPr sz="1000" dirty="0">
              <a:latin typeface="Arial"/>
              <a:cs typeface="Arial"/>
            </a:endParaRPr>
          </a:p>
        </p:txBody>
      </p:sp>
      <p:sp>
        <p:nvSpPr>
          <p:cNvPr id="25" name="object 57"/>
          <p:cNvSpPr/>
          <p:nvPr/>
        </p:nvSpPr>
        <p:spPr>
          <a:xfrm>
            <a:off x="9659111" y="179831"/>
            <a:ext cx="777240" cy="231775"/>
          </a:xfrm>
          <a:custGeom>
            <a:avLst/>
            <a:gdLst/>
            <a:ahLst/>
            <a:cxnLst/>
            <a:rect l="l" t="t" r="r" b="b"/>
            <a:pathLst>
              <a:path w="777240" h="231775">
                <a:moveTo>
                  <a:pt x="0" y="0"/>
                </a:moveTo>
                <a:lnTo>
                  <a:pt x="714629" y="0"/>
                </a:lnTo>
                <a:lnTo>
                  <a:pt x="777240" y="115823"/>
                </a:lnTo>
                <a:lnTo>
                  <a:pt x="714629" y="231647"/>
                </a:lnTo>
                <a:lnTo>
                  <a:pt x="0" y="231647"/>
                </a:lnTo>
                <a:lnTo>
                  <a:pt x="62611" y="115823"/>
                </a:lnTo>
                <a:lnTo>
                  <a:pt x="0" y="0"/>
                </a:lnTo>
                <a:close/>
              </a:path>
            </a:pathLst>
          </a:custGeom>
          <a:noFill/>
          <a:ln w="6096">
            <a:solidFill>
              <a:srgbClr val="FFFFFF"/>
            </a:solidFill>
          </a:ln>
        </p:spPr>
        <p:txBody>
          <a:bodyPr wrap="square" lIns="0" tIns="0" rIns="0" bIns="0" rtlCol="0"/>
          <a:lstStyle/>
          <a:p>
            <a:endParaRPr>
              <a:solidFill>
                <a:schemeClr val="bg1"/>
              </a:solidFill>
            </a:endParaRPr>
          </a:p>
        </p:txBody>
      </p:sp>
      <p:sp>
        <p:nvSpPr>
          <p:cNvPr id="26" name="object 58"/>
          <p:cNvSpPr txBox="1"/>
          <p:nvPr/>
        </p:nvSpPr>
        <p:spPr>
          <a:xfrm>
            <a:off x="9755505" y="219583"/>
            <a:ext cx="611758" cy="135935"/>
          </a:xfrm>
          <a:prstGeom prst="rect">
            <a:avLst/>
          </a:prstGeom>
        </p:spPr>
        <p:txBody>
          <a:bodyPr vert="horz" wrap="square" lIns="0" tIns="12700" rIns="0" bIns="0" rtlCol="0">
            <a:spAutoFit/>
          </a:bodyPr>
          <a:lstStyle/>
          <a:p>
            <a:pPr marL="12700">
              <a:lnSpc>
                <a:spcPct val="100000"/>
              </a:lnSpc>
              <a:spcBef>
                <a:spcPts val="100"/>
              </a:spcBef>
            </a:pPr>
            <a:r>
              <a:rPr lang="es-MX" sz="800" dirty="0" smtClean="0">
                <a:solidFill>
                  <a:schemeClr val="bg1"/>
                </a:solidFill>
                <a:latin typeface="Arial"/>
                <a:cs typeface="Arial"/>
              </a:rPr>
              <a:t>En el trabajo</a:t>
            </a:r>
            <a:endParaRPr sz="800" dirty="0">
              <a:solidFill>
                <a:schemeClr val="bg1"/>
              </a:solidFill>
              <a:latin typeface="Arial"/>
              <a:cs typeface="Arial"/>
            </a:endParaRPr>
          </a:p>
        </p:txBody>
      </p:sp>
      <p:sp>
        <p:nvSpPr>
          <p:cNvPr id="27" name="object 59"/>
          <p:cNvSpPr/>
          <p:nvPr/>
        </p:nvSpPr>
        <p:spPr>
          <a:xfrm>
            <a:off x="10395204" y="179831"/>
            <a:ext cx="883919" cy="231775"/>
          </a:xfrm>
          <a:custGeom>
            <a:avLst/>
            <a:gdLst/>
            <a:ahLst/>
            <a:cxnLst/>
            <a:rect l="l" t="t" r="r" b="b"/>
            <a:pathLst>
              <a:path w="883920" h="231775">
                <a:moveTo>
                  <a:pt x="0" y="0"/>
                </a:moveTo>
                <a:lnTo>
                  <a:pt x="821309" y="0"/>
                </a:lnTo>
                <a:lnTo>
                  <a:pt x="883919" y="115823"/>
                </a:lnTo>
                <a:lnTo>
                  <a:pt x="821309" y="231647"/>
                </a:lnTo>
                <a:lnTo>
                  <a:pt x="0" y="231647"/>
                </a:lnTo>
                <a:lnTo>
                  <a:pt x="62611" y="115823"/>
                </a:lnTo>
                <a:lnTo>
                  <a:pt x="0" y="0"/>
                </a:lnTo>
                <a:close/>
              </a:path>
            </a:pathLst>
          </a:custGeom>
          <a:solidFill>
            <a:schemeClr val="bg1"/>
          </a:solidFill>
          <a:ln w="6095">
            <a:solidFill>
              <a:srgbClr val="FFFFFF"/>
            </a:solidFill>
          </a:ln>
        </p:spPr>
        <p:txBody>
          <a:bodyPr wrap="square" lIns="0" tIns="0" rIns="0" bIns="0" rtlCol="0"/>
          <a:lstStyle/>
          <a:p>
            <a:endParaRPr/>
          </a:p>
        </p:txBody>
      </p:sp>
      <p:sp>
        <p:nvSpPr>
          <p:cNvPr id="28" name="object 60"/>
          <p:cNvSpPr txBox="1"/>
          <p:nvPr/>
        </p:nvSpPr>
        <p:spPr>
          <a:xfrm>
            <a:off x="10476992" y="219583"/>
            <a:ext cx="830072" cy="135935"/>
          </a:xfrm>
          <a:prstGeom prst="rect">
            <a:avLst/>
          </a:prstGeom>
        </p:spPr>
        <p:txBody>
          <a:bodyPr vert="horz" wrap="square" lIns="0" tIns="12700" rIns="0" bIns="0" rtlCol="0">
            <a:spAutoFit/>
          </a:bodyPr>
          <a:lstStyle/>
          <a:p>
            <a:pPr marL="12700">
              <a:lnSpc>
                <a:spcPct val="100000"/>
              </a:lnSpc>
              <a:spcBef>
                <a:spcPts val="100"/>
              </a:spcBef>
            </a:pPr>
            <a:r>
              <a:rPr lang="es-MX" sz="800" dirty="0" smtClean="0">
                <a:latin typeface="Arial"/>
                <a:cs typeface="Arial"/>
              </a:rPr>
              <a:t>Áreas comunes</a:t>
            </a:r>
            <a:endParaRPr sz="800" dirty="0">
              <a:latin typeface="Arial"/>
              <a:cs typeface="Arial"/>
            </a:endParaRPr>
          </a:p>
        </p:txBody>
      </p:sp>
      <p:sp>
        <p:nvSpPr>
          <p:cNvPr id="31" name="object 63"/>
          <p:cNvSpPr/>
          <p:nvPr/>
        </p:nvSpPr>
        <p:spPr>
          <a:xfrm>
            <a:off x="8185404" y="179831"/>
            <a:ext cx="779145" cy="231775"/>
          </a:xfrm>
          <a:custGeom>
            <a:avLst/>
            <a:gdLst/>
            <a:ahLst/>
            <a:cxnLst/>
            <a:rect l="l" t="t" r="r" b="b"/>
            <a:pathLst>
              <a:path w="779145" h="231775">
                <a:moveTo>
                  <a:pt x="713105" y="0"/>
                </a:moveTo>
                <a:lnTo>
                  <a:pt x="0" y="0"/>
                </a:lnTo>
                <a:lnTo>
                  <a:pt x="0" y="231647"/>
                </a:lnTo>
                <a:lnTo>
                  <a:pt x="713105" y="231647"/>
                </a:lnTo>
                <a:lnTo>
                  <a:pt x="778764" y="115823"/>
                </a:lnTo>
                <a:lnTo>
                  <a:pt x="713105" y="0"/>
                </a:lnTo>
                <a:close/>
              </a:path>
            </a:pathLst>
          </a:custGeom>
          <a:noFill/>
        </p:spPr>
        <p:txBody>
          <a:bodyPr wrap="square" lIns="0" tIns="0" rIns="0" bIns="0" rtlCol="0"/>
          <a:lstStyle/>
          <a:p>
            <a:endParaRPr/>
          </a:p>
        </p:txBody>
      </p:sp>
      <p:sp>
        <p:nvSpPr>
          <p:cNvPr id="32" name="object 64"/>
          <p:cNvSpPr/>
          <p:nvPr/>
        </p:nvSpPr>
        <p:spPr>
          <a:xfrm>
            <a:off x="8185404" y="179831"/>
            <a:ext cx="779145" cy="231775"/>
          </a:xfrm>
          <a:custGeom>
            <a:avLst/>
            <a:gdLst/>
            <a:ahLst/>
            <a:cxnLst/>
            <a:rect l="l" t="t" r="r" b="b"/>
            <a:pathLst>
              <a:path w="779145" h="231775">
                <a:moveTo>
                  <a:pt x="0" y="0"/>
                </a:moveTo>
                <a:lnTo>
                  <a:pt x="713105" y="0"/>
                </a:lnTo>
                <a:lnTo>
                  <a:pt x="778764" y="115823"/>
                </a:lnTo>
                <a:lnTo>
                  <a:pt x="713105" y="231647"/>
                </a:lnTo>
                <a:lnTo>
                  <a:pt x="0" y="231647"/>
                </a:lnTo>
                <a:lnTo>
                  <a:pt x="0" y="0"/>
                </a:lnTo>
                <a:close/>
              </a:path>
            </a:pathLst>
          </a:custGeom>
          <a:ln w="6096">
            <a:solidFill>
              <a:srgbClr val="FFFFFF"/>
            </a:solidFill>
          </a:ln>
        </p:spPr>
        <p:txBody>
          <a:bodyPr wrap="square" lIns="0" tIns="0" rIns="0" bIns="0" rtlCol="0"/>
          <a:lstStyle/>
          <a:p>
            <a:endParaRPr/>
          </a:p>
        </p:txBody>
      </p:sp>
      <p:sp>
        <p:nvSpPr>
          <p:cNvPr id="33" name="object 65"/>
          <p:cNvSpPr/>
          <p:nvPr/>
        </p:nvSpPr>
        <p:spPr>
          <a:xfrm>
            <a:off x="8921495" y="179831"/>
            <a:ext cx="779145" cy="231775"/>
          </a:xfrm>
          <a:custGeom>
            <a:avLst/>
            <a:gdLst/>
            <a:ahLst/>
            <a:cxnLst/>
            <a:rect l="l" t="t" r="r" b="b"/>
            <a:pathLst>
              <a:path w="779145" h="231775">
                <a:moveTo>
                  <a:pt x="0" y="0"/>
                </a:moveTo>
                <a:lnTo>
                  <a:pt x="716153" y="0"/>
                </a:lnTo>
                <a:lnTo>
                  <a:pt x="778764" y="115823"/>
                </a:lnTo>
                <a:lnTo>
                  <a:pt x="716153" y="231647"/>
                </a:lnTo>
                <a:lnTo>
                  <a:pt x="0" y="231647"/>
                </a:lnTo>
                <a:lnTo>
                  <a:pt x="62611" y="115823"/>
                </a:lnTo>
                <a:lnTo>
                  <a:pt x="0" y="0"/>
                </a:lnTo>
                <a:close/>
              </a:path>
            </a:pathLst>
          </a:custGeom>
          <a:noFill/>
          <a:ln w="6096">
            <a:solidFill>
              <a:srgbClr val="FFFFFF"/>
            </a:solidFill>
          </a:ln>
        </p:spPr>
        <p:txBody>
          <a:bodyPr wrap="square" lIns="0" tIns="0" rIns="0" bIns="0" rtlCol="0"/>
          <a:lstStyle/>
          <a:p>
            <a:endParaRPr/>
          </a:p>
        </p:txBody>
      </p:sp>
      <p:sp>
        <p:nvSpPr>
          <p:cNvPr id="34" name="object 67"/>
          <p:cNvSpPr txBox="1"/>
          <p:nvPr/>
        </p:nvSpPr>
        <p:spPr>
          <a:xfrm>
            <a:off x="8229600" y="219583"/>
            <a:ext cx="662939" cy="135935"/>
          </a:xfrm>
          <a:prstGeom prst="rect">
            <a:avLst/>
          </a:prstGeom>
        </p:spPr>
        <p:txBody>
          <a:bodyPr vert="horz" wrap="square" lIns="0" tIns="12700" rIns="0" bIns="0" rtlCol="0">
            <a:spAutoFit/>
          </a:bodyPr>
          <a:lstStyle/>
          <a:p>
            <a:pPr>
              <a:lnSpc>
                <a:spcPct val="100000"/>
              </a:lnSpc>
              <a:spcBef>
                <a:spcPts val="100"/>
              </a:spcBef>
              <a:tabLst>
                <a:tab pos="836294" algn="l"/>
              </a:tabLst>
            </a:pPr>
            <a:r>
              <a:rPr lang="es-MX" sz="800" b="1" spc="-5" dirty="0" smtClean="0">
                <a:solidFill>
                  <a:schemeClr val="bg1"/>
                </a:solidFill>
                <a:latin typeface="Arial"/>
                <a:cs typeface="Arial"/>
              </a:rPr>
              <a:t>Previo</a:t>
            </a:r>
            <a:endParaRPr sz="1000" dirty="0">
              <a:solidFill>
                <a:schemeClr val="bg1"/>
              </a:solidFill>
              <a:latin typeface="Arial"/>
              <a:cs typeface="Arial"/>
            </a:endParaRPr>
          </a:p>
        </p:txBody>
      </p:sp>
      <p:sp>
        <p:nvSpPr>
          <p:cNvPr id="35" name="object 58"/>
          <p:cNvSpPr txBox="1"/>
          <p:nvPr/>
        </p:nvSpPr>
        <p:spPr>
          <a:xfrm>
            <a:off x="9065642" y="228600"/>
            <a:ext cx="611758" cy="135935"/>
          </a:xfrm>
          <a:prstGeom prst="rect">
            <a:avLst/>
          </a:prstGeom>
        </p:spPr>
        <p:txBody>
          <a:bodyPr vert="horz" wrap="square" lIns="0" tIns="12700" rIns="0" bIns="0" rtlCol="0">
            <a:spAutoFit/>
          </a:bodyPr>
          <a:lstStyle/>
          <a:p>
            <a:pPr marL="12700">
              <a:lnSpc>
                <a:spcPct val="100000"/>
              </a:lnSpc>
              <a:spcBef>
                <a:spcPts val="100"/>
              </a:spcBef>
            </a:pPr>
            <a:r>
              <a:rPr lang="es-MX" sz="800" dirty="0" smtClean="0">
                <a:solidFill>
                  <a:schemeClr val="bg1"/>
                </a:solidFill>
                <a:latin typeface="Arial"/>
                <a:cs typeface="Arial"/>
              </a:rPr>
              <a:t>Traslados</a:t>
            </a:r>
            <a:endParaRPr sz="800" dirty="0">
              <a:solidFill>
                <a:schemeClr val="bg1"/>
              </a:solidFill>
              <a:latin typeface="Arial"/>
              <a:cs typeface="Arial"/>
            </a:endParaRPr>
          </a:p>
        </p:txBody>
      </p:sp>
      <p:sp>
        <p:nvSpPr>
          <p:cNvPr id="18" name="CuadroTexto 17"/>
          <p:cNvSpPr txBox="1"/>
          <p:nvPr/>
        </p:nvSpPr>
        <p:spPr>
          <a:xfrm rot="18830416">
            <a:off x="1284309" y="3409005"/>
            <a:ext cx="4419600" cy="584775"/>
          </a:xfrm>
          <a:prstGeom prst="rect">
            <a:avLst/>
          </a:prstGeom>
          <a:noFill/>
        </p:spPr>
        <p:txBody>
          <a:bodyPr wrap="square" rtlCol="0">
            <a:spAutoFit/>
          </a:bodyPr>
          <a:lstStyle/>
          <a:p>
            <a:pPr algn="ctr"/>
            <a:r>
              <a:rPr lang="es-MX" sz="3200" dirty="0" smtClean="0">
                <a:solidFill>
                  <a:schemeClr val="bg1">
                    <a:lumMod val="75000"/>
                  </a:schemeClr>
                </a:solidFill>
              </a:rPr>
              <a:t>COLOCAR EVIDENCIA</a:t>
            </a:r>
            <a:endParaRPr lang="es-MX" sz="3200" dirty="0">
              <a:solidFill>
                <a:schemeClr val="bg1">
                  <a:lumMod val="75000"/>
                </a:schemeClr>
              </a:solidFill>
            </a:endParaRPr>
          </a:p>
        </p:txBody>
      </p:sp>
      <p:grpSp>
        <p:nvGrpSpPr>
          <p:cNvPr id="17" name="Grupo 16"/>
          <p:cNvGrpSpPr/>
          <p:nvPr/>
        </p:nvGrpSpPr>
        <p:grpSpPr>
          <a:xfrm>
            <a:off x="8153400" y="515470"/>
            <a:ext cx="1600200" cy="304800"/>
            <a:chOff x="6153150" y="82890"/>
            <a:chExt cx="1600200" cy="304800"/>
          </a:xfrm>
        </p:grpSpPr>
        <p:sp>
          <p:nvSpPr>
            <p:cNvPr id="19" name="Rectángulo redondeado 18"/>
            <p:cNvSpPr/>
            <p:nvPr/>
          </p:nvSpPr>
          <p:spPr>
            <a:xfrm>
              <a:off x="6153150" y="82890"/>
              <a:ext cx="1600200" cy="304800"/>
            </a:xfrm>
            <a:prstGeom prst="roundRect">
              <a:avLst/>
            </a:prstGeom>
            <a:solidFill>
              <a:srgbClr val="CC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sz="1400" dirty="0" smtClean="0"/>
                <a:t>Ingeniería</a:t>
              </a:r>
              <a:endParaRPr lang="es-MX" sz="1400" dirty="0"/>
            </a:p>
          </p:txBody>
        </p:sp>
        <p:pic>
          <p:nvPicPr>
            <p:cNvPr id="20" name="Imagen 1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84462" y="90014"/>
              <a:ext cx="202364" cy="269818"/>
            </a:xfrm>
            <a:prstGeom prst="rect">
              <a:avLst/>
            </a:prstGeom>
          </p:spPr>
        </p:pic>
      </p:grpSp>
    </p:spTree>
    <p:extLst>
      <p:ext uri="{BB962C8B-B14F-4D97-AF65-F5344CB8AC3E}">
        <p14:creationId xmlns:p14="http://schemas.microsoft.com/office/powerpoint/2010/main" val="65874420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a:spLocks noGrp="1"/>
          </p:cNvSpPr>
          <p:nvPr>
            <p:ph type="title"/>
          </p:nvPr>
        </p:nvSpPr>
        <p:spPr>
          <a:xfrm>
            <a:off x="304800" y="4953000"/>
            <a:ext cx="11277600" cy="628377"/>
          </a:xfrm>
          <a:prstGeom prst="rect">
            <a:avLst/>
          </a:prstGeom>
        </p:spPr>
        <p:txBody>
          <a:bodyPr vert="horz" wrap="square" lIns="0" tIns="12700" rIns="0" bIns="0" rtlCol="0">
            <a:spAutoFit/>
          </a:bodyPr>
          <a:lstStyle/>
          <a:p>
            <a:pPr rtl="0" fontAlgn="base"/>
            <a:r>
              <a:rPr lang="es-MX" sz="4000" spc="-5" dirty="0">
                <a:solidFill>
                  <a:schemeClr val="bg1"/>
                </a:solidFill>
              </a:rPr>
              <a:t>E</a:t>
            </a:r>
            <a:r>
              <a:rPr lang="es-MX" sz="4000" spc="-5" dirty="0" smtClean="0">
                <a:solidFill>
                  <a:schemeClr val="bg1"/>
                </a:solidFill>
              </a:rPr>
              <a:t>n </a:t>
            </a:r>
            <a:r>
              <a:rPr lang="es-MX" sz="4000" spc="-5" dirty="0">
                <a:solidFill>
                  <a:schemeClr val="bg1"/>
                </a:solidFill>
              </a:rPr>
              <a:t>s</a:t>
            </a:r>
            <a:r>
              <a:rPr lang="es-MX" sz="4000" spc="-5" dirty="0" smtClean="0">
                <a:solidFill>
                  <a:schemeClr val="bg1"/>
                </a:solidFill>
              </a:rPr>
              <a:t>íntesis</a:t>
            </a:r>
            <a:endParaRPr sz="2000" dirty="0">
              <a:solidFill>
                <a:schemeClr val="bg1"/>
              </a:solidFill>
            </a:endParaRPr>
          </a:p>
        </p:txBody>
      </p:sp>
    </p:spTree>
    <p:extLst>
      <p:ext uri="{BB962C8B-B14F-4D97-AF65-F5344CB8AC3E}">
        <p14:creationId xmlns:p14="http://schemas.microsoft.com/office/powerpoint/2010/main" val="374032078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7" name="Object 66" hidden="1">
            <a:extLst>
              <a:ext uri="{FF2B5EF4-FFF2-40B4-BE49-F238E27FC236}">
                <a16:creationId xmlns="" xmlns:a16="http://schemas.microsoft.com/office/drawing/2014/main" id="{A026BC03-599A-406C-B015-AE61FBC918C6}"/>
              </a:ext>
            </a:extLst>
          </p:cNvPr>
          <p:cNvGraphicFramePr>
            <a:graphicFrameLocks noChangeAspect="1"/>
          </p:cNvGraphicFramePr>
          <p:nvPr>
            <p:custDataLst>
              <p:tags r:id="rId2"/>
            </p:custDataLs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0252" name="think-cell Slide" r:id="rId5" imgW="204" imgH="204" progId="TCLayout.ActiveDocument.1">
                  <p:embed/>
                </p:oleObj>
              </mc:Choice>
              <mc:Fallback>
                <p:oleObj name="think-cell Slide" r:id="rId5" imgW="204" imgH="204" progId="TCLayout.ActiveDocument.1">
                  <p:embed/>
                  <p:pic>
                    <p:nvPicPr>
                      <p:cNvPr id="0" name=""/>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08" name="Rectangle 307" hidden="1">
            <a:extLst>
              <a:ext uri="{FF2B5EF4-FFF2-40B4-BE49-F238E27FC236}">
                <a16:creationId xmlns="" xmlns:a16="http://schemas.microsoft.com/office/drawing/2014/main" id="{8DF61698-55DD-44C0-A60D-A3B1A81D96CB}"/>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s-MX" sz="2400" b="1" dirty="0">
              <a:latin typeface="Century Gothic" panose="020B0502020202020204" pitchFamily="34" charset="0"/>
              <a:ea typeface="+mj-ea"/>
              <a:cs typeface="+mj-cs"/>
              <a:sym typeface="Century Gothic" panose="020B0502020202020204" pitchFamily="34" charset="0"/>
            </a:endParaRPr>
          </a:p>
        </p:txBody>
      </p:sp>
      <p:sp>
        <p:nvSpPr>
          <p:cNvPr id="2" name="Title 1">
            <a:extLst>
              <a:ext uri="{FF2B5EF4-FFF2-40B4-BE49-F238E27FC236}">
                <a16:creationId xmlns="" xmlns:a16="http://schemas.microsoft.com/office/drawing/2014/main" id="{9E646AC0-3FEB-406E-9FAB-F18EC277597F}"/>
              </a:ext>
            </a:extLst>
          </p:cNvPr>
          <p:cNvSpPr>
            <a:spLocks noGrp="1"/>
          </p:cNvSpPr>
          <p:nvPr>
            <p:ph type="title"/>
          </p:nvPr>
        </p:nvSpPr>
        <p:spPr>
          <a:xfrm>
            <a:off x="542036" y="377279"/>
            <a:ext cx="10057765" cy="384721"/>
          </a:xfrm>
        </p:spPr>
        <p:txBody>
          <a:bodyPr/>
          <a:lstStyle/>
          <a:p>
            <a:r>
              <a:rPr lang="es-MX" dirty="0" smtClean="0"/>
              <a:t>Principales medidas generales</a:t>
            </a:r>
            <a:endParaRPr lang="es-MX" dirty="0"/>
          </a:p>
        </p:txBody>
      </p:sp>
      <p:sp>
        <p:nvSpPr>
          <p:cNvPr id="219" name="Rectangle 218">
            <a:extLst>
              <a:ext uri="{FF2B5EF4-FFF2-40B4-BE49-F238E27FC236}">
                <a16:creationId xmlns="" xmlns:a16="http://schemas.microsoft.com/office/drawing/2014/main" id="{F4F46AAE-CCBF-44F1-9BB4-BB1149D2EBCD}"/>
              </a:ext>
            </a:extLst>
          </p:cNvPr>
          <p:cNvSpPr/>
          <p:nvPr/>
        </p:nvSpPr>
        <p:spPr>
          <a:xfrm>
            <a:off x="3441415" y="1346630"/>
            <a:ext cx="2592458" cy="633349"/>
          </a:xfrm>
          <a:prstGeom prst="rect">
            <a:avLst/>
          </a:prstGeom>
          <a:solidFill>
            <a:srgbClr val="E3061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400" b="1" i="1">
              <a:solidFill>
                <a:schemeClr val="bg2"/>
              </a:solidFill>
            </a:endParaRPr>
          </a:p>
        </p:txBody>
      </p:sp>
      <p:sp>
        <p:nvSpPr>
          <p:cNvPr id="221" name="Rectangle 220">
            <a:extLst>
              <a:ext uri="{FF2B5EF4-FFF2-40B4-BE49-F238E27FC236}">
                <a16:creationId xmlns="" xmlns:a16="http://schemas.microsoft.com/office/drawing/2014/main" id="{3C052113-F428-43AE-B668-002E50CFAF93}"/>
              </a:ext>
            </a:extLst>
          </p:cNvPr>
          <p:cNvSpPr/>
          <p:nvPr/>
        </p:nvSpPr>
        <p:spPr>
          <a:xfrm>
            <a:off x="4024913" y="1410491"/>
            <a:ext cx="2008502" cy="5056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dirty="0" smtClean="0">
                <a:solidFill>
                  <a:schemeClr val="bg1"/>
                </a:solidFill>
              </a:rPr>
              <a:t>Sana Distancia</a:t>
            </a:r>
            <a:endParaRPr lang="es-MX" sz="1600" b="1" dirty="0">
              <a:solidFill>
                <a:schemeClr val="bg1"/>
              </a:solidFill>
            </a:endParaRPr>
          </a:p>
        </p:txBody>
      </p:sp>
      <p:sp>
        <p:nvSpPr>
          <p:cNvPr id="222" name="Rectangle 221">
            <a:extLst>
              <a:ext uri="{FF2B5EF4-FFF2-40B4-BE49-F238E27FC236}">
                <a16:creationId xmlns="" xmlns:a16="http://schemas.microsoft.com/office/drawing/2014/main" id="{3D9102B2-F3BD-487F-B8F1-6ADD0125C769}"/>
              </a:ext>
            </a:extLst>
          </p:cNvPr>
          <p:cNvSpPr/>
          <p:nvPr/>
        </p:nvSpPr>
        <p:spPr>
          <a:xfrm>
            <a:off x="3441415" y="2034382"/>
            <a:ext cx="2592000" cy="486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00" b="1" dirty="0">
                <a:solidFill>
                  <a:schemeClr val="tx1">
                    <a:lumMod val="75000"/>
                    <a:lumOff val="25000"/>
                  </a:schemeClr>
                </a:solidFill>
              </a:rPr>
              <a:t>Mantener </a:t>
            </a:r>
            <a:r>
              <a:rPr lang="es-MX" sz="1000" b="1" dirty="0" smtClean="0">
                <a:solidFill>
                  <a:schemeClr val="tx1">
                    <a:lumMod val="75000"/>
                    <a:lumOff val="25000"/>
                  </a:schemeClr>
                </a:solidFill>
              </a:rPr>
              <a:t>1.5 </a:t>
            </a:r>
            <a:r>
              <a:rPr lang="es-MX" sz="1000" b="1" dirty="0">
                <a:solidFill>
                  <a:schemeClr val="tx1">
                    <a:lumMod val="75000"/>
                    <a:lumOff val="25000"/>
                  </a:schemeClr>
                </a:solidFill>
              </a:rPr>
              <a:t>metros </a:t>
            </a:r>
            <a:r>
              <a:rPr lang="es-MX" sz="1000" b="1" dirty="0" smtClean="0">
                <a:solidFill>
                  <a:schemeClr val="tx1">
                    <a:lumMod val="75000"/>
                    <a:lumOff val="25000"/>
                  </a:schemeClr>
                </a:solidFill>
              </a:rPr>
              <a:t>de </a:t>
            </a:r>
            <a:r>
              <a:rPr lang="es-MX" sz="1000" b="1" dirty="0">
                <a:solidFill>
                  <a:schemeClr val="tx1">
                    <a:lumMod val="75000"/>
                    <a:lumOff val="25000"/>
                  </a:schemeClr>
                </a:solidFill>
              </a:rPr>
              <a:t>distancia mínima con otras personas y permanecer en casa lo más posible</a:t>
            </a:r>
          </a:p>
        </p:txBody>
      </p:sp>
      <p:sp>
        <p:nvSpPr>
          <p:cNvPr id="232" name="Rectangle 231">
            <a:extLst>
              <a:ext uri="{FF2B5EF4-FFF2-40B4-BE49-F238E27FC236}">
                <a16:creationId xmlns="" xmlns:a16="http://schemas.microsoft.com/office/drawing/2014/main" id="{91EBB860-7A1E-4EDF-893D-C05C08E13F7D}"/>
              </a:ext>
            </a:extLst>
          </p:cNvPr>
          <p:cNvSpPr/>
          <p:nvPr/>
        </p:nvSpPr>
        <p:spPr>
          <a:xfrm>
            <a:off x="3441415" y="2617589"/>
            <a:ext cx="2592000" cy="486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00" b="1">
                <a:solidFill>
                  <a:schemeClr val="tx1">
                    <a:lumMod val="75000"/>
                    <a:lumOff val="25000"/>
                  </a:schemeClr>
                </a:solidFill>
              </a:rPr>
              <a:t>Evitar reuniones, aglomeraciones y lugares concurridos, siguiendo restricciones de autoridades</a:t>
            </a:r>
          </a:p>
        </p:txBody>
      </p:sp>
      <p:sp>
        <p:nvSpPr>
          <p:cNvPr id="233" name="Rectangle 232">
            <a:extLst>
              <a:ext uri="{FF2B5EF4-FFF2-40B4-BE49-F238E27FC236}">
                <a16:creationId xmlns="" xmlns:a16="http://schemas.microsoft.com/office/drawing/2014/main" id="{B9C2D35E-DDD1-43FF-AFF2-EA2FD00B0705}"/>
              </a:ext>
            </a:extLst>
          </p:cNvPr>
          <p:cNvSpPr/>
          <p:nvPr/>
        </p:nvSpPr>
        <p:spPr>
          <a:xfrm>
            <a:off x="3441415" y="3200796"/>
            <a:ext cx="2592000" cy="486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00" b="1">
                <a:solidFill>
                  <a:schemeClr val="tx1">
                    <a:lumMod val="75000"/>
                    <a:lumOff val="25000"/>
                  </a:schemeClr>
                </a:solidFill>
              </a:rPr>
              <a:t>No compartir artículos como plumas, papelería, celulares, cubiertos, herramientas, equipos de protección</a:t>
            </a:r>
          </a:p>
        </p:txBody>
      </p:sp>
      <p:sp>
        <p:nvSpPr>
          <p:cNvPr id="234" name="Rectangle 233">
            <a:extLst>
              <a:ext uri="{FF2B5EF4-FFF2-40B4-BE49-F238E27FC236}">
                <a16:creationId xmlns="" xmlns:a16="http://schemas.microsoft.com/office/drawing/2014/main" id="{10047308-5CE0-4A5D-8576-8A873FDD850B}"/>
              </a:ext>
            </a:extLst>
          </p:cNvPr>
          <p:cNvSpPr/>
          <p:nvPr/>
        </p:nvSpPr>
        <p:spPr>
          <a:xfrm>
            <a:off x="3441415" y="4367210"/>
            <a:ext cx="2592000" cy="486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00" b="1">
                <a:solidFill>
                  <a:schemeClr val="tx1">
                    <a:lumMod val="75000"/>
                    <a:lumOff val="25000"/>
                  </a:schemeClr>
                </a:solidFill>
              </a:rPr>
              <a:t>Evitar contacto físico mediante saludos, abrazos, besos, y disminuir contacto con superficies y cara</a:t>
            </a:r>
          </a:p>
        </p:txBody>
      </p:sp>
      <p:sp>
        <p:nvSpPr>
          <p:cNvPr id="235" name="Rectangle 234">
            <a:extLst>
              <a:ext uri="{FF2B5EF4-FFF2-40B4-BE49-F238E27FC236}">
                <a16:creationId xmlns="" xmlns:a16="http://schemas.microsoft.com/office/drawing/2014/main" id="{EC2D4B4C-0BF1-4529-8E45-2AA4A8222666}"/>
              </a:ext>
            </a:extLst>
          </p:cNvPr>
          <p:cNvSpPr/>
          <p:nvPr/>
        </p:nvSpPr>
        <p:spPr>
          <a:xfrm>
            <a:off x="3441415" y="4950417"/>
            <a:ext cx="2592000" cy="486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00" b="1">
                <a:solidFill>
                  <a:schemeClr val="tx1">
                    <a:lumMod val="75000"/>
                    <a:lumOff val="25000"/>
                  </a:schemeClr>
                </a:solidFill>
              </a:rPr>
              <a:t>Señalizar adecuadamente restricciones en aglomeraciones: filas, comedores, baños, elevadores</a:t>
            </a:r>
          </a:p>
        </p:txBody>
      </p:sp>
      <p:sp>
        <p:nvSpPr>
          <p:cNvPr id="236" name="Rectangle 235">
            <a:extLst>
              <a:ext uri="{FF2B5EF4-FFF2-40B4-BE49-F238E27FC236}">
                <a16:creationId xmlns="" xmlns:a16="http://schemas.microsoft.com/office/drawing/2014/main" id="{F321D8A9-F8DE-44F5-9EFE-4BA3D570F5AE}"/>
              </a:ext>
            </a:extLst>
          </p:cNvPr>
          <p:cNvSpPr/>
          <p:nvPr/>
        </p:nvSpPr>
        <p:spPr>
          <a:xfrm>
            <a:off x="3441415" y="3784003"/>
            <a:ext cx="2592000" cy="486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00" b="1">
                <a:solidFill>
                  <a:schemeClr val="tx1">
                    <a:lumMod val="75000"/>
                    <a:lumOff val="25000"/>
                  </a:schemeClr>
                </a:solidFill>
              </a:rPr>
              <a:t>Reforzar cuidados especiales para personas vulnerables. Ej. mayores de 65, con afecciones y embarazadas</a:t>
            </a:r>
          </a:p>
        </p:txBody>
      </p:sp>
      <p:sp>
        <p:nvSpPr>
          <p:cNvPr id="237" name="Rectangle 236">
            <a:extLst>
              <a:ext uri="{FF2B5EF4-FFF2-40B4-BE49-F238E27FC236}">
                <a16:creationId xmlns="" xmlns:a16="http://schemas.microsoft.com/office/drawing/2014/main" id="{3DCB6188-FBE7-40DB-9F36-EA271D59525D}"/>
              </a:ext>
            </a:extLst>
          </p:cNvPr>
          <p:cNvSpPr/>
          <p:nvPr/>
        </p:nvSpPr>
        <p:spPr>
          <a:xfrm>
            <a:off x="3441415" y="5533626"/>
            <a:ext cx="2592000" cy="486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00" b="1" dirty="0">
                <a:solidFill>
                  <a:schemeClr val="tx1">
                    <a:lumMod val="75000"/>
                    <a:lumOff val="25000"/>
                  </a:schemeClr>
                </a:solidFill>
              </a:rPr>
              <a:t>De presentar síntomas como dolor de cabeza y fiebre, busque atención médica remota antes de </a:t>
            </a:r>
            <a:r>
              <a:rPr lang="es-MX" sz="1000" b="1" dirty="0" smtClean="0">
                <a:solidFill>
                  <a:schemeClr val="tx1">
                    <a:lumMod val="75000"/>
                    <a:lumOff val="25000"/>
                  </a:schemeClr>
                </a:solidFill>
              </a:rPr>
              <a:t>trasladarse.</a:t>
            </a:r>
            <a:endParaRPr lang="es-MX" sz="1000" b="1" dirty="0">
              <a:solidFill>
                <a:schemeClr val="tx1">
                  <a:lumMod val="75000"/>
                  <a:lumOff val="25000"/>
                </a:schemeClr>
              </a:solidFill>
            </a:endParaRPr>
          </a:p>
        </p:txBody>
      </p:sp>
      <p:sp>
        <p:nvSpPr>
          <p:cNvPr id="238" name="Rectangle 237">
            <a:extLst>
              <a:ext uri="{FF2B5EF4-FFF2-40B4-BE49-F238E27FC236}">
                <a16:creationId xmlns="" xmlns:a16="http://schemas.microsoft.com/office/drawing/2014/main" id="{EEA309ED-73A4-4539-9805-37FC59AD5C81}"/>
              </a:ext>
            </a:extLst>
          </p:cNvPr>
          <p:cNvSpPr/>
          <p:nvPr/>
        </p:nvSpPr>
        <p:spPr>
          <a:xfrm>
            <a:off x="6164131" y="1346630"/>
            <a:ext cx="2592458" cy="633349"/>
          </a:xfrm>
          <a:prstGeom prst="rect">
            <a:avLst/>
          </a:prstGeom>
          <a:solidFill>
            <a:srgbClr val="E3061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400" b="1" i="1">
              <a:solidFill>
                <a:schemeClr val="bg2"/>
              </a:solidFill>
            </a:endParaRPr>
          </a:p>
        </p:txBody>
      </p:sp>
      <p:sp>
        <p:nvSpPr>
          <p:cNvPr id="244" name="Rectangle 243">
            <a:extLst>
              <a:ext uri="{FF2B5EF4-FFF2-40B4-BE49-F238E27FC236}">
                <a16:creationId xmlns="" xmlns:a16="http://schemas.microsoft.com/office/drawing/2014/main" id="{6B8AE44A-077A-4E3C-910A-D2FAC2509B33}"/>
              </a:ext>
            </a:extLst>
          </p:cNvPr>
          <p:cNvSpPr/>
          <p:nvPr/>
        </p:nvSpPr>
        <p:spPr>
          <a:xfrm>
            <a:off x="6747629" y="1410491"/>
            <a:ext cx="2008502" cy="5056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a:solidFill>
                  <a:schemeClr val="bg1"/>
                </a:solidFill>
              </a:rPr>
              <a:t>Control de Acceso</a:t>
            </a:r>
            <a:endParaRPr lang="es-MX" sz="1600" b="1">
              <a:solidFill>
                <a:schemeClr val="bg1"/>
              </a:solidFill>
            </a:endParaRPr>
          </a:p>
        </p:txBody>
      </p:sp>
      <p:sp>
        <p:nvSpPr>
          <p:cNvPr id="246" name="Rectangle 245">
            <a:extLst>
              <a:ext uri="{FF2B5EF4-FFF2-40B4-BE49-F238E27FC236}">
                <a16:creationId xmlns="" xmlns:a16="http://schemas.microsoft.com/office/drawing/2014/main" id="{3BB21D5A-E71E-4D22-B0C0-D150DBFC5008}"/>
              </a:ext>
            </a:extLst>
          </p:cNvPr>
          <p:cNvSpPr/>
          <p:nvPr/>
        </p:nvSpPr>
        <p:spPr>
          <a:xfrm>
            <a:off x="6164131" y="2034382"/>
            <a:ext cx="2592000" cy="486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00" b="1">
                <a:solidFill>
                  <a:schemeClr val="tx1">
                    <a:lumMod val="75000"/>
                    <a:lumOff val="25000"/>
                  </a:schemeClr>
                </a:solidFill>
              </a:rPr>
              <a:t> Establecer filtro de acceso para detectar síntomas, ej. inspección visual, termómetro y/o cuestionario </a:t>
            </a:r>
          </a:p>
        </p:txBody>
      </p:sp>
      <p:sp>
        <p:nvSpPr>
          <p:cNvPr id="248" name="Rectangle 247">
            <a:extLst>
              <a:ext uri="{FF2B5EF4-FFF2-40B4-BE49-F238E27FC236}">
                <a16:creationId xmlns="" xmlns:a16="http://schemas.microsoft.com/office/drawing/2014/main" id="{74006ADB-7CF2-4256-8FEC-2AE8FFDC2DA0}"/>
              </a:ext>
            </a:extLst>
          </p:cNvPr>
          <p:cNvSpPr/>
          <p:nvPr/>
        </p:nvSpPr>
        <p:spPr>
          <a:xfrm>
            <a:off x="6164131" y="2617589"/>
            <a:ext cx="2592000" cy="486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00" b="1">
                <a:solidFill>
                  <a:schemeClr val="tx1">
                    <a:lumMod val="75000"/>
                    <a:lumOff val="25000"/>
                  </a:schemeClr>
                </a:solidFill>
              </a:rPr>
              <a:t>Establecer una zona de aislamiento para aquellas personas que el filtro de acceso detecte como riesgo</a:t>
            </a:r>
          </a:p>
        </p:txBody>
      </p:sp>
      <p:sp>
        <p:nvSpPr>
          <p:cNvPr id="249" name="Rectangle 248">
            <a:extLst>
              <a:ext uri="{FF2B5EF4-FFF2-40B4-BE49-F238E27FC236}">
                <a16:creationId xmlns="" xmlns:a16="http://schemas.microsoft.com/office/drawing/2014/main" id="{970DED9B-7D07-4D62-9AC5-49DE327A7038}"/>
              </a:ext>
            </a:extLst>
          </p:cNvPr>
          <p:cNvSpPr/>
          <p:nvPr/>
        </p:nvSpPr>
        <p:spPr>
          <a:xfrm>
            <a:off x="6164131" y="3200796"/>
            <a:ext cx="2592000" cy="486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00" b="1" dirty="0">
                <a:solidFill>
                  <a:schemeClr val="tx1">
                    <a:lumMod val="75000"/>
                    <a:lumOff val="25000"/>
                  </a:schemeClr>
                </a:solidFill>
              </a:rPr>
              <a:t>Entrenar a </a:t>
            </a:r>
            <a:r>
              <a:rPr lang="es-MX" sz="1000" b="1" dirty="0" smtClean="0">
                <a:solidFill>
                  <a:schemeClr val="tx1">
                    <a:lumMod val="75000"/>
                    <a:lumOff val="25000"/>
                  </a:schemeClr>
                </a:solidFill>
              </a:rPr>
              <a:t>recepcionistas</a:t>
            </a:r>
            <a:r>
              <a:rPr lang="es-MX" sz="1000" b="1" dirty="0">
                <a:solidFill>
                  <a:schemeClr val="tx1">
                    <a:lumMod val="75000"/>
                    <a:lumOff val="25000"/>
                  </a:schemeClr>
                </a:solidFill>
              </a:rPr>
              <a:t>, personal de Seguridad y de RH en la identificación de síntomas visibles</a:t>
            </a:r>
          </a:p>
        </p:txBody>
      </p:sp>
      <p:sp>
        <p:nvSpPr>
          <p:cNvPr id="250" name="Rectangle 249">
            <a:extLst>
              <a:ext uri="{FF2B5EF4-FFF2-40B4-BE49-F238E27FC236}">
                <a16:creationId xmlns="" xmlns:a16="http://schemas.microsoft.com/office/drawing/2014/main" id="{F365B16F-C4B1-4984-A121-68710245BA69}"/>
              </a:ext>
            </a:extLst>
          </p:cNvPr>
          <p:cNvSpPr/>
          <p:nvPr/>
        </p:nvSpPr>
        <p:spPr>
          <a:xfrm>
            <a:off x="6164131" y="4367210"/>
            <a:ext cx="2592000" cy="486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00" b="1" dirty="0">
                <a:solidFill>
                  <a:schemeClr val="tx1">
                    <a:lumMod val="75000"/>
                    <a:lumOff val="25000"/>
                  </a:schemeClr>
                </a:solidFill>
              </a:rPr>
              <a:t>Disponer de suficientes sistemas de desinfección con alcohol gel al 70%</a:t>
            </a:r>
          </a:p>
        </p:txBody>
      </p:sp>
      <p:sp>
        <p:nvSpPr>
          <p:cNvPr id="251" name="Rectangle 250">
            <a:extLst>
              <a:ext uri="{FF2B5EF4-FFF2-40B4-BE49-F238E27FC236}">
                <a16:creationId xmlns="" xmlns:a16="http://schemas.microsoft.com/office/drawing/2014/main" id="{CA03B734-52FB-4E32-9F00-BF6C56685CB7}"/>
              </a:ext>
            </a:extLst>
          </p:cNvPr>
          <p:cNvSpPr/>
          <p:nvPr/>
        </p:nvSpPr>
        <p:spPr>
          <a:xfrm>
            <a:off x="6164131" y="4950417"/>
            <a:ext cx="2592000" cy="486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00" b="1" dirty="0">
                <a:solidFill>
                  <a:schemeClr val="tx1">
                    <a:lumMod val="75000"/>
                    <a:lumOff val="25000"/>
                  </a:schemeClr>
                </a:solidFill>
              </a:rPr>
              <a:t>Toda persona que circula </a:t>
            </a:r>
            <a:r>
              <a:rPr lang="es-MX" sz="1000" b="1" dirty="0" smtClean="0">
                <a:solidFill>
                  <a:schemeClr val="tx1">
                    <a:lumMod val="75000"/>
                    <a:lumOff val="25000"/>
                  </a:schemeClr>
                </a:solidFill>
              </a:rPr>
              <a:t>en el </a:t>
            </a:r>
            <a:r>
              <a:rPr lang="es-MX" sz="1000" b="1" dirty="0">
                <a:solidFill>
                  <a:schemeClr val="tx1">
                    <a:lumMod val="75000"/>
                    <a:lumOff val="25000"/>
                  </a:schemeClr>
                </a:solidFill>
              </a:rPr>
              <a:t>Control de Acceso debe utilizar alcohol gel al 70</a:t>
            </a:r>
            <a:r>
              <a:rPr lang="es-MX" sz="1000" b="1" dirty="0" smtClean="0">
                <a:solidFill>
                  <a:schemeClr val="tx1">
                    <a:lumMod val="75000"/>
                    <a:lumOff val="25000"/>
                  </a:schemeClr>
                </a:solidFill>
              </a:rPr>
              <a:t>% y </a:t>
            </a:r>
            <a:r>
              <a:rPr lang="es-MX" sz="1000" b="1" dirty="0">
                <a:solidFill>
                  <a:schemeClr val="tx1">
                    <a:lumMod val="75000"/>
                    <a:lumOff val="25000"/>
                  </a:schemeClr>
                </a:solidFill>
              </a:rPr>
              <a:t>limpiar los zapatos en los tapetes</a:t>
            </a:r>
          </a:p>
        </p:txBody>
      </p:sp>
      <p:sp>
        <p:nvSpPr>
          <p:cNvPr id="252" name="Rectangle 251">
            <a:extLst>
              <a:ext uri="{FF2B5EF4-FFF2-40B4-BE49-F238E27FC236}">
                <a16:creationId xmlns="" xmlns:a16="http://schemas.microsoft.com/office/drawing/2014/main" id="{50174D6B-3276-41DF-8399-94E88F217271}"/>
              </a:ext>
            </a:extLst>
          </p:cNvPr>
          <p:cNvSpPr/>
          <p:nvPr/>
        </p:nvSpPr>
        <p:spPr>
          <a:xfrm>
            <a:off x="6164131" y="3784003"/>
            <a:ext cx="2592000" cy="486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00" b="1">
                <a:solidFill>
                  <a:schemeClr val="tx1">
                    <a:lumMod val="75000"/>
                    <a:lumOff val="25000"/>
                  </a:schemeClr>
                </a:solidFill>
              </a:rPr>
              <a:t>El personal de Controles de Acceso debe portar elementos de protección, ej. Mascarilla, lentes y guantes.</a:t>
            </a:r>
          </a:p>
        </p:txBody>
      </p:sp>
      <p:sp>
        <p:nvSpPr>
          <p:cNvPr id="253" name="Rectangle 252">
            <a:extLst>
              <a:ext uri="{FF2B5EF4-FFF2-40B4-BE49-F238E27FC236}">
                <a16:creationId xmlns="" xmlns:a16="http://schemas.microsoft.com/office/drawing/2014/main" id="{83787E91-1BE0-4C41-9D66-8594FE8DB99B}"/>
              </a:ext>
            </a:extLst>
          </p:cNvPr>
          <p:cNvSpPr/>
          <p:nvPr/>
        </p:nvSpPr>
        <p:spPr>
          <a:xfrm>
            <a:off x="6164131" y="5533626"/>
            <a:ext cx="2592000" cy="486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00" b="1" dirty="0">
                <a:solidFill>
                  <a:schemeClr val="tx1">
                    <a:lumMod val="75000"/>
                    <a:lumOff val="25000"/>
                  </a:schemeClr>
                </a:solidFill>
              </a:rPr>
              <a:t>Al </a:t>
            </a:r>
            <a:r>
              <a:rPr lang="es-MX" sz="1000" b="1" dirty="0" smtClean="0">
                <a:solidFill>
                  <a:schemeClr val="tx1">
                    <a:lumMod val="75000"/>
                    <a:lumOff val="25000"/>
                  </a:schemeClr>
                </a:solidFill>
              </a:rPr>
              <a:t>detectar </a:t>
            </a:r>
            <a:r>
              <a:rPr lang="es-MX" sz="1000" b="1" dirty="0">
                <a:solidFill>
                  <a:schemeClr val="tx1">
                    <a:lumMod val="75000"/>
                    <a:lumOff val="25000"/>
                  </a:schemeClr>
                </a:solidFill>
              </a:rPr>
              <a:t>persona con </a:t>
            </a:r>
            <a:r>
              <a:rPr lang="es-MX" sz="1000" b="1" dirty="0" smtClean="0">
                <a:solidFill>
                  <a:schemeClr val="tx1">
                    <a:lumMod val="75000"/>
                    <a:lumOff val="25000"/>
                  </a:schemeClr>
                </a:solidFill>
              </a:rPr>
              <a:t>síntomas </a:t>
            </a:r>
            <a:r>
              <a:rPr lang="es-MX" sz="1000" b="1" dirty="0">
                <a:solidFill>
                  <a:schemeClr val="tx1">
                    <a:lumMod val="75000"/>
                    <a:lumOff val="25000"/>
                  </a:schemeClr>
                </a:solidFill>
              </a:rPr>
              <a:t>deberá ser reportado a los dptos. </a:t>
            </a:r>
            <a:r>
              <a:rPr lang="es-MX" sz="1000" b="1" dirty="0" smtClean="0">
                <a:solidFill>
                  <a:schemeClr val="tx1">
                    <a:lumMod val="75000"/>
                    <a:lumOff val="25000"/>
                  </a:schemeClr>
                </a:solidFill>
              </a:rPr>
              <a:t>correspondientes </a:t>
            </a:r>
            <a:r>
              <a:rPr lang="es-MX" sz="1000" b="1" dirty="0">
                <a:solidFill>
                  <a:schemeClr val="tx1">
                    <a:lumMod val="75000"/>
                    <a:lumOff val="25000"/>
                  </a:schemeClr>
                </a:solidFill>
              </a:rPr>
              <a:t>y </a:t>
            </a:r>
            <a:r>
              <a:rPr lang="es-MX" sz="1000" b="1" dirty="0" smtClean="0">
                <a:solidFill>
                  <a:schemeClr val="tx1">
                    <a:lumMod val="75000"/>
                    <a:lumOff val="25000"/>
                  </a:schemeClr>
                </a:solidFill>
              </a:rPr>
              <a:t>a la Secretaría de Salud.</a:t>
            </a:r>
            <a:endParaRPr lang="es-MX" sz="1000" b="1" dirty="0">
              <a:solidFill>
                <a:schemeClr val="tx1">
                  <a:lumMod val="75000"/>
                  <a:lumOff val="25000"/>
                </a:schemeClr>
              </a:solidFill>
            </a:endParaRPr>
          </a:p>
        </p:txBody>
      </p:sp>
      <p:sp>
        <p:nvSpPr>
          <p:cNvPr id="255" name="Rectangle 254">
            <a:extLst>
              <a:ext uri="{FF2B5EF4-FFF2-40B4-BE49-F238E27FC236}">
                <a16:creationId xmlns="" xmlns:a16="http://schemas.microsoft.com/office/drawing/2014/main" id="{D74F3C00-EACC-4040-A3A1-41663A22122A}"/>
              </a:ext>
            </a:extLst>
          </p:cNvPr>
          <p:cNvSpPr/>
          <p:nvPr/>
        </p:nvSpPr>
        <p:spPr>
          <a:xfrm>
            <a:off x="8886847" y="1346630"/>
            <a:ext cx="2592458" cy="633349"/>
          </a:xfrm>
          <a:prstGeom prst="rect">
            <a:avLst/>
          </a:prstGeom>
          <a:solidFill>
            <a:srgbClr val="E3061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400" b="1" i="1">
              <a:solidFill>
                <a:schemeClr val="bg2"/>
              </a:solidFill>
            </a:endParaRPr>
          </a:p>
        </p:txBody>
      </p:sp>
      <p:sp>
        <p:nvSpPr>
          <p:cNvPr id="256" name="Rectangle 255">
            <a:extLst>
              <a:ext uri="{FF2B5EF4-FFF2-40B4-BE49-F238E27FC236}">
                <a16:creationId xmlns="" xmlns:a16="http://schemas.microsoft.com/office/drawing/2014/main" id="{995E4CD9-3566-46DB-9DD3-B78949986449}"/>
              </a:ext>
            </a:extLst>
          </p:cNvPr>
          <p:cNvSpPr/>
          <p:nvPr/>
        </p:nvSpPr>
        <p:spPr>
          <a:xfrm>
            <a:off x="9470345" y="1410491"/>
            <a:ext cx="2008502" cy="5056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400" b="1" dirty="0">
                <a:solidFill>
                  <a:schemeClr val="bg1"/>
                </a:solidFill>
              </a:rPr>
              <a:t>COMITÉ DE SEGURIDAD Y SALUD FRENTE AL COVID-19 </a:t>
            </a:r>
            <a:endParaRPr lang="es-MX" sz="1200" b="1" dirty="0">
              <a:solidFill>
                <a:schemeClr val="bg1"/>
              </a:solidFill>
            </a:endParaRPr>
          </a:p>
        </p:txBody>
      </p:sp>
      <p:sp>
        <p:nvSpPr>
          <p:cNvPr id="257" name="Rectangle 256">
            <a:extLst>
              <a:ext uri="{FF2B5EF4-FFF2-40B4-BE49-F238E27FC236}">
                <a16:creationId xmlns="" xmlns:a16="http://schemas.microsoft.com/office/drawing/2014/main" id="{8444F72B-8CB9-4769-AC24-3B7840F642EF}"/>
              </a:ext>
            </a:extLst>
          </p:cNvPr>
          <p:cNvSpPr/>
          <p:nvPr/>
        </p:nvSpPr>
        <p:spPr>
          <a:xfrm>
            <a:off x="8886847" y="2034382"/>
            <a:ext cx="2592000" cy="486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00" b="1">
                <a:solidFill>
                  <a:schemeClr val="tx1">
                    <a:lumMod val="75000"/>
                    <a:lumOff val="25000"/>
                  </a:schemeClr>
                </a:solidFill>
              </a:rPr>
              <a:t>Implementar en forma y profundidad todos los protocolos adoptados a personas e instalaciones</a:t>
            </a:r>
          </a:p>
        </p:txBody>
      </p:sp>
      <p:sp>
        <p:nvSpPr>
          <p:cNvPr id="258" name="Rectangle 257">
            <a:extLst>
              <a:ext uri="{FF2B5EF4-FFF2-40B4-BE49-F238E27FC236}">
                <a16:creationId xmlns="" xmlns:a16="http://schemas.microsoft.com/office/drawing/2014/main" id="{6050E9BC-FA41-4B4D-AF1F-D2CF9559D7AF}"/>
              </a:ext>
            </a:extLst>
          </p:cNvPr>
          <p:cNvSpPr/>
          <p:nvPr/>
        </p:nvSpPr>
        <p:spPr>
          <a:xfrm>
            <a:off x="8886847" y="2617589"/>
            <a:ext cx="2592000" cy="486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00" b="1">
                <a:solidFill>
                  <a:schemeClr val="tx1">
                    <a:lumMod val="75000"/>
                    <a:lumOff val="25000"/>
                  </a:schemeClr>
                </a:solidFill>
              </a:rPr>
              <a:t>Manejar en profundidad y amplitud todos los requerimientos establecidos en los protocolos aplicables</a:t>
            </a:r>
          </a:p>
        </p:txBody>
      </p:sp>
      <p:sp>
        <p:nvSpPr>
          <p:cNvPr id="261" name="Rectangle 260">
            <a:extLst>
              <a:ext uri="{FF2B5EF4-FFF2-40B4-BE49-F238E27FC236}">
                <a16:creationId xmlns="" xmlns:a16="http://schemas.microsoft.com/office/drawing/2014/main" id="{17CDCF87-9520-49F7-92D4-DF0AB39324DF}"/>
              </a:ext>
            </a:extLst>
          </p:cNvPr>
          <p:cNvSpPr/>
          <p:nvPr/>
        </p:nvSpPr>
        <p:spPr>
          <a:xfrm>
            <a:off x="8886847" y="3200796"/>
            <a:ext cx="2592000" cy="486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00" b="1">
                <a:solidFill>
                  <a:schemeClr val="tx1">
                    <a:lumMod val="75000"/>
                    <a:lumOff val="25000"/>
                  </a:schemeClr>
                </a:solidFill>
              </a:rPr>
              <a:t>Garantizar el cumplimiento de todos los protocolos, ej. Higiene, Distanciamiento Social, Acceso, etc.</a:t>
            </a:r>
          </a:p>
        </p:txBody>
      </p:sp>
      <p:sp>
        <p:nvSpPr>
          <p:cNvPr id="266" name="Rectangle 265">
            <a:extLst>
              <a:ext uri="{FF2B5EF4-FFF2-40B4-BE49-F238E27FC236}">
                <a16:creationId xmlns="" xmlns:a16="http://schemas.microsoft.com/office/drawing/2014/main" id="{06684D7D-F9D4-4F30-90AD-097E556874FD}"/>
              </a:ext>
            </a:extLst>
          </p:cNvPr>
          <p:cNvSpPr/>
          <p:nvPr/>
        </p:nvSpPr>
        <p:spPr>
          <a:xfrm>
            <a:off x="8886847" y="4367210"/>
            <a:ext cx="2592000" cy="486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00" b="1">
                <a:solidFill>
                  <a:schemeClr val="tx1">
                    <a:lumMod val="75000"/>
                    <a:lumOff val="25000"/>
                  </a:schemeClr>
                </a:solidFill>
              </a:rPr>
              <a:t>Garantizar la disminución del riesgo potencial de contagio en actividades de trabajo, traslados, hogar, etc.</a:t>
            </a:r>
          </a:p>
        </p:txBody>
      </p:sp>
      <p:sp>
        <p:nvSpPr>
          <p:cNvPr id="267" name="Rectangle 266">
            <a:extLst>
              <a:ext uri="{FF2B5EF4-FFF2-40B4-BE49-F238E27FC236}">
                <a16:creationId xmlns="" xmlns:a16="http://schemas.microsoft.com/office/drawing/2014/main" id="{32F465F9-FF82-4A0C-B76C-949CDF6804BB}"/>
              </a:ext>
            </a:extLst>
          </p:cNvPr>
          <p:cNvSpPr/>
          <p:nvPr/>
        </p:nvSpPr>
        <p:spPr>
          <a:xfrm>
            <a:off x="8886847" y="4950417"/>
            <a:ext cx="2592000" cy="486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00" b="1">
                <a:solidFill>
                  <a:schemeClr val="tx1">
                    <a:lumMod val="75000"/>
                    <a:lumOff val="25000"/>
                  </a:schemeClr>
                </a:solidFill>
              </a:rPr>
              <a:t>Facilitar comunicación entre trabajadores, gerencia y autoridades</a:t>
            </a:r>
          </a:p>
        </p:txBody>
      </p:sp>
      <p:sp>
        <p:nvSpPr>
          <p:cNvPr id="268" name="Rectangle 267">
            <a:extLst>
              <a:ext uri="{FF2B5EF4-FFF2-40B4-BE49-F238E27FC236}">
                <a16:creationId xmlns="" xmlns:a16="http://schemas.microsoft.com/office/drawing/2014/main" id="{F05E58B0-A847-4177-B065-C7B1BA788B53}"/>
              </a:ext>
            </a:extLst>
          </p:cNvPr>
          <p:cNvSpPr/>
          <p:nvPr/>
        </p:nvSpPr>
        <p:spPr>
          <a:xfrm>
            <a:off x="8886847" y="3784003"/>
            <a:ext cx="2592000" cy="486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00" b="1">
                <a:solidFill>
                  <a:schemeClr val="tx1">
                    <a:lumMod val="75000"/>
                    <a:lumOff val="25000"/>
                  </a:schemeClr>
                </a:solidFill>
              </a:rPr>
              <a:t>Capacitar al personal sobre uso correcto y disposición de mascarilla, lentes, guantes</a:t>
            </a:r>
          </a:p>
        </p:txBody>
      </p:sp>
      <p:sp>
        <p:nvSpPr>
          <p:cNvPr id="269" name="Rectangle 268">
            <a:extLst>
              <a:ext uri="{FF2B5EF4-FFF2-40B4-BE49-F238E27FC236}">
                <a16:creationId xmlns="" xmlns:a16="http://schemas.microsoft.com/office/drawing/2014/main" id="{2CCF985E-4E4C-4B64-936F-D0DF618C87A4}"/>
              </a:ext>
            </a:extLst>
          </p:cNvPr>
          <p:cNvSpPr/>
          <p:nvPr/>
        </p:nvSpPr>
        <p:spPr>
          <a:xfrm>
            <a:off x="8886847" y="5533626"/>
            <a:ext cx="2592000" cy="486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00" b="1" dirty="0">
                <a:solidFill>
                  <a:schemeClr val="tx1">
                    <a:lumMod val="75000"/>
                    <a:lumOff val="25000"/>
                  </a:schemeClr>
                </a:solidFill>
              </a:rPr>
              <a:t>Comunicar a gerencia y autoridades información relevante, recursos, medidas preventivas y </a:t>
            </a:r>
            <a:r>
              <a:rPr lang="es-MX" sz="1000" b="1" dirty="0" smtClean="0">
                <a:solidFill>
                  <a:schemeClr val="tx1">
                    <a:lumMod val="75000"/>
                    <a:lumOff val="25000"/>
                  </a:schemeClr>
                </a:solidFill>
              </a:rPr>
              <a:t>restricciones.</a:t>
            </a:r>
            <a:endParaRPr lang="es-MX" sz="1000" b="1" dirty="0">
              <a:solidFill>
                <a:schemeClr val="tx1">
                  <a:lumMod val="75000"/>
                  <a:lumOff val="25000"/>
                </a:schemeClr>
              </a:solidFill>
            </a:endParaRPr>
          </a:p>
        </p:txBody>
      </p:sp>
      <p:sp>
        <p:nvSpPr>
          <p:cNvPr id="46" name="Rectangle 45">
            <a:extLst>
              <a:ext uri="{FF2B5EF4-FFF2-40B4-BE49-F238E27FC236}">
                <a16:creationId xmlns="" xmlns:a16="http://schemas.microsoft.com/office/drawing/2014/main" id="{A040675D-3ADD-41ED-B527-FBE1B48B8889}"/>
              </a:ext>
            </a:extLst>
          </p:cNvPr>
          <p:cNvSpPr/>
          <p:nvPr/>
        </p:nvSpPr>
        <p:spPr>
          <a:xfrm>
            <a:off x="718241" y="1346630"/>
            <a:ext cx="2592458" cy="633349"/>
          </a:xfrm>
          <a:prstGeom prst="rect">
            <a:avLst/>
          </a:prstGeom>
          <a:solidFill>
            <a:srgbClr val="E3061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400" b="1" i="1">
              <a:solidFill>
                <a:schemeClr val="bg2"/>
              </a:solidFill>
            </a:endParaRPr>
          </a:p>
        </p:txBody>
      </p:sp>
      <p:sp>
        <p:nvSpPr>
          <p:cNvPr id="47" name="Rectangle 46">
            <a:extLst>
              <a:ext uri="{FF2B5EF4-FFF2-40B4-BE49-F238E27FC236}">
                <a16:creationId xmlns="" xmlns:a16="http://schemas.microsoft.com/office/drawing/2014/main" id="{86B4B720-67E4-446D-87AB-E751309FF173}"/>
              </a:ext>
            </a:extLst>
          </p:cNvPr>
          <p:cNvSpPr/>
          <p:nvPr/>
        </p:nvSpPr>
        <p:spPr>
          <a:xfrm>
            <a:off x="1301739" y="1410491"/>
            <a:ext cx="2008502" cy="5056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a:solidFill>
                  <a:schemeClr val="bg1"/>
                </a:solidFill>
              </a:rPr>
              <a:t>Higiene</a:t>
            </a:r>
            <a:endParaRPr lang="es-MX" sz="1600" b="1">
              <a:solidFill>
                <a:schemeClr val="bg1"/>
              </a:solidFill>
            </a:endParaRPr>
          </a:p>
        </p:txBody>
      </p:sp>
      <p:sp>
        <p:nvSpPr>
          <p:cNvPr id="48" name="Rectangle 47">
            <a:extLst>
              <a:ext uri="{FF2B5EF4-FFF2-40B4-BE49-F238E27FC236}">
                <a16:creationId xmlns="" xmlns:a16="http://schemas.microsoft.com/office/drawing/2014/main" id="{227C4D4D-24D7-4767-B16C-5CC4A58E256E}"/>
              </a:ext>
            </a:extLst>
          </p:cNvPr>
          <p:cNvSpPr/>
          <p:nvPr/>
        </p:nvSpPr>
        <p:spPr>
          <a:xfrm>
            <a:off x="718241" y="2034382"/>
            <a:ext cx="2592000" cy="486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00" b="1" dirty="0">
                <a:solidFill>
                  <a:schemeClr val="tx1">
                    <a:lumMod val="75000"/>
                    <a:lumOff val="25000"/>
                  </a:schemeClr>
                </a:solidFill>
              </a:rPr>
              <a:t>Lavado de manos completo y frecuente con agua y jabón durante 20 segundos mínimo</a:t>
            </a:r>
          </a:p>
        </p:txBody>
      </p:sp>
      <p:sp>
        <p:nvSpPr>
          <p:cNvPr id="51" name="Rectangle 50">
            <a:extLst>
              <a:ext uri="{FF2B5EF4-FFF2-40B4-BE49-F238E27FC236}">
                <a16:creationId xmlns="" xmlns:a16="http://schemas.microsoft.com/office/drawing/2014/main" id="{EE364B68-30FB-4DE0-91E3-FFB9E2FC4F48}"/>
              </a:ext>
            </a:extLst>
          </p:cNvPr>
          <p:cNvSpPr/>
          <p:nvPr/>
        </p:nvSpPr>
        <p:spPr>
          <a:xfrm>
            <a:off x="718241" y="2617589"/>
            <a:ext cx="2592000" cy="486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00" b="1">
                <a:solidFill>
                  <a:schemeClr val="tx1">
                    <a:lumMod val="75000"/>
                    <a:lumOff val="25000"/>
                  </a:schemeClr>
                </a:solidFill>
              </a:rPr>
              <a:t>Desinfección de manos con sanitizante con 70-90% alcohol, ante la falta de agua y jabón</a:t>
            </a:r>
          </a:p>
        </p:txBody>
      </p:sp>
      <p:sp>
        <p:nvSpPr>
          <p:cNvPr id="52" name="Rectangle 51">
            <a:extLst>
              <a:ext uri="{FF2B5EF4-FFF2-40B4-BE49-F238E27FC236}">
                <a16:creationId xmlns="" xmlns:a16="http://schemas.microsoft.com/office/drawing/2014/main" id="{4E9ECF70-E988-45AE-9727-F573289F8489}"/>
              </a:ext>
            </a:extLst>
          </p:cNvPr>
          <p:cNvSpPr/>
          <p:nvPr/>
        </p:nvSpPr>
        <p:spPr>
          <a:xfrm>
            <a:off x="718241" y="3200796"/>
            <a:ext cx="2592000" cy="486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00" b="1">
                <a:solidFill>
                  <a:schemeClr val="tx1">
                    <a:lumMod val="75000"/>
                    <a:lumOff val="25000"/>
                  </a:schemeClr>
                </a:solidFill>
              </a:rPr>
              <a:t>Uso de mascarilla, lentes, guantes, caretas, y batas dependiendo de actividad de trabajo</a:t>
            </a:r>
          </a:p>
        </p:txBody>
      </p:sp>
      <p:sp>
        <p:nvSpPr>
          <p:cNvPr id="53" name="Rectangle 52">
            <a:extLst>
              <a:ext uri="{FF2B5EF4-FFF2-40B4-BE49-F238E27FC236}">
                <a16:creationId xmlns="" xmlns:a16="http://schemas.microsoft.com/office/drawing/2014/main" id="{E11455FB-C307-4E72-8E25-D4EF35ED347D}"/>
              </a:ext>
            </a:extLst>
          </p:cNvPr>
          <p:cNvSpPr/>
          <p:nvPr/>
        </p:nvSpPr>
        <p:spPr>
          <a:xfrm>
            <a:off x="718241" y="4367210"/>
            <a:ext cx="2592000" cy="486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00" b="1">
                <a:solidFill>
                  <a:schemeClr val="tx1">
                    <a:lumMod val="75000"/>
                    <a:lumOff val="25000"/>
                  </a:schemeClr>
                </a:solidFill>
              </a:rPr>
              <a:t>Entrenar y proveer de equipos adecuados al personal en el uso, cuidados y frecuencia en la limpieza</a:t>
            </a:r>
          </a:p>
        </p:txBody>
      </p:sp>
      <p:sp>
        <p:nvSpPr>
          <p:cNvPr id="54" name="Rectangle 53">
            <a:extLst>
              <a:ext uri="{FF2B5EF4-FFF2-40B4-BE49-F238E27FC236}">
                <a16:creationId xmlns="" xmlns:a16="http://schemas.microsoft.com/office/drawing/2014/main" id="{FCC5CE54-38A1-4091-A91C-EF865CE20B06}"/>
              </a:ext>
            </a:extLst>
          </p:cNvPr>
          <p:cNvSpPr/>
          <p:nvPr/>
        </p:nvSpPr>
        <p:spPr>
          <a:xfrm>
            <a:off x="718241" y="4950417"/>
            <a:ext cx="2592000" cy="486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00" b="1">
                <a:solidFill>
                  <a:schemeClr val="tx1">
                    <a:lumMod val="75000"/>
                    <a:lumOff val="25000"/>
                  </a:schemeClr>
                </a:solidFill>
              </a:rPr>
              <a:t>Incremento de limpieza y desinfección de objetos y superficies de uso frecuente o lugares de alto tráfico</a:t>
            </a:r>
          </a:p>
        </p:txBody>
      </p:sp>
      <p:sp>
        <p:nvSpPr>
          <p:cNvPr id="55" name="Rectangle 54">
            <a:extLst>
              <a:ext uri="{FF2B5EF4-FFF2-40B4-BE49-F238E27FC236}">
                <a16:creationId xmlns="" xmlns:a16="http://schemas.microsoft.com/office/drawing/2014/main" id="{CE164D38-66A4-4630-BD89-37716156FB00}"/>
              </a:ext>
            </a:extLst>
          </p:cNvPr>
          <p:cNvSpPr/>
          <p:nvPr/>
        </p:nvSpPr>
        <p:spPr>
          <a:xfrm>
            <a:off x="718241" y="3784003"/>
            <a:ext cx="2592000" cy="486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00" b="1">
                <a:solidFill>
                  <a:schemeClr val="tx1">
                    <a:lumMod val="75000"/>
                    <a:lumOff val="25000"/>
                  </a:schemeClr>
                </a:solidFill>
              </a:rPr>
              <a:t>Etiqueta para tos y estornudo, con antebrazo o pañuelos desechables y su disposición adecuada</a:t>
            </a:r>
          </a:p>
        </p:txBody>
      </p:sp>
      <p:sp>
        <p:nvSpPr>
          <p:cNvPr id="56" name="Rectangle 55">
            <a:extLst>
              <a:ext uri="{FF2B5EF4-FFF2-40B4-BE49-F238E27FC236}">
                <a16:creationId xmlns="" xmlns:a16="http://schemas.microsoft.com/office/drawing/2014/main" id="{F4E087A2-FEEA-41C5-AB20-98883C797344}"/>
              </a:ext>
            </a:extLst>
          </p:cNvPr>
          <p:cNvSpPr/>
          <p:nvPr/>
        </p:nvSpPr>
        <p:spPr>
          <a:xfrm>
            <a:off x="718241" y="5533626"/>
            <a:ext cx="2592000" cy="486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00" b="1">
                <a:solidFill>
                  <a:schemeClr val="tx1">
                    <a:lumMod val="75000"/>
                    <a:lumOff val="25000"/>
                  </a:schemeClr>
                </a:solidFill>
              </a:rPr>
              <a:t>Mantener inventarios y distribución óptima a empleados, de productos de limpieza y desinfección.</a:t>
            </a:r>
          </a:p>
        </p:txBody>
      </p:sp>
      <p:pic>
        <p:nvPicPr>
          <p:cNvPr id="4" name="Picture 3" descr="A close up of a sign&#10;&#10;Description automatically generated">
            <a:extLst>
              <a:ext uri="{FF2B5EF4-FFF2-40B4-BE49-F238E27FC236}">
                <a16:creationId xmlns="" xmlns:a16="http://schemas.microsoft.com/office/drawing/2014/main" id="{252A0B3E-7356-46D1-99DC-620AA3A0778D}"/>
              </a:ext>
            </a:extLst>
          </p:cNvPr>
          <p:cNvPicPr>
            <a:picLocks noChangeAspect="1"/>
          </p:cNvPicPr>
          <p:nvPr/>
        </p:nvPicPr>
        <p:blipFill>
          <a:blip r:embed="rId7" cstate="print">
            <a:lum bright="70000" contrast="-70000"/>
            <a:extLst>
              <a:ext uri="{BEBA8EAE-BF5A-486C-A8C5-ECC9F3942E4B}">
                <a14:imgProps xmlns:a14="http://schemas.microsoft.com/office/drawing/2010/main">
                  <a14:imgLayer r:embed="rId8">
                    <a14:imgEffect>
                      <a14:saturation sat="0"/>
                    </a14:imgEffect>
                  </a14:imgLayer>
                </a14:imgProps>
              </a:ext>
              <a:ext uri="{28A0092B-C50C-407E-A947-70E740481C1C}">
                <a14:useLocalDpi xmlns:a14="http://schemas.microsoft.com/office/drawing/2010/main" val="0"/>
              </a:ext>
            </a:extLst>
          </a:blip>
          <a:stretch>
            <a:fillRect/>
          </a:stretch>
        </p:blipFill>
        <p:spPr>
          <a:xfrm>
            <a:off x="811868" y="1369641"/>
            <a:ext cx="587327" cy="587327"/>
          </a:xfrm>
          <a:prstGeom prst="rect">
            <a:avLst/>
          </a:prstGeom>
        </p:spPr>
      </p:pic>
      <p:pic>
        <p:nvPicPr>
          <p:cNvPr id="19" name="Picture 18" descr="A sign on the side of a building&#10;&#10;Description automatically generated">
            <a:extLst>
              <a:ext uri="{FF2B5EF4-FFF2-40B4-BE49-F238E27FC236}">
                <a16:creationId xmlns="" xmlns:a16="http://schemas.microsoft.com/office/drawing/2014/main" id="{C6FB4F0D-DDF8-4375-8245-EE2117C4874A}"/>
              </a:ext>
            </a:extLst>
          </p:cNvPr>
          <p:cNvPicPr>
            <a:picLocks noChangeAspect="1"/>
          </p:cNvPicPr>
          <p:nvPr/>
        </p:nvPicPr>
        <p:blipFill>
          <a:blip r:embed="rId9" cstate="print">
            <a:lum bright="70000" contrast="-70000"/>
            <a:extLst>
              <a:ext uri="{28A0092B-C50C-407E-A947-70E740481C1C}">
                <a14:useLocalDpi xmlns:a14="http://schemas.microsoft.com/office/drawing/2010/main" val="0"/>
              </a:ext>
            </a:extLst>
          </a:blip>
          <a:stretch>
            <a:fillRect/>
          </a:stretch>
        </p:blipFill>
        <p:spPr>
          <a:xfrm flipH="1">
            <a:off x="6273200" y="1418369"/>
            <a:ext cx="489871" cy="489871"/>
          </a:xfrm>
          <a:prstGeom prst="rect">
            <a:avLst/>
          </a:prstGeom>
        </p:spPr>
      </p:pic>
      <p:pic>
        <p:nvPicPr>
          <p:cNvPr id="61" name="Graphic 60" descr="Construction worker">
            <a:extLst>
              <a:ext uri="{FF2B5EF4-FFF2-40B4-BE49-F238E27FC236}">
                <a16:creationId xmlns="" xmlns:a16="http://schemas.microsoft.com/office/drawing/2014/main" id="{041129C2-A4D7-48A3-B7AA-5B6E17AB9181}"/>
              </a:ext>
            </a:extLst>
          </p:cNvPr>
          <p:cNvPicPr>
            <a:picLocks noChangeAspect="1"/>
          </p:cNvPicPr>
          <p:nvPr/>
        </p:nvPicPr>
        <p:blipFill>
          <a:blip r:embed="rId10">
            <a:extLst>
              <a:ext uri="{96DAC541-7B7A-43D3-8B79-37D633B846F1}">
                <asvg:svgBlip xmlns="" xmlns:asvg="http://schemas.microsoft.com/office/drawing/2016/SVG/main" r:embed="rId11"/>
              </a:ext>
            </a:extLst>
          </a:blip>
          <a:stretch>
            <a:fillRect/>
          </a:stretch>
        </p:blipFill>
        <p:spPr>
          <a:xfrm>
            <a:off x="8961070" y="1407840"/>
            <a:ext cx="538980" cy="510928"/>
          </a:xfrm>
          <a:prstGeom prst="rect">
            <a:avLst/>
          </a:prstGeom>
        </p:spPr>
      </p:pic>
      <p:pic>
        <p:nvPicPr>
          <p:cNvPr id="5" name="Graphic 4" descr="Woman">
            <a:extLst>
              <a:ext uri="{FF2B5EF4-FFF2-40B4-BE49-F238E27FC236}">
                <a16:creationId xmlns="" xmlns:a16="http://schemas.microsoft.com/office/drawing/2014/main" id="{6E32F052-8BAA-47BB-BE20-DB0C8BD5EFA8}"/>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 xmlns:asvg="http://schemas.microsoft.com/office/drawing/2016/SVG/main" r:embed="rId13"/>
              </a:ext>
            </a:extLst>
          </a:blip>
          <a:stretch>
            <a:fillRect/>
          </a:stretch>
        </p:blipFill>
        <p:spPr>
          <a:xfrm>
            <a:off x="3357544" y="1434704"/>
            <a:ext cx="457200" cy="457200"/>
          </a:xfrm>
          <a:prstGeom prst="rect">
            <a:avLst/>
          </a:prstGeom>
        </p:spPr>
      </p:pic>
      <p:pic>
        <p:nvPicPr>
          <p:cNvPr id="7" name="Graphic 6" descr="Man">
            <a:extLst>
              <a:ext uri="{FF2B5EF4-FFF2-40B4-BE49-F238E27FC236}">
                <a16:creationId xmlns="" xmlns:a16="http://schemas.microsoft.com/office/drawing/2014/main" id="{4A3C9E46-F598-4001-AE6A-329AC0722E1E}"/>
              </a:ext>
            </a:extLst>
          </p:cNvPr>
          <p:cNvPicPr>
            <a:picLocks noChangeAspect="1"/>
          </p:cNvPicPr>
          <p:nvPr/>
        </p:nvPicPr>
        <p:blipFill>
          <a:blip r:embed="rId14" cstate="print">
            <a:extLst>
              <a:ext uri="{28A0092B-C50C-407E-A947-70E740481C1C}">
                <a14:useLocalDpi xmlns:a14="http://schemas.microsoft.com/office/drawing/2010/main" val="0"/>
              </a:ext>
              <a:ext uri="{96DAC541-7B7A-43D3-8B79-37D633B846F1}">
                <asvg:svgBlip xmlns="" xmlns:asvg="http://schemas.microsoft.com/office/drawing/2016/SVG/main" r:embed="rId15"/>
              </a:ext>
            </a:extLst>
          </a:blip>
          <a:stretch>
            <a:fillRect/>
          </a:stretch>
        </p:blipFill>
        <p:spPr>
          <a:xfrm>
            <a:off x="3759202" y="1434704"/>
            <a:ext cx="457200" cy="457200"/>
          </a:xfrm>
          <a:prstGeom prst="rect">
            <a:avLst/>
          </a:prstGeom>
        </p:spPr>
      </p:pic>
      <p:cxnSp>
        <p:nvCxnSpPr>
          <p:cNvPr id="9" name="Straight Connector 8">
            <a:extLst>
              <a:ext uri="{FF2B5EF4-FFF2-40B4-BE49-F238E27FC236}">
                <a16:creationId xmlns="" xmlns:a16="http://schemas.microsoft.com/office/drawing/2014/main" id="{71D966A6-AF60-4457-B876-92160F11C1E0}"/>
              </a:ext>
            </a:extLst>
          </p:cNvPr>
          <p:cNvCxnSpPr>
            <a:cxnSpLocks/>
          </p:cNvCxnSpPr>
          <p:nvPr/>
        </p:nvCxnSpPr>
        <p:spPr>
          <a:xfrm>
            <a:off x="3690833" y="1663304"/>
            <a:ext cx="182880" cy="0"/>
          </a:xfrm>
          <a:prstGeom prst="line">
            <a:avLst/>
          </a:prstGeom>
          <a:ln>
            <a:solidFill>
              <a:schemeClr val="bg1">
                <a:lumMod val="85000"/>
              </a:schemeClr>
            </a:solidFill>
            <a:prstDash val="dash"/>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 xmlns:a16="http://schemas.microsoft.com/office/drawing/2014/main" id="{1129D958-F582-4151-9320-D0C046F027DE}"/>
              </a:ext>
            </a:extLst>
          </p:cNvPr>
          <p:cNvSpPr txBox="1"/>
          <p:nvPr/>
        </p:nvSpPr>
        <p:spPr>
          <a:xfrm>
            <a:off x="3572878" y="1478638"/>
            <a:ext cx="425117" cy="369332"/>
          </a:xfrm>
          <a:prstGeom prst="rect">
            <a:avLst/>
          </a:prstGeom>
          <a:noFill/>
        </p:spPr>
        <p:txBody>
          <a:bodyPr wrap="none" rtlCol="0">
            <a:spAutoFit/>
          </a:bodyPr>
          <a:lstStyle/>
          <a:p>
            <a:pPr algn="ctr"/>
            <a:r>
              <a:rPr lang="es-MX" sz="900" b="1" dirty="0" smtClean="0">
                <a:solidFill>
                  <a:schemeClr val="bg1">
                    <a:lumMod val="85000"/>
                  </a:schemeClr>
                </a:solidFill>
              </a:rPr>
              <a:t>1.5m</a:t>
            </a:r>
            <a:endParaRPr lang="es-MX" sz="900" b="1" dirty="0">
              <a:solidFill>
                <a:schemeClr val="bg1">
                  <a:lumMod val="85000"/>
                </a:schemeClr>
              </a:solidFill>
            </a:endParaRPr>
          </a:p>
          <a:p>
            <a:pPr algn="ctr"/>
            <a:endParaRPr lang="es-MX" sz="900" b="1" dirty="0">
              <a:solidFill>
                <a:schemeClr val="bg1">
                  <a:lumMod val="85000"/>
                </a:schemeClr>
              </a:solidFill>
            </a:endParaRPr>
          </a:p>
        </p:txBody>
      </p:sp>
    </p:spTree>
    <p:extLst>
      <p:ext uri="{BB962C8B-B14F-4D97-AF65-F5344CB8AC3E}">
        <p14:creationId xmlns:p14="http://schemas.microsoft.com/office/powerpoint/2010/main" val="70237791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7" name="Object 66" hidden="1">
            <a:extLst>
              <a:ext uri="{FF2B5EF4-FFF2-40B4-BE49-F238E27FC236}">
                <a16:creationId xmlns="" xmlns:a16="http://schemas.microsoft.com/office/drawing/2014/main" id="{A026BC03-599A-406C-B015-AE61FBC918C6}"/>
              </a:ext>
            </a:extLst>
          </p:cNvPr>
          <p:cNvGraphicFramePr>
            <a:graphicFrameLocks noChangeAspect="1"/>
          </p:cNvGraphicFramePr>
          <p:nvPr>
            <p:custDataLst>
              <p:tags r:id="rId2"/>
            </p:custDataLs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1276" name="think-cell Slide" r:id="rId6" imgW="204" imgH="204" progId="TCLayout.ActiveDocument.1">
                  <p:embed/>
                </p:oleObj>
              </mc:Choice>
              <mc:Fallback>
                <p:oleObj name="think-cell Slide" r:id="rId6" imgW="204" imgH="204" progId="TCLayout.ActiveDocument.1">
                  <p:embed/>
                  <p:pic>
                    <p:nvPicPr>
                      <p:cNvPr id="0" name=""/>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308" name="Rectangle 307" hidden="1">
            <a:extLst>
              <a:ext uri="{FF2B5EF4-FFF2-40B4-BE49-F238E27FC236}">
                <a16:creationId xmlns="" xmlns:a16="http://schemas.microsoft.com/office/drawing/2014/main" id="{8DF61698-55DD-44C0-A60D-A3B1A81D96CB}"/>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s-MX" sz="2400" b="1" dirty="0">
              <a:latin typeface="Century Gothic" panose="020B0502020202020204" pitchFamily="34" charset="0"/>
              <a:ea typeface="+mj-ea"/>
              <a:cs typeface="+mj-cs"/>
              <a:sym typeface="Century Gothic" panose="020B0502020202020204" pitchFamily="34" charset="0"/>
            </a:endParaRPr>
          </a:p>
        </p:txBody>
      </p:sp>
      <p:sp>
        <p:nvSpPr>
          <p:cNvPr id="36" name="Rectangle 35">
            <a:extLst>
              <a:ext uri="{FF2B5EF4-FFF2-40B4-BE49-F238E27FC236}">
                <a16:creationId xmlns="" xmlns:a16="http://schemas.microsoft.com/office/drawing/2014/main" id="{B1C5AC04-66FA-44E2-98EF-39C74634A73A}"/>
              </a:ext>
            </a:extLst>
          </p:cNvPr>
          <p:cNvSpPr/>
          <p:nvPr/>
        </p:nvSpPr>
        <p:spPr>
          <a:xfrm>
            <a:off x="718699" y="1005969"/>
            <a:ext cx="2592458" cy="633349"/>
          </a:xfrm>
          <a:prstGeom prst="rect">
            <a:avLst/>
          </a:prstGeom>
          <a:solidFill>
            <a:srgbClr val="E3061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400" b="1" i="1">
              <a:solidFill>
                <a:schemeClr val="bg2"/>
              </a:solidFill>
            </a:endParaRPr>
          </a:p>
        </p:txBody>
      </p:sp>
      <p:sp>
        <p:nvSpPr>
          <p:cNvPr id="2" name="Title 1">
            <a:extLst>
              <a:ext uri="{FF2B5EF4-FFF2-40B4-BE49-F238E27FC236}">
                <a16:creationId xmlns="" xmlns:a16="http://schemas.microsoft.com/office/drawing/2014/main" id="{9E646AC0-3FEB-406E-9FAB-F18EC277597F}"/>
              </a:ext>
            </a:extLst>
          </p:cNvPr>
          <p:cNvSpPr>
            <a:spLocks noGrp="1"/>
          </p:cNvSpPr>
          <p:nvPr>
            <p:ph type="title"/>
          </p:nvPr>
        </p:nvSpPr>
        <p:spPr>
          <a:xfrm>
            <a:off x="542036" y="118998"/>
            <a:ext cx="10057765" cy="384721"/>
          </a:xfrm>
        </p:spPr>
        <p:txBody>
          <a:bodyPr/>
          <a:lstStyle/>
          <a:p>
            <a:r>
              <a:rPr lang="es-MX" dirty="0" smtClean="0"/>
              <a:t>Principales medidas para casa, traslado y lugar de trabajo</a:t>
            </a:r>
            <a:endParaRPr lang="es-MX" dirty="0"/>
          </a:p>
        </p:txBody>
      </p:sp>
      <p:sp>
        <p:nvSpPr>
          <p:cNvPr id="45" name="Rectangle 44">
            <a:extLst>
              <a:ext uri="{FF2B5EF4-FFF2-40B4-BE49-F238E27FC236}">
                <a16:creationId xmlns="" xmlns:a16="http://schemas.microsoft.com/office/drawing/2014/main" id="{7BA6316C-D16B-4C0D-8389-FAC709CB1C24}"/>
              </a:ext>
            </a:extLst>
          </p:cNvPr>
          <p:cNvSpPr/>
          <p:nvPr/>
        </p:nvSpPr>
        <p:spPr>
          <a:xfrm>
            <a:off x="1681596" y="1069829"/>
            <a:ext cx="1079665" cy="5056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a:solidFill>
                  <a:schemeClr val="bg1"/>
                </a:solidFill>
              </a:rPr>
              <a:t>Casa</a:t>
            </a:r>
            <a:endParaRPr lang="es-MX" sz="1600" b="1">
              <a:solidFill>
                <a:schemeClr val="bg1"/>
              </a:solidFill>
            </a:endParaRPr>
          </a:p>
        </p:txBody>
      </p:sp>
      <p:sp>
        <p:nvSpPr>
          <p:cNvPr id="40" name="Rectangle 39">
            <a:extLst>
              <a:ext uri="{FF2B5EF4-FFF2-40B4-BE49-F238E27FC236}">
                <a16:creationId xmlns="" xmlns:a16="http://schemas.microsoft.com/office/drawing/2014/main" id="{E7F435AD-94AD-4248-A9EC-8219C4670B0E}"/>
              </a:ext>
            </a:extLst>
          </p:cNvPr>
          <p:cNvSpPr/>
          <p:nvPr/>
        </p:nvSpPr>
        <p:spPr>
          <a:xfrm>
            <a:off x="718699" y="1693721"/>
            <a:ext cx="2592000" cy="486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00" b="1" dirty="0" smtClean="0">
                <a:solidFill>
                  <a:schemeClr val="tx1">
                    <a:lumMod val="75000"/>
                    <a:lumOff val="25000"/>
                  </a:schemeClr>
                </a:solidFill>
              </a:rPr>
              <a:t>Solo </a:t>
            </a:r>
            <a:r>
              <a:rPr lang="es-MX" sz="1000" b="1" dirty="0">
                <a:solidFill>
                  <a:schemeClr val="tx1">
                    <a:lumMod val="75000"/>
                    <a:lumOff val="25000"/>
                  </a:schemeClr>
                </a:solidFill>
              </a:rPr>
              <a:t>salir de casa por actividades esenciales, reforzar limpieza en el hogar y evitar visitas</a:t>
            </a:r>
          </a:p>
        </p:txBody>
      </p:sp>
      <p:pic>
        <p:nvPicPr>
          <p:cNvPr id="49" name="Graphic 48" descr="Home">
            <a:extLst>
              <a:ext uri="{FF2B5EF4-FFF2-40B4-BE49-F238E27FC236}">
                <a16:creationId xmlns="" xmlns:a16="http://schemas.microsoft.com/office/drawing/2014/main" id="{04D8BC9D-F051-4385-8CC1-C056060E7CB0}"/>
              </a:ext>
            </a:extLst>
          </p:cNvPr>
          <p:cNvPicPr>
            <a:picLocks noChangeAspect="1"/>
          </p:cNvPicPr>
          <p:nvPr/>
        </p:nvPicPr>
        <p:blipFill>
          <a:blip r:embed="rId8">
            <a:extLst>
              <a:ext uri="{96DAC541-7B7A-43D3-8B79-37D633B846F1}">
                <asvg:svgBlip xmlns="" xmlns:asvg="http://schemas.microsoft.com/office/drawing/2016/SVG/main" r:embed="rId9"/>
              </a:ext>
            </a:extLst>
          </a:blip>
          <a:stretch>
            <a:fillRect/>
          </a:stretch>
        </p:blipFill>
        <p:spPr>
          <a:xfrm>
            <a:off x="811868" y="1050433"/>
            <a:ext cx="605655" cy="544420"/>
          </a:xfrm>
          <a:prstGeom prst="rect">
            <a:avLst/>
          </a:prstGeom>
        </p:spPr>
      </p:pic>
      <p:sp>
        <p:nvSpPr>
          <p:cNvPr id="58" name="Rectangle 57">
            <a:extLst>
              <a:ext uri="{FF2B5EF4-FFF2-40B4-BE49-F238E27FC236}">
                <a16:creationId xmlns="" xmlns:a16="http://schemas.microsoft.com/office/drawing/2014/main" id="{73E50891-C7EB-4494-9D13-FA2FE28394C8}"/>
              </a:ext>
            </a:extLst>
          </p:cNvPr>
          <p:cNvSpPr/>
          <p:nvPr/>
        </p:nvSpPr>
        <p:spPr>
          <a:xfrm>
            <a:off x="718699" y="2276928"/>
            <a:ext cx="2592000" cy="486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00" b="1">
                <a:solidFill>
                  <a:schemeClr val="tx1">
                    <a:lumMod val="75000"/>
                    <a:lumOff val="25000"/>
                  </a:schemeClr>
                </a:solidFill>
              </a:rPr>
              <a:t>Dentro de casa, cuidar a familiares vulnerables, aislar enfermos y/o cuidados especiales a sospechosos </a:t>
            </a:r>
          </a:p>
        </p:txBody>
      </p:sp>
      <p:sp>
        <p:nvSpPr>
          <p:cNvPr id="180" name="Rectangle 179">
            <a:extLst>
              <a:ext uri="{FF2B5EF4-FFF2-40B4-BE49-F238E27FC236}">
                <a16:creationId xmlns="" xmlns:a16="http://schemas.microsoft.com/office/drawing/2014/main" id="{60B82B23-BA07-4BEC-8951-1D13EE0E7814}"/>
              </a:ext>
            </a:extLst>
          </p:cNvPr>
          <p:cNvSpPr/>
          <p:nvPr/>
        </p:nvSpPr>
        <p:spPr>
          <a:xfrm>
            <a:off x="718699" y="2860135"/>
            <a:ext cx="2592000" cy="486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00" b="1">
                <a:solidFill>
                  <a:schemeClr val="tx1">
                    <a:lumMod val="75000"/>
                    <a:lumOff val="25000"/>
                  </a:schemeClr>
                </a:solidFill>
              </a:rPr>
              <a:t>Al reingresar a casa: desinfectar zapatos, artículos y superficies, lavar ropa, no tocar nada y bañarse</a:t>
            </a:r>
          </a:p>
        </p:txBody>
      </p:sp>
      <p:sp>
        <p:nvSpPr>
          <p:cNvPr id="206" name="Rectangle 205">
            <a:extLst>
              <a:ext uri="{FF2B5EF4-FFF2-40B4-BE49-F238E27FC236}">
                <a16:creationId xmlns="" xmlns:a16="http://schemas.microsoft.com/office/drawing/2014/main" id="{910C5193-4483-4523-AFDB-0C788B0F4C5B}"/>
              </a:ext>
            </a:extLst>
          </p:cNvPr>
          <p:cNvSpPr/>
          <p:nvPr/>
        </p:nvSpPr>
        <p:spPr>
          <a:xfrm>
            <a:off x="718699" y="4026549"/>
            <a:ext cx="2592000" cy="486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00" b="1">
                <a:solidFill>
                  <a:schemeClr val="tx1">
                    <a:lumMod val="75000"/>
                    <a:lumOff val="25000"/>
                  </a:schemeClr>
                </a:solidFill>
              </a:rPr>
              <a:t>Terminar cuarentena a sospechosos o aislamiento a confirmados con aprobación de servicios de salud</a:t>
            </a:r>
          </a:p>
        </p:txBody>
      </p:sp>
      <p:sp>
        <p:nvSpPr>
          <p:cNvPr id="213" name="Rectangle 212">
            <a:extLst>
              <a:ext uri="{FF2B5EF4-FFF2-40B4-BE49-F238E27FC236}">
                <a16:creationId xmlns="" xmlns:a16="http://schemas.microsoft.com/office/drawing/2014/main" id="{B2111A1E-F5E5-4CAF-B868-C047757E8A96}"/>
              </a:ext>
            </a:extLst>
          </p:cNvPr>
          <p:cNvSpPr/>
          <p:nvPr/>
        </p:nvSpPr>
        <p:spPr>
          <a:xfrm>
            <a:off x="718699" y="4609756"/>
            <a:ext cx="2592000" cy="486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00" b="1">
                <a:solidFill>
                  <a:schemeClr val="tx1">
                    <a:lumMod val="75000"/>
                    <a:lumOff val="25000"/>
                  </a:schemeClr>
                </a:solidFill>
              </a:rPr>
              <a:t>Para trabajo remoto: verificar conexión y accesos por internet, designar espacio y horarios</a:t>
            </a:r>
          </a:p>
        </p:txBody>
      </p:sp>
      <p:sp>
        <p:nvSpPr>
          <p:cNvPr id="215" name="Rectangle 214">
            <a:extLst>
              <a:ext uri="{FF2B5EF4-FFF2-40B4-BE49-F238E27FC236}">
                <a16:creationId xmlns="" xmlns:a16="http://schemas.microsoft.com/office/drawing/2014/main" id="{A9C6ED48-DDE3-4BE8-B63F-10132B50F3BC}"/>
              </a:ext>
            </a:extLst>
          </p:cNvPr>
          <p:cNvSpPr/>
          <p:nvPr/>
        </p:nvSpPr>
        <p:spPr>
          <a:xfrm>
            <a:off x="718699" y="3443342"/>
            <a:ext cx="2592000" cy="486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00" b="1">
                <a:solidFill>
                  <a:schemeClr val="tx1">
                    <a:lumMod val="75000"/>
                    <a:lumOff val="25000"/>
                  </a:schemeClr>
                </a:solidFill>
              </a:rPr>
              <a:t>Mantener cuarentena de 14 días a sospechoso de contagio, y dar seguimiento con servicios de salud</a:t>
            </a:r>
          </a:p>
        </p:txBody>
      </p:sp>
      <p:sp>
        <p:nvSpPr>
          <p:cNvPr id="217" name="Rectangle 216">
            <a:extLst>
              <a:ext uri="{FF2B5EF4-FFF2-40B4-BE49-F238E27FC236}">
                <a16:creationId xmlns="" xmlns:a16="http://schemas.microsoft.com/office/drawing/2014/main" id="{ECA11548-852C-419C-A452-846F58F6B716}"/>
              </a:ext>
            </a:extLst>
          </p:cNvPr>
          <p:cNvSpPr/>
          <p:nvPr/>
        </p:nvSpPr>
        <p:spPr>
          <a:xfrm>
            <a:off x="718699" y="5192965"/>
            <a:ext cx="2592000" cy="486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00" b="1" dirty="0">
                <a:solidFill>
                  <a:schemeClr val="tx1">
                    <a:lumMod val="75000"/>
                    <a:lumOff val="25000"/>
                  </a:schemeClr>
                </a:solidFill>
              </a:rPr>
              <a:t>Para dormitorios en el trabajo: usar cubrebocas, no compartir artículos, reforzar higiene y distanciamiento </a:t>
            </a:r>
          </a:p>
        </p:txBody>
      </p:sp>
      <p:sp>
        <p:nvSpPr>
          <p:cNvPr id="219" name="Rectangle 218">
            <a:extLst>
              <a:ext uri="{FF2B5EF4-FFF2-40B4-BE49-F238E27FC236}">
                <a16:creationId xmlns="" xmlns:a16="http://schemas.microsoft.com/office/drawing/2014/main" id="{F4F46AAE-CCBF-44F1-9BB4-BB1149D2EBCD}"/>
              </a:ext>
            </a:extLst>
          </p:cNvPr>
          <p:cNvSpPr/>
          <p:nvPr/>
        </p:nvSpPr>
        <p:spPr>
          <a:xfrm>
            <a:off x="3441415" y="1005969"/>
            <a:ext cx="2592458" cy="633349"/>
          </a:xfrm>
          <a:prstGeom prst="rect">
            <a:avLst/>
          </a:prstGeom>
          <a:solidFill>
            <a:srgbClr val="E3061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400" b="1" i="1">
              <a:solidFill>
                <a:schemeClr val="bg2"/>
              </a:solidFill>
            </a:endParaRPr>
          </a:p>
        </p:txBody>
      </p:sp>
      <p:sp>
        <p:nvSpPr>
          <p:cNvPr id="221" name="Rectangle 220">
            <a:extLst>
              <a:ext uri="{FF2B5EF4-FFF2-40B4-BE49-F238E27FC236}">
                <a16:creationId xmlns="" xmlns:a16="http://schemas.microsoft.com/office/drawing/2014/main" id="{3C052113-F428-43AE-B668-002E50CFAF93}"/>
              </a:ext>
            </a:extLst>
          </p:cNvPr>
          <p:cNvSpPr/>
          <p:nvPr/>
        </p:nvSpPr>
        <p:spPr>
          <a:xfrm>
            <a:off x="4024913" y="1069829"/>
            <a:ext cx="1838464" cy="5056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a:solidFill>
                  <a:schemeClr val="bg1"/>
                </a:solidFill>
              </a:rPr>
              <a:t>Traslado</a:t>
            </a:r>
            <a:endParaRPr lang="es-MX" sz="1600" b="1">
              <a:solidFill>
                <a:schemeClr val="bg1"/>
              </a:solidFill>
            </a:endParaRPr>
          </a:p>
        </p:txBody>
      </p:sp>
      <p:sp>
        <p:nvSpPr>
          <p:cNvPr id="222" name="Rectangle 221">
            <a:extLst>
              <a:ext uri="{FF2B5EF4-FFF2-40B4-BE49-F238E27FC236}">
                <a16:creationId xmlns="" xmlns:a16="http://schemas.microsoft.com/office/drawing/2014/main" id="{3D9102B2-F3BD-487F-B8F1-6ADD0125C769}"/>
              </a:ext>
            </a:extLst>
          </p:cNvPr>
          <p:cNvSpPr/>
          <p:nvPr/>
        </p:nvSpPr>
        <p:spPr>
          <a:xfrm>
            <a:off x="3441415" y="1693721"/>
            <a:ext cx="2592000" cy="486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00" b="1">
                <a:solidFill>
                  <a:schemeClr val="tx1">
                    <a:lumMod val="75000"/>
                    <a:lumOff val="25000"/>
                  </a:schemeClr>
                </a:solidFill>
              </a:rPr>
              <a:t>Transporte público: usar mascarillas, no tocarse la cara, preferir pago electrónico, sanitizar manos al bajarse </a:t>
            </a:r>
          </a:p>
        </p:txBody>
      </p:sp>
      <p:sp>
        <p:nvSpPr>
          <p:cNvPr id="232" name="Rectangle 231">
            <a:extLst>
              <a:ext uri="{FF2B5EF4-FFF2-40B4-BE49-F238E27FC236}">
                <a16:creationId xmlns="" xmlns:a16="http://schemas.microsoft.com/office/drawing/2014/main" id="{91EBB860-7A1E-4EDF-893D-C05C08E13F7D}"/>
              </a:ext>
            </a:extLst>
          </p:cNvPr>
          <p:cNvSpPr/>
          <p:nvPr/>
        </p:nvSpPr>
        <p:spPr>
          <a:xfrm>
            <a:off x="3441415" y="2276928"/>
            <a:ext cx="2592000" cy="486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00" b="1">
                <a:solidFill>
                  <a:schemeClr val="tx1">
                    <a:lumMod val="75000"/>
                    <a:lumOff val="25000"/>
                  </a:schemeClr>
                </a:solidFill>
              </a:rPr>
              <a:t>Cuando sea posible, usar bicicleta, patineta/scooter o caminar algunos tramos al trabajo</a:t>
            </a:r>
          </a:p>
        </p:txBody>
      </p:sp>
      <p:sp>
        <p:nvSpPr>
          <p:cNvPr id="233" name="Rectangle 232">
            <a:extLst>
              <a:ext uri="{FF2B5EF4-FFF2-40B4-BE49-F238E27FC236}">
                <a16:creationId xmlns="" xmlns:a16="http://schemas.microsoft.com/office/drawing/2014/main" id="{B9C2D35E-DDD1-43FF-AFF2-EA2FD00B0705}"/>
              </a:ext>
            </a:extLst>
          </p:cNvPr>
          <p:cNvSpPr/>
          <p:nvPr/>
        </p:nvSpPr>
        <p:spPr>
          <a:xfrm>
            <a:off x="3441415" y="2860135"/>
            <a:ext cx="2592000" cy="486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00" b="1">
                <a:solidFill>
                  <a:schemeClr val="tx1">
                    <a:lumMod val="75000"/>
                    <a:lumOff val="25000"/>
                  </a:schemeClr>
                </a:solidFill>
              </a:rPr>
              <a:t>Cuando sea posible, usar transporte colectivo de la empresa manteniendo baja densidad y buena ventilación </a:t>
            </a:r>
          </a:p>
        </p:txBody>
      </p:sp>
      <p:sp>
        <p:nvSpPr>
          <p:cNvPr id="234" name="Rectangle 233">
            <a:extLst>
              <a:ext uri="{FF2B5EF4-FFF2-40B4-BE49-F238E27FC236}">
                <a16:creationId xmlns="" xmlns:a16="http://schemas.microsoft.com/office/drawing/2014/main" id="{10047308-5CE0-4A5D-8576-8A873FDD850B}"/>
              </a:ext>
            </a:extLst>
          </p:cNvPr>
          <p:cNvSpPr/>
          <p:nvPr/>
        </p:nvSpPr>
        <p:spPr>
          <a:xfrm>
            <a:off x="3441415" y="4026549"/>
            <a:ext cx="2592000" cy="486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00" b="1">
                <a:solidFill>
                  <a:schemeClr val="tx1">
                    <a:lumMod val="75000"/>
                    <a:lumOff val="25000"/>
                  </a:schemeClr>
                </a:solidFill>
              </a:rPr>
              <a:t>Reorganizar horarios de trabajo para disminuir traslados en horas pico y frecuencia traslado semanal o diario</a:t>
            </a:r>
          </a:p>
        </p:txBody>
      </p:sp>
      <p:sp>
        <p:nvSpPr>
          <p:cNvPr id="235" name="Rectangle 234">
            <a:extLst>
              <a:ext uri="{FF2B5EF4-FFF2-40B4-BE49-F238E27FC236}">
                <a16:creationId xmlns="" xmlns:a16="http://schemas.microsoft.com/office/drawing/2014/main" id="{EC2D4B4C-0BF1-4529-8E45-2AA4A8222666}"/>
              </a:ext>
            </a:extLst>
          </p:cNvPr>
          <p:cNvSpPr/>
          <p:nvPr/>
        </p:nvSpPr>
        <p:spPr>
          <a:xfrm>
            <a:off x="3441415" y="4609756"/>
            <a:ext cx="2592000" cy="486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00" b="1">
                <a:solidFill>
                  <a:schemeClr val="tx1">
                    <a:lumMod val="75000"/>
                    <a:lumOff val="25000"/>
                  </a:schemeClr>
                </a:solidFill>
              </a:rPr>
              <a:t>Preparar estacionamientos para posible aumento en bicicletas o llegada de transporte colectivo</a:t>
            </a:r>
          </a:p>
        </p:txBody>
      </p:sp>
      <p:sp>
        <p:nvSpPr>
          <p:cNvPr id="236" name="Rectangle 235">
            <a:extLst>
              <a:ext uri="{FF2B5EF4-FFF2-40B4-BE49-F238E27FC236}">
                <a16:creationId xmlns="" xmlns:a16="http://schemas.microsoft.com/office/drawing/2014/main" id="{F321D8A9-F8DE-44F5-9EFE-4BA3D570F5AE}"/>
              </a:ext>
            </a:extLst>
          </p:cNvPr>
          <p:cNvSpPr/>
          <p:nvPr/>
        </p:nvSpPr>
        <p:spPr>
          <a:xfrm>
            <a:off x="3441415" y="3443342"/>
            <a:ext cx="2592000" cy="486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00" b="1">
                <a:solidFill>
                  <a:schemeClr val="tx1">
                    <a:lumMod val="75000"/>
                    <a:lumOff val="25000"/>
                  </a:schemeClr>
                </a:solidFill>
              </a:rPr>
              <a:t>Vehículo privado: usar mascarilla y sanitizar manos al pagar peaje o gasolina, evitar paradas innecesarias</a:t>
            </a:r>
          </a:p>
        </p:txBody>
      </p:sp>
      <p:sp>
        <p:nvSpPr>
          <p:cNvPr id="237" name="Rectangle 236">
            <a:extLst>
              <a:ext uri="{FF2B5EF4-FFF2-40B4-BE49-F238E27FC236}">
                <a16:creationId xmlns="" xmlns:a16="http://schemas.microsoft.com/office/drawing/2014/main" id="{3DCB6188-FBE7-40DB-9F36-EA271D59525D}"/>
              </a:ext>
            </a:extLst>
          </p:cNvPr>
          <p:cNvSpPr/>
          <p:nvPr/>
        </p:nvSpPr>
        <p:spPr>
          <a:xfrm>
            <a:off x="3441415" y="5192965"/>
            <a:ext cx="2592000" cy="486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00" b="1">
                <a:solidFill>
                  <a:schemeClr val="tx1">
                    <a:lumMod val="75000"/>
                    <a:lumOff val="25000"/>
                  </a:schemeClr>
                </a:solidFill>
              </a:rPr>
              <a:t>Al reingresar a casa: desinfectar zapatos, artículos y superficies, lavar ropa, no tocar nada y bañarse</a:t>
            </a:r>
          </a:p>
        </p:txBody>
      </p:sp>
      <p:pic>
        <p:nvPicPr>
          <p:cNvPr id="50" name="Graphic 49" descr="Bus">
            <a:extLst>
              <a:ext uri="{FF2B5EF4-FFF2-40B4-BE49-F238E27FC236}">
                <a16:creationId xmlns="" xmlns:a16="http://schemas.microsoft.com/office/drawing/2014/main" id="{4F621148-A682-4B71-8BA0-DFEF6E2EDA8A}"/>
              </a:ext>
            </a:extLst>
          </p:cNvPr>
          <p:cNvPicPr>
            <a:picLocks noChangeAspect="1"/>
          </p:cNvPicPr>
          <p:nvPr/>
        </p:nvPicPr>
        <p:blipFill>
          <a:blip r:embed="rId10">
            <a:extLst>
              <a:ext uri="{96DAC541-7B7A-43D3-8B79-37D633B846F1}">
                <asvg:svgBlip xmlns="" xmlns:asvg="http://schemas.microsoft.com/office/drawing/2016/SVG/main" r:embed="rId11"/>
              </a:ext>
            </a:extLst>
          </a:blip>
          <a:stretch>
            <a:fillRect/>
          </a:stretch>
        </p:blipFill>
        <p:spPr>
          <a:xfrm>
            <a:off x="3608594" y="1108198"/>
            <a:ext cx="506469" cy="477818"/>
          </a:xfrm>
          <a:prstGeom prst="rect">
            <a:avLst/>
          </a:prstGeom>
        </p:spPr>
      </p:pic>
      <p:sp>
        <p:nvSpPr>
          <p:cNvPr id="238" name="Rectangle 237">
            <a:extLst>
              <a:ext uri="{FF2B5EF4-FFF2-40B4-BE49-F238E27FC236}">
                <a16:creationId xmlns="" xmlns:a16="http://schemas.microsoft.com/office/drawing/2014/main" id="{EEA309ED-73A4-4539-9805-37FC59AD5C81}"/>
              </a:ext>
            </a:extLst>
          </p:cNvPr>
          <p:cNvSpPr/>
          <p:nvPr/>
        </p:nvSpPr>
        <p:spPr>
          <a:xfrm>
            <a:off x="6164131" y="1005969"/>
            <a:ext cx="2592458" cy="633349"/>
          </a:xfrm>
          <a:prstGeom prst="rect">
            <a:avLst/>
          </a:prstGeom>
          <a:solidFill>
            <a:srgbClr val="E3061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400" b="1" i="1">
              <a:solidFill>
                <a:schemeClr val="bg2"/>
              </a:solidFill>
            </a:endParaRPr>
          </a:p>
        </p:txBody>
      </p:sp>
      <p:sp>
        <p:nvSpPr>
          <p:cNvPr id="244" name="Rectangle 243">
            <a:extLst>
              <a:ext uri="{FF2B5EF4-FFF2-40B4-BE49-F238E27FC236}">
                <a16:creationId xmlns="" xmlns:a16="http://schemas.microsoft.com/office/drawing/2014/main" id="{6B8AE44A-077A-4E3C-910A-D2FAC2509B33}"/>
              </a:ext>
            </a:extLst>
          </p:cNvPr>
          <p:cNvSpPr/>
          <p:nvPr/>
        </p:nvSpPr>
        <p:spPr>
          <a:xfrm>
            <a:off x="6747629" y="1069829"/>
            <a:ext cx="1838464" cy="5056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dirty="0" smtClean="0">
                <a:solidFill>
                  <a:schemeClr val="bg1"/>
                </a:solidFill>
              </a:rPr>
              <a:t>Obra</a:t>
            </a:r>
            <a:endParaRPr lang="es-MX" sz="1600" b="1" dirty="0">
              <a:solidFill>
                <a:schemeClr val="bg1"/>
              </a:solidFill>
            </a:endParaRPr>
          </a:p>
        </p:txBody>
      </p:sp>
      <p:sp>
        <p:nvSpPr>
          <p:cNvPr id="246" name="Rectangle 245">
            <a:extLst>
              <a:ext uri="{FF2B5EF4-FFF2-40B4-BE49-F238E27FC236}">
                <a16:creationId xmlns="" xmlns:a16="http://schemas.microsoft.com/office/drawing/2014/main" id="{3BB21D5A-E71E-4D22-B0C0-D150DBFC5008}"/>
              </a:ext>
            </a:extLst>
          </p:cNvPr>
          <p:cNvSpPr/>
          <p:nvPr/>
        </p:nvSpPr>
        <p:spPr>
          <a:xfrm>
            <a:off x="6164131" y="1693721"/>
            <a:ext cx="2592000" cy="486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00" b="1">
                <a:solidFill>
                  <a:schemeClr val="tx1">
                    <a:lumMod val="75000"/>
                    <a:lumOff val="25000"/>
                  </a:schemeClr>
                </a:solidFill>
              </a:rPr>
              <a:t>Establecer puntos de revisión en accesos: temperatura, cuestionario de síntomas, vulnerabilidad y exposición</a:t>
            </a:r>
          </a:p>
        </p:txBody>
      </p:sp>
      <p:sp>
        <p:nvSpPr>
          <p:cNvPr id="248" name="Rectangle 247">
            <a:extLst>
              <a:ext uri="{FF2B5EF4-FFF2-40B4-BE49-F238E27FC236}">
                <a16:creationId xmlns="" xmlns:a16="http://schemas.microsoft.com/office/drawing/2014/main" id="{74006ADB-7CF2-4256-8FEC-2AE8FFDC2DA0}"/>
              </a:ext>
            </a:extLst>
          </p:cNvPr>
          <p:cNvSpPr/>
          <p:nvPr/>
        </p:nvSpPr>
        <p:spPr>
          <a:xfrm>
            <a:off x="6164131" y="2276928"/>
            <a:ext cx="2592000" cy="486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00" b="1">
                <a:solidFill>
                  <a:schemeClr val="tx1">
                    <a:lumMod val="75000"/>
                    <a:lumOff val="25000"/>
                  </a:schemeClr>
                </a:solidFill>
              </a:rPr>
              <a:t>En espacios donde se hagan filas establecer marcas en el piso y bajar aglomeración con horarios distribuidos</a:t>
            </a:r>
          </a:p>
        </p:txBody>
      </p:sp>
      <p:sp>
        <p:nvSpPr>
          <p:cNvPr id="249" name="Rectangle 248">
            <a:extLst>
              <a:ext uri="{FF2B5EF4-FFF2-40B4-BE49-F238E27FC236}">
                <a16:creationId xmlns="" xmlns:a16="http://schemas.microsoft.com/office/drawing/2014/main" id="{970DED9B-7D07-4D62-9AC5-49DE327A7038}"/>
              </a:ext>
            </a:extLst>
          </p:cNvPr>
          <p:cNvSpPr/>
          <p:nvPr/>
        </p:nvSpPr>
        <p:spPr>
          <a:xfrm>
            <a:off x="6164131" y="2860135"/>
            <a:ext cx="2592000" cy="486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00" b="1">
                <a:solidFill>
                  <a:schemeClr val="tx1">
                    <a:lumMod val="75000"/>
                    <a:lumOff val="25000"/>
                  </a:schemeClr>
                </a:solidFill>
              </a:rPr>
              <a:t>Elevadores: disminuir uso y capacidad máxima, marcar posición de ocupantes en piso mirando a la pared</a:t>
            </a:r>
          </a:p>
        </p:txBody>
      </p:sp>
      <p:sp>
        <p:nvSpPr>
          <p:cNvPr id="250" name="Rectangle 249">
            <a:extLst>
              <a:ext uri="{FF2B5EF4-FFF2-40B4-BE49-F238E27FC236}">
                <a16:creationId xmlns="" xmlns:a16="http://schemas.microsoft.com/office/drawing/2014/main" id="{F365B16F-C4B1-4984-A121-68710245BA69}"/>
              </a:ext>
            </a:extLst>
          </p:cNvPr>
          <p:cNvSpPr/>
          <p:nvPr/>
        </p:nvSpPr>
        <p:spPr>
          <a:xfrm>
            <a:off x="6164131" y="4026549"/>
            <a:ext cx="2592000" cy="486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00" b="1">
                <a:solidFill>
                  <a:schemeClr val="tx1">
                    <a:lumMod val="75000"/>
                    <a:lumOff val="25000"/>
                  </a:schemeClr>
                </a:solidFill>
              </a:rPr>
              <a:t>Comida: horarios intercalados, marcas de distanciamiento, no compartir alimentos/utensilios, reforzar limpieza</a:t>
            </a:r>
          </a:p>
        </p:txBody>
      </p:sp>
      <p:sp>
        <p:nvSpPr>
          <p:cNvPr id="251" name="Rectangle 250">
            <a:extLst>
              <a:ext uri="{FF2B5EF4-FFF2-40B4-BE49-F238E27FC236}">
                <a16:creationId xmlns="" xmlns:a16="http://schemas.microsoft.com/office/drawing/2014/main" id="{CA03B734-52FB-4E32-9F00-BF6C56685CB7}"/>
              </a:ext>
            </a:extLst>
          </p:cNvPr>
          <p:cNvSpPr/>
          <p:nvPr/>
        </p:nvSpPr>
        <p:spPr>
          <a:xfrm>
            <a:off x="6164131" y="4609756"/>
            <a:ext cx="2592000" cy="486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00" b="1" dirty="0">
                <a:solidFill>
                  <a:schemeClr val="tx1">
                    <a:lumMod val="75000"/>
                    <a:lumOff val="25000"/>
                  </a:schemeClr>
                </a:solidFill>
              </a:rPr>
              <a:t>Reforzar </a:t>
            </a:r>
            <a:r>
              <a:rPr lang="es-MX" sz="1000" b="1" dirty="0" smtClean="0">
                <a:solidFill>
                  <a:schemeClr val="tx1">
                    <a:lumMod val="75000"/>
                    <a:lumOff val="25000"/>
                  </a:schemeClr>
                </a:solidFill>
              </a:rPr>
              <a:t>medidas </a:t>
            </a:r>
            <a:r>
              <a:rPr lang="es-MX" sz="1000" b="1" dirty="0">
                <a:solidFill>
                  <a:schemeClr val="tx1">
                    <a:lumMod val="75000"/>
                    <a:lumOff val="25000"/>
                  </a:schemeClr>
                </a:solidFill>
              </a:rPr>
              <a:t>g</a:t>
            </a:r>
            <a:r>
              <a:rPr lang="es-MX" sz="1000" b="1" dirty="0" smtClean="0">
                <a:solidFill>
                  <a:schemeClr val="tx1">
                    <a:lumMod val="75000"/>
                    <a:lumOff val="25000"/>
                  </a:schemeClr>
                </a:solidFill>
              </a:rPr>
              <a:t>enerales </a:t>
            </a:r>
            <a:r>
              <a:rPr lang="es-MX" sz="1000" b="1" dirty="0">
                <a:solidFill>
                  <a:schemeClr val="tx1">
                    <a:lumMod val="75000"/>
                    <a:lumOff val="25000"/>
                  </a:schemeClr>
                </a:solidFill>
              </a:rPr>
              <a:t>en uso de herramientas compartidas, baños, dispensador de agua y papelería</a:t>
            </a:r>
          </a:p>
        </p:txBody>
      </p:sp>
      <p:sp>
        <p:nvSpPr>
          <p:cNvPr id="252" name="Rectangle 251">
            <a:extLst>
              <a:ext uri="{FF2B5EF4-FFF2-40B4-BE49-F238E27FC236}">
                <a16:creationId xmlns="" xmlns:a16="http://schemas.microsoft.com/office/drawing/2014/main" id="{50174D6B-3276-41DF-8399-94E88F217271}"/>
              </a:ext>
            </a:extLst>
          </p:cNvPr>
          <p:cNvSpPr/>
          <p:nvPr/>
        </p:nvSpPr>
        <p:spPr>
          <a:xfrm>
            <a:off x="6164131" y="3443342"/>
            <a:ext cx="2592000" cy="486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00" b="1">
                <a:solidFill>
                  <a:schemeClr val="tx1">
                    <a:lumMod val="75000"/>
                    <a:lumOff val="25000"/>
                  </a:schemeClr>
                </a:solidFill>
              </a:rPr>
              <a:t>Reorganizar actividades para disminuir el contacto físico, equipos compartidos y reducir la densidad</a:t>
            </a:r>
          </a:p>
        </p:txBody>
      </p:sp>
      <p:sp>
        <p:nvSpPr>
          <p:cNvPr id="253" name="Rectangle 252">
            <a:extLst>
              <a:ext uri="{FF2B5EF4-FFF2-40B4-BE49-F238E27FC236}">
                <a16:creationId xmlns="" xmlns:a16="http://schemas.microsoft.com/office/drawing/2014/main" id="{83787E91-1BE0-4C41-9D66-8594FE8DB99B}"/>
              </a:ext>
            </a:extLst>
          </p:cNvPr>
          <p:cNvSpPr/>
          <p:nvPr/>
        </p:nvSpPr>
        <p:spPr>
          <a:xfrm>
            <a:off x="6164131" y="5192965"/>
            <a:ext cx="2592000" cy="486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00" b="1">
                <a:solidFill>
                  <a:schemeClr val="tx1">
                    <a:lumMod val="75000"/>
                    <a:lumOff val="25000"/>
                  </a:schemeClr>
                </a:solidFill>
              </a:rPr>
              <a:t>Entrenamientos y comunicaciones sencillas, claras y constantes sobre nuevas medidas COVD-19</a:t>
            </a:r>
          </a:p>
        </p:txBody>
      </p:sp>
      <p:sp>
        <p:nvSpPr>
          <p:cNvPr id="255" name="Rectangle 254">
            <a:extLst>
              <a:ext uri="{FF2B5EF4-FFF2-40B4-BE49-F238E27FC236}">
                <a16:creationId xmlns="" xmlns:a16="http://schemas.microsoft.com/office/drawing/2014/main" id="{D74F3C00-EACC-4040-A3A1-41663A22122A}"/>
              </a:ext>
            </a:extLst>
          </p:cNvPr>
          <p:cNvSpPr/>
          <p:nvPr/>
        </p:nvSpPr>
        <p:spPr>
          <a:xfrm>
            <a:off x="8886847" y="1005969"/>
            <a:ext cx="2592458" cy="633349"/>
          </a:xfrm>
          <a:prstGeom prst="rect">
            <a:avLst/>
          </a:prstGeom>
          <a:solidFill>
            <a:srgbClr val="E3061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400" b="1" i="1">
              <a:solidFill>
                <a:schemeClr val="bg2"/>
              </a:solidFill>
            </a:endParaRPr>
          </a:p>
        </p:txBody>
      </p:sp>
      <p:sp>
        <p:nvSpPr>
          <p:cNvPr id="256" name="Rectangle 255">
            <a:extLst>
              <a:ext uri="{FF2B5EF4-FFF2-40B4-BE49-F238E27FC236}">
                <a16:creationId xmlns="" xmlns:a16="http://schemas.microsoft.com/office/drawing/2014/main" id="{995E4CD9-3566-46DB-9DD3-B78949986449}"/>
              </a:ext>
            </a:extLst>
          </p:cNvPr>
          <p:cNvSpPr/>
          <p:nvPr/>
        </p:nvSpPr>
        <p:spPr>
          <a:xfrm>
            <a:off x="9470345" y="1069829"/>
            <a:ext cx="1838464" cy="5056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b="1">
                <a:solidFill>
                  <a:schemeClr val="bg1"/>
                </a:solidFill>
              </a:rPr>
              <a:t>Actividades de Soporte</a:t>
            </a:r>
          </a:p>
        </p:txBody>
      </p:sp>
      <p:sp>
        <p:nvSpPr>
          <p:cNvPr id="257" name="Rectangle 256">
            <a:extLst>
              <a:ext uri="{FF2B5EF4-FFF2-40B4-BE49-F238E27FC236}">
                <a16:creationId xmlns="" xmlns:a16="http://schemas.microsoft.com/office/drawing/2014/main" id="{8444F72B-8CB9-4769-AC24-3B7840F642EF}"/>
              </a:ext>
            </a:extLst>
          </p:cNvPr>
          <p:cNvSpPr/>
          <p:nvPr/>
        </p:nvSpPr>
        <p:spPr>
          <a:xfrm>
            <a:off x="8886847" y="1693721"/>
            <a:ext cx="2592000" cy="486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00" b="1">
                <a:solidFill>
                  <a:schemeClr val="tx1">
                    <a:lumMod val="75000"/>
                    <a:lumOff val="25000"/>
                  </a:schemeClr>
                </a:solidFill>
              </a:rPr>
              <a:t>Preferir contacto remoto con clientes o proveedores; sana distancia e higiene para reuniones, no intercambiar nada</a:t>
            </a:r>
          </a:p>
        </p:txBody>
      </p:sp>
      <p:sp>
        <p:nvSpPr>
          <p:cNvPr id="258" name="Rectangle 257">
            <a:extLst>
              <a:ext uri="{FF2B5EF4-FFF2-40B4-BE49-F238E27FC236}">
                <a16:creationId xmlns="" xmlns:a16="http://schemas.microsoft.com/office/drawing/2014/main" id="{6050E9BC-FA41-4B4D-AF1F-D2CF9559D7AF}"/>
              </a:ext>
            </a:extLst>
          </p:cNvPr>
          <p:cNvSpPr/>
          <p:nvPr/>
        </p:nvSpPr>
        <p:spPr>
          <a:xfrm>
            <a:off x="8886847" y="2276928"/>
            <a:ext cx="2592000" cy="486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00" b="1">
                <a:solidFill>
                  <a:schemeClr val="tx1">
                    <a:lumMod val="75000"/>
                    <a:lumOff val="25000"/>
                  </a:schemeClr>
                </a:solidFill>
              </a:rPr>
              <a:t>Evitar transacciones en efectivo; preferir pago electrónico, tarjetas sin contacto, pago por aplicaciones</a:t>
            </a:r>
          </a:p>
        </p:txBody>
      </p:sp>
      <p:sp>
        <p:nvSpPr>
          <p:cNvPr id="261" name="Rectangle 260">
            <a:extLst>
              <a:ext uri="{FF2B5EF4-FFF2-40B4-BE49-F238E27FC236}">
                <a16:creationId xmlns="" xmlns:a16="http://schemas.microsoft.com/office/drawing/2014/main" id="{17CDCF87-9520-49F7-92D4-DF0AB39324DF}"/>
              </a:ext>
            </a:extLst>
          </p:cNvPr>
          <p:cNvSpPr/>
          <p:nvPr/>
        </p:nvSpPr>
        <p:spPr>
          <a:xfrm>
            <a:off x="8886847" y="2860135"/>
            <a:ext cx="2592000" cy="486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00" b="1">
                <a:solidFill>
                  <a:schemeClr val="tx1">
                    <a:lumMod val="75000"/>
                    <a:lumOff val="25000"/>
                  </a:schemeClr>
                </a:solidFill>
              </a:rPr>
              <a:t>Evitar pago de nómina/salario en efectivo. Realizar depósitos y enviar comprobantes electrónicos</a:t>
            </a:r>
          </a:p>
        </p:txBody>
      </p:sp>
      <p:sp>
        <p:nvSpPr>
          <p:cNvPr id="266" name="Rectangle 265">
            <a:extLst>
              <a:ext uri="{FF2B5EF4-FFF2-40B4-BE49-F238E27FC236}">
                <a16:creationId xmlns="" xmlns:a16="http://schemas.microsoft.com/office/drawing/2014/main" id="{06684D7D-F9D4-4F30-90AD-097E556874FD}"/>
              </a:ext>
            </a:extLst>
          </p:cNvPr>
          <p:cNvSpPr/>
          <p:nvPr/>
        </p:nvSpPr>
        <p:spPr>
          <a:xfrm>
            <a:off x="8886847" y="4026549"/>
            <a:ext cx="2592000" cy="486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00" b="1">
                <a:solidFill>
                  <a:schemeClr val="tx1">
                    <a:lumMod val="75000"/>
                    <a:lumOff val="25000"/>
                  </a:schemeClr>
                </a:solidFill>
              </a:rPr>
              <a:t>Evitar fomentar o asistir a eventos comerciales masivos; preferir reuniones virtuales y compras en línea</a:t>
            </a:r>
          </a:p>
        </p:txBody>
      </p:sp>
      <p:sp>
        <p:nvSpPr>
          <p:cNvPr id="267" name="Rectangle 266">
            <a:extLst>
              <a:ext uri="{FF2B5EF4-FFF2-40B4-BE49-F238E27FC236}">
                <a16:creationId xmlns="" xmlns:a16="http://schemas.microsoft.com/office/drawing/2014/main" id="{32F465F9-FF82-4A0C-B76C-949CDF6804BB}"/>
              </a:ext>
            </a:extLst>
          </p:cNvPr>
          <p:cNvSpPr/>
          <p:nvPr/>
        </p:nvSpPr>
        <p:spPr>
          <a:xfrm>
            <a:off x="8886847" y="4609756"/>
            <a:ext cx="2592000" cy="486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00" b="1">
                <a:solidFill>
                  <a:schemeClr val="tx1">
                    <a:lumMod val="75000"/>
                    <a:lumOff val="25000"/>
                  </a:schemeClr>
                </a:solidFill>
              </a:rPr>
              <a:t>Evitar uso de papelería y preferir opciones digitales. De requerirse evitar intercambiar papeles o pluma</a:t>
            </a:r>
          </a:p>
        </p:txBody>
      </p:sp>
      <p:sp>
        <p:nvSpPr>
          <p:cNvPr id="268" name="Rectangle 267">
            <a:extLst>
              <a:ext uri="{FF2B5EF4-FFF2-40B4-BE49-F238E27FC236}">
                <a16:creationId xmlns="" xmlns:a16="http://schemas.microsoft.com/office/drawing/2014/main" id="{F05E58B0-A847-4177-B065-C7B1BA788B53}"/>
              </a:ext>
            </a:extLst>
          </p:cNvPr>
          <p:cNvSpPr/>
          <p:nvPr/>
        </p:nvSpPr>
        <p:spPr>
          <a:xfrm>
            <a:off x="8886847" y="3443342"/>
            <a:ext cx="2592000" cy="486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00" b="1" dirty="0">
                <a:solidFill>
                  <a:schemeClr val="tx1">
                    <a:lumMod val="75000"/>
                    <a:lumOff val="25000"/>
                  </a:schemeClr>
                </a:solidFill>
              </a:rPr>
              <a:t>Recepción de materiales: reforzar uso de mascarillas, sanitización y sana distancia, evitar bajarse del vehículo. </a:t>
            </a:r>
          </a:p>
        </p:txBody>
      </p:sp>
      <p:sp>
        <p:nvSpPr>
          <p:cNvPr id="269" name="Rectangle 268">
            <a:extLst>
              <a:ext uri="{FF2B5EF4-FFF2-40B4-BE49-F238E27FC236}">
                <a16:creationId xmlns="" xmlns:a16="http://schemas.microsoft.com/office/drawing/2014/main" id="{2CCF985E-4E4C-4B64-936F-D0DF618C87A4}"/>
              </a:ext>
            </a:extLst>
          </p:cNvPr>
          <p:cNvSpPr/>
          <p:nvPr/>
        </p:nvSpPr>
        <p:spPr>
          <a:xfrm>
            <a:off x="8886847" y="5192965"/>
            <a:ext cx="2592000" cy="486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00" b="1">
                <a:solidFill>
                  <a:schemeClr val="tx1">
                    <a:lumMod val="75000"/>
                    <a:lumOff val="25000"/>
                  </a:schemeClr>
                </a:solidFill>
              </a:rPr>
              <a:t>Promover trabajo remoto para personal administrativo, abastos, comercial, arquitectura e ingeniería</a:t>
            </a:r>
          </a:p>
        </p:txBody>
      </p:sp>
      <p:pic>
        <p:nvPicPr>
          <p:cNvPr id="4" name="Graphic 3" descr="Internet">
            <a:extLst>
              <a:ext uri="{FF2B5EF4-FFF2-40B4-BE49-F238E27FC236}">
                <a16:creationId xmlns="" xmlns:a16="http://schemas.microsoft.com/office/drawing/2014/main" id="{D3B3BE49-3121-43E7-A7F0-7E099452F89F}"/>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 xmlns:asvg="http://schemas.microsoft.com/office/drawing/2016/SVG/main" r:embed="rId13"/>
              </a:ext>
            </a:extLst>
          </a:blip>
          <a:stretch>
            <a:fillRect/>
          </a:stretch>
        </p:blipFill>
        <p:spPr>
          <a:xfrm>
            <a:off x="8975487" y="1052984"/>
            <a:ext cx="613536" cy="613536"/>
          </a:xfrm>
          <a:prstGeom prst="rect">
            <a:avLst/>
          </a:prstGeom>
        </p:spPr>
      </p:pic>
      <p:pic>
        <p:nvPicPr>
          <p:cNvPr id="6" name="Graphic 5">
            <a:extLst>
              <a:ext uri="{FF2B5EF4-FFF2-40B4-BE49-F238E27FC236}">
                <a16:creationId xmlns="" xmlns:a16="http://schemas.microsoft.com/office/drawing/2014/main" id="{46AAA707-702C-472A-B2D9-C97F99452EE6}"/>
              </a:ext>
            </a:extLst>
          </p:cNvPr>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6258697" y="1190852"/>
            <a:ext cx="555726" cy="295229"/>
          </a:xfrm>
          <a:prstGeom prst="rect">
            <a:avLst/>
          </a:prstGeom>
        </p:spPr>
      </p:pic>
      <p:pic>
        <p:nvPicPr>
          <p:cNvPr id="47" name="Imagen 46"/>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63288" y="6198834"/>
            <a:ext cx="1097468" cy="602942"/>
          </a:xfrm>
          <a:prstGeom prst="rect">
            <a:avLst/>
          </a:prstGeom>
        </p:spPr>
      </p:pic>
    </p:spTree>
    <p:extLst>
      <p:ext uri="{BB962C8B-B14F-4D97-AF65-F5344CB8AC3E}">
        <p14:creationId xmlns:p14="http://schemas.microsoft.com/office/powerpoint/2010/main" val="266918929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a:spLocks noGrp="1"/>
          </p:cNvSpPr>
          <p:nvPr>
            <p:ph type="title"/>
          </p:nvPr>
        </p:nvSpPr>
        <p:spPr>
          <a:xfrm>
            <a:off x="467139" y="152400"/>
            <a:ext cx="11277600" cy="997709"/>
          </a:xfrm>
          <a:prstGeom prst="rect">
            <a:avLst/>
          </a:prstGeom>
        </p:spPr>
        <p:txBody>
          <a:bodyPr vert="horz" wrap="square" lIns="0" tIns="12700" rIns="0" bIns="0" rtlCol="0">
            <a:spAutoFit/>
          </a:bodyPr>
          <a:lstStyle/>
          <a:p>
            <a:pPr algn="ctr" rtl="0" fontAlgn="base"/>
            <a:r>
              <a:rPr lang="es-MX" sz="3200" spc="-5" dirty="0" smtClean="0">
                <a:solidFill>
                  <a:schemeClr val="bg1"/>
                </a:solidFill>
              </a:rPr>
              <a:t>Decálogo del Regreso Seguro</a:t>
            </a:r>
            <a:br>
              <a:rPr lang="es-MX" sz="3200" spc="-5" dirty="0" smtClean="0">
                <a:solidFill>
                  <a:schemeClr val="bg1"/>
                </a:solidFill>
              </a:rPr>
            </a:br>
            <a:r>
              <a:rPr lang="es-MX" sz="3200" spc="-5" dirty="0" smtClean="0">
                <a:solidFill>
                  <a:schemeClr val="bg1"/>
                </a:solidFill>
              </a:rPr>
              <a:t>a las Obras de Construcción</a:t>
            </a:r>
            <a:endParaRPr sz="1600" dirty="0">
              <a:solidFill>
                <a:schemeClr val="bg1"/>
              </a:solidFill>
            </a:endParaRPr>
          </a:p>
        </p:txBody>
      </p:sp>
      <p:sp>
        <p:nvSpPr>
          <p:cNvPr id="2" name="Rectángulo 1"/>
          <p:cNvSpPr/>
          <p:nvPr/>
        </p:nvSpPr>
        <p:spPr>
          <a:xfrm>
            <a:off x="152400" y="1524000"/>
            <a:ext cx="5791200" cy="5078313"/>
          </a:xfrm>
          <a:prstGeom prst="rect">
            <a:avLst/>
          </a:prstGeom>
        </p:spPr>
        <p:txBody>
          <a:bodyPr wrap="square">
            <a:spAutoFit/>
          </a:bodyPr>
          <a:lstStyle/>
          <a:p>
            <a:pPr marL="457200" indent="-457200">
              <a:buFont typeface="+mj-lt"/>
              <a:buAutoNum type="arabicPeriod"/>
            </a:pPr>
            <a:r>
              <a:rPr lang="es-MX" dirty="0" smtClean="0">
                <a:solidFill>
                  <a:schemeClr val="bg1"/>
                </a:solidFill>
                <a:latin typeface="Georgia" panose="02040502050405020303" pitchFamily="18" charset="0"/>
              </a:rPr>
              <a:t>Lávate </a:t>
            </a:r>
            <a:r>
              <a:rPr lang="es-MX" dirty="0">
                <a:solidFill>
                  <a:schemeClr val="bg1"/>
                </a:solidFill>
                <a:latin typeface="Georgia" panose="02040502050405020303" pitchFamily="18" charset="0"/>
              </a:rPr>
              <a:t>las manos con agua y jabón entre 40 y 60 segundos sobre todo después del contacto con secreciones respiratorias.</a:t>
            </a:r>
          </a:p>
          <a:p>
            <a:pPr marL="457200" indent="-457200">
              <a:buFont typeface="+mj-lt"/>
              <a:buAutoNum type="arabicPeriod"/>
            </a:pPr>
            <a:endParaRPr lang="es-MX" dirty="0">
              <a:solidFill>
                <a:schemeClr val="bg1"/>
              </a:solidFill>
              <a:latin typeface="Georgia" panose="02040502050405020303" pitchFamily="18" charset="0"/>
            </a:endParaRPr>
          </a:p>
          <a:p>
            <a:pPr marL="457200" indent="-457200">
              <a:buFont typeface="+mj-lt"/>
              <a:buAutoNum type="arabicPeriod"/>
            </a:pPr>
            <a:r>
              <a:rPr lang="es-MX" dirty="0" smtClean="0">
                <a:solidFill>
                  <a:schemeClr val="bg1"/>
                </a:solidFill>
                <a:latin typeface="Georgia" panose="02040502050405020303" pitchFamily="18" charset="0"/>
              </a:rPr>
              <a:t>Tapate </a:t>
            </a:r>
            <a:r>
              <a:rPr lang="es-MX" dirty="0">
                <a:solidFill>
                  <a:schemeClr val="bg1"/>
                </a:solidFill>
                <a:latin typeface="Georgia" panose="02040502050405020303" pitchFamily="18" charset="0"/>
              </a:rPr>
              <a:t>la boca y la nariz al toser o estornudar con pañuelos desechables o con la aparte interior del codo.</a:t>
            </a:r>
          </a:p>
          <a:p>
            <a:pPr marL="457200" indent="-457200">
              <a:buFont typeface="+mj-lt"/>
              <a:buAutoNum type="arabicPeriod"/>
            </a:pPr>
            <a:endParaRPr lang="es-MX" dirty="0">
              <a:solidFill>
                <a:schemeClr val="bg1"/>
              </a:solidFill>
              <a:latin typeface="Georgia" panose="02040502050405020303" pitchFamily="18" charset="0"/>
            </a:endParaRPr>
          </a:p>
          <a:p>
            <a:pPr marL="457200" indent="-457200">
              <a:buFont typeface="+mj-lt"/>
              <a:buAutoNum type="arabicPeriod"/>
            </a:pPr>
            <a:r>
              <a:rPr lang="es-MX" dirty="0" smtClean="0">
                <a:solidFill>
                  <a:schemeClr val="bg1"/>
                </a:solidFill>
                <a:latin typeface="Georgia" panose="02040502050405020303" pitchFamily="18" charset="0"/>
              </a:rPr>
              <a:t>En </a:t>
            </a:r>
            <a:r>
              <a:rPr lang="es-MX" dirty="0">
                <a:solidFill>
                  <a:schemeClr val="bg1"/>
                </a:solidFill>
                <a:latin typeface="Georgia" panose="02040502050405020303" pitchFamily="18" charset="0"/>
              </a:rPr>
              <a:t>el almuerzo no compartas cubiertos o vasos, etc. No compartas botellas o bebidas con los compañeros.</a:t>
            </a:r>
          </a:p>
          <a:p>
            <a:pPr marL="457200" indent="-457200">
              <a:buFont typeface="+mj-lt"/>
              <a:buAutoNum type="arabicPeriod"/>
            </a:pPr>
            <a:endParaRPr lang="es-MX" dirty="0">
              <a:solidFill>
                <a:schemeClr val="bg1"/>
              </a:solidFill>
              <a:latin typeface="Georgia" panose="02040502050405020303" pitchFamily="18" charset="0"/>
            </a:endParaRPr>
          </a:p>
          <a:p>
            <a:pPr marL="457200" indent="-457200">
              <a:buFont typeface="+mj-lt"/>
              <a:buAutoNum type="arabicPeriod"/>
            </a:pPr>
            <a:r>
              <a:rPr lang="es-MX" dirty="0" smtClean="0">
                <a:solidFill>
                  <a:schemeClr val="bg1"/>
                </a:solidFill>
                <a:latin typeface="Georgia" panose="02040502050405020303" pitchFamily="18" charset="0"/>
              </a:rPr>
              <a:t>No </a:t>
            </a:r>
            <a:r>
              <a:rPr lang="es-MX" dirty="0">
                <a:solidFill>
                  <a:schemeClr val="bg1"/>
                </a:solidFill>
                <a:latin typeface="Georgia" panose="02040502050405020303" pitchFamily="18" charset="0"/>
              </a:rPr>
              <a:t>saludes dando la mano, abrazos o similar y mantén la distancia de seguridad de 1,5 m., incluye esta disposición en el uso del comedor.</a:t>
            </a:r>
          </a:p>
          <a:p>
            <a:pPr marL="457200" indent="-457200">
              <a:buFont typeface="+mj-lt"/>
              <a:buAutoNum type="arabicPeriod"/>
            </a:pPr>
            <a:endParaRPr lang="es-MX" dirty="0">
              <a:solidFill>
                <a:schemeClr val="bg1"/>
              </a:solidFill>
              <a:latin typeface="Georgia" panose="02040502050405020303" pitchFamily="18" charset="0"/>
            </a:endParaRPr>
          </a:p>
          <a:p>
            <a:pPr marL="457200" indent="-457200">
              <a:buFont typeface="+mj-lt"/>
              <a:buAutoNum type="arabicPeriod"/>
            </a:pPr>
            <a:r>
              <a:rPr lang="es-MX" dirty="0" smtClean="0">
                <a:solidFill>
                  <a:schemeClr val="bg1"/>
                </a:solidFill>
                <a:latin typeface="Georgia" panose="02040502050405020303" pitchFamily="18" charset="0"/>
              </a:rPr>
              <a:t>Evita </a:t>
            </a:r>
            <a:r>
              <a:rPr lang="es-MX" dirty="0">
                <a:solidFill>
                  <a:schemeClr val="bg1"/>
                </a:solidFill>
                <a:latin typeface="Georgia" panose="02040502050405020303" pitchFamily="18" charset="0"/>
              </a:rPr>
              <a:t>hablar de frente a tus compañeros u otros </a:t>
            </a:r>
            <a:r>
              <a:rPr lang="es-MX" dirty="0" smtClean="0">
                <a:solidFill>
                  <a:schemeClr val="bg1"/>
                </a:solidFill>
                <a:latin typeface="Georgia" panose="02040502050405020303" pitchFamily="18" charset="0"/>
              </a:rPr>
              <a:t>trabajadores.</a:t>
            </a:r>
            <a:endParaRPr lang="es-MX" dirty="0">
              <a:solidFill>
                <a:schemeClr val="bg1"/>
              </a:solidFill>
              <a:latin typeface="Georgia" panose="02040502050405020303" pitchFamily="18" charset="0"/>
            </a:endParaRPr>
          </a:p>
        </p:txBody>
      </p:sp>
      <p:sp>
        <p:nvSpPr>
          <p:cNvPr id="7" name="Rectángulo 6"/>
          <p:cNvSpPr/>
          <p:nvPr/>
        </p:nvSpPr>
        <p:spPr>
          <a:xfrm>
            <a:off x="6248400" y="1524000"/>
            <a:ext cx="5791200" cy="3693319"/>
          </a:xfrm>
          <a:prstGeom prst="rect">
            <a:avLst/>
          </a:prstGeom>
        </p:spPr>
        <p:txBody>
          <a:bodyPr wrap="square">
            <a:spAutoFit/>
          </a:bodyPr>
          <a:lstStyle/>
          <a:p>
            <a:pPr marL="457200" indent="-457200">
              <a:buFont typeface="+mj-lt"/>
              <a:buAutoNum type="arabicPeriod" startAt="6"/>
            </a:pPr>
            <a:r>
              <a:rPr lang="es-MX" dirty="0" smtClean="0">
                <a:solidFill>
                  <a:schemeClr val="bg1"/>
                </a:solidFill>
                <a:latin typeface="Georgia" panose="02040502050405020303" pitchFamily="18" charset="0"/>
              </a:rPr>
              <a:t>Extrema </a:t>
            </a:r>
            <a:r>
              <a:rPr lang="es-MX" dirty="0">
                <a:solidFill>
                  <a:schemeClr val="bg1"/>
                </a:solidFill>
                <a:latin typeface="Georgia" panose="02040502050405020303" pitchFamily="18" charset="0"/>
              </a:rPr>
              <a:t>condiciones de limpieza de las herramientas y maquinaria, sobre todo si las utilizan varias personas,</a:t>
            </a:r>
          </a:p>
          <a:p>
            <a:pPr marL="457200" indent="-457200">
              <a:buFont typeface="+mj-lt"/>
              <a:buAutoNum type="arabicPeriod" startAt="6"/>
            </a:pPr>
            <a:endParaRPr lang="es-MX" dirty="0">
              <a:solidFill>
                <a:schemeClr val="bg1"/>
              </a:solidFill>
              <a:latin typeface="Georgia" panose="02040502050405020303" pitchFamily="18" charset="0"/>
            </a:endParaRPr>
          </a:p>
          <a:p>
            <a:pPr marL="457200" indent="-457200">
              <a:buFont typeface="+mj-lt"/>
              <a:buAutoNum type="arabicPeriod" startAt="6"/>
            </a:pPr>
            <a:r>
              <a:rPr lang="es-MX" dirty="0" smtClean="0">
                <a:solidFill>
                  <a:schemeClr val="bg1"/>
                </a:solidFill>
                <a:latin typeface="Georgia" panose="02040502050405020303" pitchFamily="18" charset="0"/>
              </a:rPr>
              <a:t>En </a:t>
            </a:r>
            <a:r>
              <a:rPr lang="es-MX" dirty="0">
                <a:solidFill>
                  <a:schemeClr val="bg1"/>
                </a:solidFill>
                <a:latin typeface="Georgia" panose="02040502050405020303" pitchFamily="18" charset="0"/>
              </a:rPr>
              <a:t>oficinas, no compartir objetos sin limpiar antes (engrapadora, tijeras, etc.).</a:t>
            </a:r>
          </a:p>
          <a:p>
            <a:pPr marL="457200" indent="-457200">
              <a:buFont typeface="+mj-lt"/>
              <a:buAutoNum type="arabicPeriod" startAt="6"/>
            </a:pPr>
            <a:endParaRPr lang="es-MX" dirty="0">
              <a:solidFill>
                <a:schemeClr val="bg1"/>
              </a:solidFill>
              <a:latin typeface="Georgia" panose="02040502050405020303" pitchFamily="18" charset="0"/>
            </a:endParaRPr>
          </a:p>
          <a:p>
            <a:pPr marL="457200" indent="-457200">
              <a:buFont typeface="+mj-lt"/>
              <a:buAutoNum type="arabicPeriod" startAt="6"/>
            </a:pPr>
            <a:r>
              <a:rPr lang="es-MX" dirty="0" smtClean="0">
                <a:solidFill>
                  <a:schemeClr val="bg1"/>
                </a:solidFill>
                <a:latin typeface="Georgia" panose="02040502050405020303" pitchFamily="18" charset="0"/>
              </a:rPr>
              <a:t>En </a:t>
            </a:r>
            <a:r>
              <a:rPr lang="es-MX" dirty="0">
                <a:solidFill>
                  <a:schemeClr val="bg1"/>
                </a:solidFill>
                <a:latin typeface="Georgia" panose="02040502050405020303" pitchFamily="18" charset="0"/>
              </a:rPr>
              <a:t>oficinas mantén la distancia de seguridad con compañeros y/o personas a las que atiendes.</a:t>
            </a:r>
          </a:p>
          <a:p>
            <a:pPr marL="457200" indent="-457200">
              <a:buFont typeface="+mj-lt"/>
              <a:buAutoNum type="arabicPeriod" startAt="6"/>
            </a:pPr>
            <a:endParaRPr lang="es-MX" dirty="0">
              <a:solidFill>
                <a:schemeClr val="bg1"/>
              </a:solidFill>
              <a:latin typeface="Georgia" panose="02040502050405020303" pitchFamily="18" charset="0"/>
            </a:endParaRPr>
          </a:p>
          <a:p>
            <a:pPr marL="457200" indent="-457200">
              <a:buFont typeface="+mj-lt"/>
              <a:buAutoNum type="arabicPeriod" startAt="6"/>
            </a:pPr>
            <a:r>
              <a:rPr lang="es-MX" dirty="0" smtClean="0">
                <a:solidFill>
                  <a:schemeClr val="bg1"/>
                </a:solidFill>
                <a:latin typeface="Georgia" panose="02040502050405020303" pitchFamily="18" charset="0"/>
              </a:rPr>
              <a:t>Mantén </a:t>
            </a:r>
            <a:r>
              <a:rPr lang="es-MX" dirty="0">
                <a:solidFill>
                  <a:schemeClr val="bg1"/>
                </a:solidFill>
                <a:latin typeface="Georgia" panose="02040502050405020303" pitchFamily="18" charset="0"/>
              </a:rPr>
              <a:t>limpios los aseos y las zonas comunes.</a:t>
            </a:r>
          </a:p>
          <a:p>
            <a:pPr marL="457200" indent="-457200">
              <a:buFont typeface="+mj-lt"/>
              <a:buAutoNum type="arabicPeriod" startAt="6"/>
            </a:pPr>
            <a:endParaRPr lang="es-MX" dirty="0">
              <a:solidFill>
                <a:schemeClr val="bg1"/>
              </a:solidFill>
              <a:latin typeface="Georgia" panose="02040502050405020303" pitchFamily="18" charset="0"/>
            </a:endParaRPr>
          </a:p>
          <a:p>
            <a:pPr marL="457200" indent="-457200">
              <a:buFont typeface="+mj-lt"/>
              <a:buAutoNum type="arabicPeriod" startAt="6"/>
            </a:pPr>
            <a:r>
              <a:rPr lang="es-MX" dirty="0" smtClean="0">
                <a:solidFill>
                  <a:schemeClr val="bg1"/>
                </a:solidFill>
                <a:latin typeface="Georgia" panose="02040502050405020303" pitchFamily="18" charset="0"/>
              </a:rPr>
              <a:t>Utiliza </a:t>
            </a:r>
            <a:r>
              <a:rPr lang="es-MX" dirty="0">
                <a:solidFill>
                  <a:schemeClr val="bg1"/>
                </a:solidFill>
                <a:latin typeface="Georgia" panose="02040502050405020303" pitchFamily="18" charset="0"/>
              </a:rPr>
              <a:t>la mascarilla si dispones de ella</a:t>
            </a:r>
            <a:r>
              <a:rPr lang="es-MX" dirty="0" smtClean="0">
                <a:solidFill>
                  <a:schemeClr val="bg1"/>
                </a:solidFill>
                <a:latin typeface="Georgia" panose="02040502050405020303" pitchFamily="18" charset="0"/>
              </a:rPr>
              <a:t>.</a:t>
            </a:r>
            <a:endParaRPr lang="es-MX" dirty="0">
              <a:solidFill>
                <a:schemeClr val="bg1"/>
              </a:solidFill>
              <a:latin typeface="Georgia" panose="02040502050405020303" pitchFamily="18" charset="0"/>
            </a:endParaRPr>
          </a:p>
        </p:txBody>
      </p:sp>
    </p:spTree>
    <p:extLst>
      <p:ext uri="{BB962C8B-B14F-4D97-AF65-F5344CB8AC3E}">
        <p14:creationId xmlns:p14="http://schemas.microsoft.com/office/powerpoint/2010/main" val="25639378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a:spLocks noGrp="1"/>
          </p:cNvSpPr>
          <p:nvPr>
            <p:ph type="title"/>
          </p:nvPr>
        </p:nvSpPr>
        <p:spPr>
          <a:xfrm>
            <a:off x="457200" y="228600"/>
            <a:ext cx="11277600" cy="628377"/>
          </a:xfrm>
          <a:prstGeom prst="rect">
            <a:avLst/>
          </a:prstGeom>
        </p:spPr>
        <p:txBody>
          <a:bodyPr vert="horz" wrap="square" lIns="0" tIns="12700" rIns="0" bIns="0" rtlCol="0">
            <a:spAutoFit/>
          </a:bodyPr>
          <a:lstStyle/>
          <a:p>
            <a:pPr rtl="0" fontAlgn="base"/>
            <a:r>
              <a:rPr lang="es-MX" sz="4000" spc="-5" dirty="0" smtClean="0">
                <a:solidFill>
                  <a:schemeClr val="bg1"/>
                </a:solidFill>
              </a:rPr>
              <a:t>Nuestras acciones previo al regreso</a:t>
            </a:r>
            <a:endParaRPr sz="2000" dirty="0">
              <a:solidFill>
                <a:schemeClr val="bg1"/>
              </a:solidFill>
            </a:endParaRPr>
          </a:p>
        </p:txBody>
      </p:sp>
      <p:sp>
        <p:nvSpPr>
          <p:cNvPr id="2" name="Rectángulo 1"/>
          <p:cNvSpPr/>
          <p:nvPr/>
        </p:nvSpPr>
        <p:spPr>
          <a:xfrm>
            <a:off x="533400" y="1524000"/>
            <a:ext cx="11125200" cy="5170646"/>
          </a:xfrm>
          <a:prstGeom prst="rect">
            <a:avLst/>
          </a:prstGeom>
        </p:spPr>
        <p:txBody>
          <a:bodyPr wrap="square">
            <a:spAutoFit/>
          </a:bodyPr>
          <a:lstStyle/>
          <a:p>
            <a:r>
              <a:rPr lang="es-MX" sz="2200" dirty="0" smtClean="0">
                <a:solidFill>
                  <a:schemeClr val="bg1"/>
                </a:solidFill>
                <a:latin typeface="Georgia" panose="02040502050405020303" pitchFamily="18" charset="0"/>
              </a:rPr>
              <a:t>En </a:t>
            </a:r>
            <a:r>
              <a:rPr lang="es-ES" sz="2200" dirty="0" smtClean="0">
                <a:solidFill>
                  <a:schemeClr val="bg1"/>
                </a:solidFill>
                <a:latin typeface="Georgia" panose="02040502050405020303" pitchFamily="18" charset="0"/>
              </a:rPr>
              <a:t>[NOMBRE DE LA EMPRESA]</a:t>
            </a:r>
            <a:endParaRPr lang="es-ES" sz="2200" dirty="0">
              <a:solidFill>
                <a:schemeClr val="bg1"/>
              </a:solidFill>
              <a:latin typeface="Georgia" panose="02040502050405020303" pitchFamily="18" charset="0"/>
            </a:endParaRPr>
          </a:p>
          <a:p>
            <a:r>
              <a:rPr lang="es-MX" sz="2200" dirty="0" smtClean="0">
                <a:solidFill>
                  <a:schemeClr val="bg1"/>
                </a:solidFill>
                <a:latin typeface="Georgia" panose="02040502050405020303" pitchFamily="18" charset="0"/>
              </a:rPr>
              <a:t>contamos con un pan para capacitar</a:t>
            </a:r>
            <a:r>
              <a:rPr lang="es-MX" sz="2200" dirty="0">
                <a:solidFill>
                  <a:schemeClr val="bg1"/>
                </a:solidFill>
                <a:latin typeface="Georgia" panose="02040502050405020303" pitchFamily="18" charset="0"/>
              </a:rPr>
              <a:t> a </a:t>
            </a:r>
            <a:r>
              <a:rPr lang="es-MX" sz="2200" dirty="0" smtClean="0">
                <a:solidFill>
                  <a:schemeClr val="bg1"/>
                </a:solidFill>
                <a:latin typeface="Georgia" panose="02040502050405020303" pitchFamily="18" charset="0"/>
              </a:rPr>
              <a:t>nuestros trabajadores</a:t>
            </a:r>
            <a:r>
              <a:rPr lang="es-MX" sz="2200" dirty="0">
                <a:solidFill>
                  <a:schemeClr val="bg1"/>
                </a:solidFill>
                <a:latin typeface="Georgia" panose="02040502050405020303" pitchFamily="18" charset="0"/>
              </a:rPr>
              <a:t> para adoptar las medidas preventivas en prácticas de seguridad para el viajero, como usar cubrebocas en público, evitar las horas pico, elegir caminar durante parte del trayecto. Concientizar que las deben seguir usando, incluso fuera del lugar de trabajo, se subdividen en</a:t>
            </a:r>
            <a:r>
              <a:rPr lang="es-MX" sz="2200" dirty="0" smtClean="0">
                <a:solidFill>
                  <a:schemeClr val="bg1"/>
                </a:solidFill>
                <a:latin typeface="Georgia" panose="02040502050405020303" pitchFamily="18" charset="0"/>
              </a:rPr>
              <a:t>:</a:t>
            </a:r>
          </a:p>
          <a:p>
            <a:endParaRPr lang="es-MX" sz="2200" dirty="0">
              <a:solidFill>
                <a:schemeClr val="bg1"/>
              </a:solidFill>
              <a:latin typeface="Georgia" panose="02040502050405020303" pitchFamily="18" charset="0"/>
            </a:endParaRPr>
          </a:p>
          <a:p>
            <a:pPr marL="800100" lvl="1" indent="-342900">
              <a:buFont typeface="Arial" panose="020B0604020202020204" pitchFamily="34" charset="0"/>
              <a:buChar char="•"/>
            </a:pPr>
            <a:r>
              <a:rPr lang="es-MX" sz="2200" dirty="0" smtClean="0">
                <a:solidFill>
                  <a:schemeClr val="bg1"/>
                </a:solidFill>
                <a:latin typeface="Georgia" panose="02040502050405020303" pitchFamily="18" charset="0"/>
              </a:rPr>
              <a:t>Cuidados </a:t>
            </a:r>
            <a:r>
              <a:rPr lang="es-MX" sz="2200" dirty="0">
                <a:solidFill>
                  <a:schemeClr val="bg1"/>
                </a:solidFill>
                <a:latin typeface="Georgia" panose="02040502050405020303" pitchFamily="18" charset="0"/>
              </a:rPr>
              <a:t>de Familia en Casa. Continuar respetando las medidas </a:t>
            </a:r>
            <a:r>
              <a:rPr lang="es-MX" sz="2200" dirty="0" smtClean="0">
                <a:solidFill>
                  <a:schemeClr val="bg1"/>
                </a:solidFill>
                <a:latin typeface="Georgia" panose="02040502050405020303" pitchFamily="18" charset="0"/>
              </a:rPr>
              <a:t>recomendadas </a:t>
            </a:r>
            <a:r>
              <a:rPr lang="es-MX" sz="2200" dirty="0">
                <a:solidFill>
                  <a:schemeClr val="bg1"/>
                </a:solidFill>
                <a:latin typeface="Georgia" panose="02040502050405020303" pitchFamily="18" charset="0"/>
              </a:rPr>
              <a:t>por las </a:t>
            </a:r>
            <a:r>
              <a:rPr lang="es-MX" sz="2200" dirty="0" smtClean="0">
                <a:solidFill>
                  <a:schemeClr val="bg1"/>
                </a:solidFill>
                <a:latin typeface="Georgia" panose="02040502050405020303" pitchFamily="18" charset="0"/>
              </a:rPr>
              <a:t>autoridades</a:t>
            </a:r>
            <a:r>
              <a:rPr lang="es-MX" sz="2200" dirty="0">
                <a:solidFill>
                  <a:schemeClr val="bg1"/>
                </a:solidFill>
                <a:latin typeface="Georgia" panose="02040502050405020303" pitchFamily="18" charset="0"/>
              </a:rPr>
              <a:t>.</a:t>
            </a:r>
            <a:endParaRPr lang="es-ES" sz="2200" dirty="0" smtClean="0">
              <a:solidFill>
                <a:schemeClr val="bg1"/>
              </a:solidFill>
              <a:latin typeface="Georgia" panose="02040502050405020303" pitchFamily="18" charset="0"/>
            </a:endParaRPr>
          </a:p>
          <a:p>
            <a:pPr marL="800100" lvl="1" indent="-342900">
              <a:buFont typeface="Arial" panose="020B0604020202020204" pitchFamily="34" charset="0"/>
              <a:buChar char="•"/>
            </a:pPr>
            <a:endParaRPr lang="es-ES" sz="2200" dirty="0">
              <a:solidFill>
                <a:schemeClr val="bg1"/>
              </a:solidFill>
              <a:latin typeface="Georgia" panose="02040502050405020303" pitchFamily="18" charset="0"/>
            </a:endParaRPr>
          </a:p>
          <a:p>
            <a:pPr marL="800100" lvl="1" indent="-342900">
              <a:buFont typeface="Arial" panose="020B0604020202020204" pitchFamily="34" charset="0"/>
              <a:buChar char="•"/>
            </a:pPr>
            <a:r>
              <a:rPr lang="es-MX" sz="2200" dirty="0" smtClean="0">
                <a:solidFill>
                  <a:schemeClr val="bg1"/>
                </a:solidFill>
                <a:latin typeface="Georgia" panose="02040502050405020303" pitchFamily="18" charset="0"/>
              </a:rPr>
              <a:t>Trabajo </a:t>
            </a:r>
            <a:r>
              <a:rPr lang="es-MX" sz="2200" dirty="0">
                <a:solidFill>
                  <a:schemeClr val="bg1"/>
                </a:solidFill>
                <a:latin typeface="Georgia" panose="02040502050405020303" pitchFamily="18" charset="0"/>
              </a:rPr>
              <a:t>remoto. Promover el trabajo remoto al </a:t>
            </a:r>
            <a:r>
              <a:rPr lang="es-MX" sz="2200" dirty="0" smtClean="0">
                <a:solidFill>
                  <a:schemeClr val="bg1"/>
                </a:solidFill>
                <a:latin typeface="Georgia" panose="02040502050405020303" pitchFamily="18" charset="0"/>
              </a:rPr>
              <a:t>personal </a:t>
            </a:r>
            <a:r>
              <a:rPr lang="es-MX" sz="2200" dirty="0">
                <a:solidFill>
                  <a:schemeClr val="bg1"/>
                </a:solidFill>
                <a:latin typeface="Georgia" panose="02040502050405020303" pitchFamily="18" charset="0"/>
              </a:rPr>
              <a:t>de oficina que pueda realizar el trabajo de esta </a:t>
            </a:r>
            <a:r>
              <a:rPr lang="es-MX" sz="2200" dirty="0" smtClean="0">
                <a:solidFill>
                  <a:schemeClr val="bg1"/>
                </a:solidFill>
                <a:latin typeface="Georgia" panose="02040502050405020303" pitchFamily="18" charset="0"/>
              </a:rPr>
              <a:t>manera.</a:t>
            </a:r>
            <a:r>
              <a:rPr lang="es-ES" sz="2200" dirty="0">
                <a:solidFill>
                  <a:schemeClr val="bg1"/>
                </a:solidFill>
                <a:latin typeface="Georgia" panose="02040502050405020303" pitchFamily="18" charset="0"/>
              </a:rPr>
              <a:t> </a:t>
            </a:r>
            <a:endParaRPr lang="es-ES" sz="2200" dirty="0" smtClean="0">
              <a:solidFill>
                <a:schemeClr val="bg1"/>
              </a:solidFill>
              <a:latin typeface="Georgia" panose="02040502050405020303" pitchFamily="18" charset="0"/>
            </a:endParaRPr>
          </a:p>
          <a:p>
            <a:pPr marL="800100" lvl="1" indent="-342900">
              <a:buFont typeface="Arial" panose="020B0604020202020204" pitchFamily="34" charset="0"/>
              <a:buChar char="•"/>
            </a:pPr>
            <a:endParaRPr lang="es-ES" sz="2200" dirty="0">
              <a:solidFill>
                <a:schemeClr val="bg1"/>
              </a:solidFill>
              <a:latin typeface="Georgia" panose="02040502050405020303" pitchFamily="18" charset="0"/>
            </a:endParaRPr>
          </a:p>
          <a:p>
            <a:pPr marL="800100" lvl="1" indent="-342900">
              <a:buFont typeface="Arial" panose="020B0604020202020204" pitchFamily="34" charset="0"/>
              <a:buChar char="•"/>
            </a:pPr>
            <a:r>
              <a:rPr lang="es-MX" sz="2200" dirty="0" smtClean="0">
                <a:solidFill>
                  <a:schemeClr val="bg1"/>
                </a:solidFill>
                <a:latin typeface="Georgia" panose="02040502050405020303" pitchFamily="18" charset="0"/>
              </a:rPr>
              <a:t>Suspensión </a:t>
            </a:r>
            <a:r>
              <a:rPr lang="es-MX" sz="2200" dirty="0">
                <a:solidFill>
                  <a:schemeClr val="bg1"/>
                </a:solidFill>
                <a:latin typeface="Georgia" panose="02040502050405020303" pitchFamily="18" charset="0"/>
              </a:rPr>
              <a:t>y aislamiento. Se recomienda que la persona se aísle de manera preventiva en cuanto se NOTE EL MENOR SÍNTOMA y notificar de inmediato a la empresa y autoridad sanitaria más cercana.</a:t>
            </a:r>
            <a:r>
              <a:rPr lang="es-ES" sz="2200" dirty="0">
                <a:solidFill>
                  <a:schemeClr val="bg1"/>
                </a:solidFill>
                <a:latin typeface="Georgia" panose="02040502050405020303" pitchFamily="18" charset="0"/>
              </a:rPr>
              <a:t> </a:t>
            </a:r>
            <a:endParaRPr lang="es-MX" sz="2200" dirty="0">
              <a:latin typeface="Georgia" panose="02040502050405020303"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object 55"/>
          <p:cNvSpPr txBox="1"/>
          <p:nvPr/>
        </p:nvSpPr>
        <p:spPr>
          <a:xfrm>
            <a:off x="8040116" y="1524000"/>
            <a:ext cx="3923284" cy="3942105"/>
          </a:xfrm>
          <a:prstGeom prst="rect">
            <a:avLst/>
          </a:prstGeom>
        </p:spPr>
        <p:txBody>
          <a:bodyPr vert="horz" wrap="square" lIns="0" tIns="12700" rIns="0" bIns="0" rtlCol="0">
            <a:spAutoFit/>
          </a:bodyPr>
          <a:lstStyle/>
          <a:p>
            <a:pPr marL="12700" marR="838200">
              <a:spcBef>
                <a:spcPts val="100"/>
              </a:spcBef>
            </a:pPr>
            <a:r>
              <a:rPr lang="es-MX" sz="1400" spc="-5" dirty="0">
                <a:solidFill>
                  <a:srgbClr val="FFFFFF"/>
                </a:solidFill>
                <a:latin typeface="Arial"/>
                <a:cs typeface="Arial"/>
              </a:rPr>
              <a:t>En </a:t>
            </a:r>
            <a:r>
              <a:rPr lang="es-ES" sz="1400" spc="-5" dirty="0" smtClean="0">
                <a:solidFill>
                  <a:srgbClr val="FFFFFF"/>
                </a:solidFill>
                <a:latin typeface="Arial"/>
                <a:cs typeface="Arial"/>
              </a:rPr>
              <a:t>[NOMBRE DE LA EMPRESA] </a:t>
            </a:r>
            <a:r>
              <a:rPr lang="es-MX" sz="1400" spc="-5" dirty="0" smtClean="0">
                <a:solidFill>
                  <a:srgbClr val="FFFFFF"/>
                </a:solidFill>
                <a:latin typeface="Arial"/>
                <a:cs typeface="Arial"/>
              </a:rPr>
              <a:t>designamos a un COMITÉ </a:t>
            </a:r>
            <a:r>
              <a:rPr lang="es-MX" sz="1400" spc="-5" dirty="0">
                <a:solidFill>
                  <a:srgbClr val="FFFFFF"/>
                </a:solidFill>
                <a:latin typeface="Arial"/>
                <a:cs typeface="Arial"/>
              </a:rPr>
              <a:t>DE SEGURIDAD Y SALUD FRENTE AL COVID-19 </a:t>
            </a:r>
            <a:r>
              <a:rPr lang="es-MX" sz="1400" spc="-5" dirty="0" smtClean="0">
                <a:solidFill>
                  <a:srgbClr val="FFFFFF"/>
                </a:solidFill>
                <a:latin typeface="Arial"/>
                <a:cs typeface="Arial"/>
              </a:rPr>
              <a:t>y cuenta con un equipo de personas de apoyo, con el objetivo de implementar y supervisar las medidas contenidas en este protocolo.</a:t>
            </a:r>
          </a:p>
          <a:p>
            <a:pPr marL="12700" marR="838200">
              <a:lnSpc>
                <a:spcPct val="100000"/>
              </a:lnSpc>
              <a:spcBef>
                <a:spcPts val="100"/>
              </a:spcBef>
            </a:pPr>
            <a:endParaRPr lang="es-MX" sz="1400" spc="-5" dirty="0">
              <a:solidFill>
                <a:srgbClr val="FFFFFF"/>
              </a:solidFill>
              <a:latin typeface="Arial"/>
              <a:cs typeface="Arial"/>
            </a:endParaRPr>
          </a:p>
          <a:p>
            <a:pPr marL="12700" marR="838200">
              <a:lnSpc>
                <a:spcPct val="100000"/>
              </a:lnSpc>
              <a:spcBef>
                <a:spcPts val="100"/>
              </a:spcBef>
            </a:pPr>
            <a:r>
              <a:rPr lang="es-MX" sz="1400" spc="-5" dirty="0" smtClean="0">
                <a:solidFill>
                  <a:srgbClr val="FFFFFF"/>
                </a:solidFill>
                <a:latin typeface="Arial"/>
                <a:cs typeface="Arial"/>
              </a:rPr>
              <a:t>Nuestro comité, cuenta con los conocimientos y experiencia para el desempeño de este encargo.</a:t>
            </a:r>
            <a:endParaRPr lang="es-MX" sz="1400" spc="-5" dirty="0">
              <a:solidFill>
                <a:srgbClr val="FFFFFF"/>
              </a:solidFill>
              <a:latin typeface="Arial"/>
              <a:cs typeface="Arial"/>
            </a:endParaRPr>
          </a:p>
          <a:p>
            <a:pPr marL="12700" marR="838200">
              <a:lnSpc>
                <a:spcPct val="100000"/>
              </a:lnSpc>
              <a:spcBef>
                <a:spcPts val="100"/>
              </a:spcBef>
            </a:pPr>
            <a:endParaRPr lang="es-MX" sz="1400" spc="-5" dirty="0">
              <a:solidFill>
                <a:srgbClr val="FFFFFF"/>
              </a:solidFill>
              <a:latin typeface="Arial"/>
              <a:cs typeface="Arial"/>
            </a:endParaRPr>
          </a:p>
          <a:p>
            <a:pPr marL="12700" marR="838200">
              <a:lnSpc>
                <a:spcPct val="100000"/>
              </a:lnSpc>
              <a:spcBef>
                <a:spcPts val="100"/>
              </a:spcBef>
            </a:pPr>
            <a:r>
              <a:rPr lang="es-MX" sz="1400" spc="-5" dirty="0" smtClean="0">
                <a:solidFill>
                  <a:srgbClr val="FFFFFF"/>
                </a:solidFill>
                <a:latin typeface="Arial"/>
                <a:cs typeface="Arial"/>
              </a:rPr>
              <a:t>Su responsabilidad primaria, es apoyar a la empresa en el cuidado de la </a:t>
            </a:r>
            <a:r>
              <a:rPr lang="es-MX" sz="1400" spc="-5" dirty="0">
                <a:solidFill>
                  <a:srgbClr val="FFFFFF"/>
                </a:solidFill>
                <a:latin typeface="Arial"/>
                <a:cs typeface="Arial"/>
              </a:rPr>
              <a:t>salud de </a:t>
            </a:r>
            <a:r>
              <a:rPr lang="es-MX" sz="1400" spc="-5" dirty="0" smtClean="0">
                <a:solidFill>
                  <a:srgbClr val="FFFFFF"/>
                </a:solidFill>
                <a:latin typeface="Arial"/>
                <a:cs typeface="Arial"/>
              </a:rPr>
              <a:t>nuestros </a:t>
            </a:r>
            <a:r>
              <a:rPr lang="es-MX" sz="1400" spc="-5" dirty="0">
                <a:solidFill>
                  <a:srgbClr val="FFFFFF"/>
                </a:solidFill>
                <a:latin typeface="Arial"/>
                <a:cs typeface="Arial"/>
              </a:rPr>
              <a:t>trabajadores, clientes y </a:t>
            </a:r>
            <a:r>
              <a:rPr lang="es-MX" sz="1400" spc="-5" dirty="0" smtClean="0">
                <a:solidFill>
                  <a:srgbClr val="FFFFFF"/>
                </a:solidFill>
                <a:latin typeface="Arial"/>
                <a:cs typeface="Arial"/>
              </a:rPr>
              <a:t>proveedores; </a:t>
            </a:r>
            <a:r>
              <a:rPr lang="es-MX" sz="1400" spc="-5" dirty="0">
                <a:solidFill>
                  <a:srgbClr val="FFFFFF"/>
                </a:solidFill>
                <a:latin typeface="Arial"/>
                <a:cs typeface="Arial"/>
              </a:rPr>
              <a:t>y evitar la propagación del coronavirus en </a:t>
            </a:r>
            <a:r>
              <a:rPr lang="es-MX" sz="1400" spc="-5" dirty="0" smtClean="0">
                <a:solidFill>
                  <a:srgbClr val="FFFFFF"/>
                </a:solidFill>
                <a:latin typeface="Arial"/>
                <a:cs typeface="Arial"/>
              </a:rPr>
              <a:t>nuestras instalaciones y obras.</a:t>
            </a:r>
            <a:endParaRPr lang="es-MX" sz="1400" spc="-5" dirty="0">
              <a:solidFill>
                <a:srgbClr val="FFFFFF"/>
              </a:solidFill>
              <a:latin typeface="Arial"/>
              <a:cs typeface="Arial"/>
            </a:endParaRPr>
          </a:p>
        </p:txBody>
      </p:sp>
      <p:sp>
        <p:nvSpPr>
          <p:cNvPr id="3" name="Rectángulo 2"/>
          <p:cNvSpPr/>
          <p:nvPr/>
        </p:nvSpPr>
        <p:spPr>
          <a:xfrm>
            <a:off x="304800" y="228600"/>
            <a:ext cx="7239000" cy="781624"/>
          </a:xfrm>
          <a:prstGeom prst="rect">
            <a:avLst/>
          </a:prstGeom>
        </p:spPr>
        <p:txBody>
          <a:bodyPr vert="horz" wrap="square" lIns="0" tIns="12065" rIns="0" bIns="0" rtlCol="0">
            <a:spAutoFit/>
          </a:bodyPr>
          <a:lstStyle/>
          <a:p>
            <a:pPr marL="12700" marR="5080">
              <a:spcBef>
                <a:spcPts val="95"/>
              </a:spcBef>
            </a:pPr>
            <a:r>
              <a:rPr lang="es-MX" sz="2500" b="1" spc="-10" dirty="0" smtClean="0">
                <a:latin typeface="Georgia"/>
                <a:ea typeface="+mj-ea"/>
                <a:cs typeface="Georgia"/>
              </a:rPr>
              <a:t>Medidas preventivas dirigidas a nuestros responsables de las obras </a:t>
            </a:r>
            <a:endParaRPr lang="es-MX" sz="2500" b="1" spc="-10" dirty="0">
              <a:latin typeface="Georgia"/>
              <a:ea typeface="+mj-ea"/>
              <a:cs typeface="Georgia"/>
            </a:endParaRPr>
          </a:p>
        </p:txBody>
      </p:sp>
      <p:sp>
        <p:nvSpPr>
          <p:cNvPr id="6" name="object 7"/>
          <p:cNvSpPr/>
          <p:nvPr/>
        </p:nvSpPr>
        <p:spPr>
          <a:xfrm>
            <a:off x="8173211" y="1182624"/>
            <a:ext cx="3465829" cy="0"/>
          </a:xfrm>
          <a:custGeom>
            <a:avLst/>
            <a:gdLst/>
            <a:ahLst/>
            <a:cxnLst/>
            <a:rect l="l" t="t" r="r" b="b"/>
            <a:pathLst>
              <a:path w="3465829">
                <a:moveTo>
                  <a:pt x="0" y="0"/>
                </a:moveTo>
                <a:lnTo>
                  <a:pt x="3465576" y="0"/>
                </a:lnTo>
              </a:path>
            </a:pathLst>
          </a:custGeom>
          <a:ln w="6096">
            <a:solidFill>
              <a:srgbClr val="FFFFFF"/>
            </a:solidFill>
          </a:ln>
        </p:spPr>
        <p:txBody>
          <a:bodyPr wrap="square" lIns="0" tIns="0" rIns="0" bIns="0" rtlCol="0"/>
          <a:lstStyle/>
          <a:p>
            <a:endParaRPr/>
          </a:p>
        </p:txBody>
      </p:sp>
      <p:sp>
        <p:nvSpPr>
          <p:cNvPr id="7" name="object 57"/>
          <p:cNvSpPr/>
          <p:nvPr/>
        </p:nvSpPr>
        <p:spPr>
          <a:xfrm>
            <a:off x="9659111" y="179831"/>
            <a:ext cx="777240" cy="231775"/>
          </a:xfrm>
          <a:custGeom>
            <a:avLst/>
            <a:gdLst/>
            <a:ahLst/>
            <a:cxnLst/>
            <a:rect l="l" t="t" r="r" b="b"/>
            <a:pathLst>
              <a:path w="777240" h="231775">
                <a:moveTo>
                  <a:pt x="0" y="0"/>
                </a:moveTo>
                <a:lnTo>
                  <a:pt x="714629" y="0"/>
                </a:lnTo>
                <a:lnTo>
                  <a:pt x="777240" y="115823"/>
                </a:lnTo>
                <a:lnTo>
                  <a:pt x="714629" y="231647"/>
                </a:lnTo>
                <a:lnTo>
                  <a:pt x="0" y="231647"/>
                </a:lnTo>
                <a:lnTo>
                  <a:pt x="62611" y="115823"/>
                </a:lnTo>
                <a:lnTo>
                  <a:pt x="0" y="0"/>
                </a:lnTo>
                <a:close/>
              </a:path>
            </a:pathLst>
          </a:custGeom>
          <a:ln w="6096">
            <a:solidFill>
              <a:srgbClr val="FFFFFF"/>
            </a:solidFill>
          </a:ln>
        </p:spPr>
        <p:txBody>
          <a:bodyPr wrap="square" lIns="0" tIns="0" rIns="0" bIns="0" rtlCol="0"/>
          <a:lstStyle/>
          <a:p>
            <a:endParaRPr/>
          </a:p>
        </p:txBody>
      </p:sp>
      <p:sp>
        <p:nvSpPr>
          <p:cNvPr id="8" name="object 58"/>
          <p:cNvSpPr txBox="1"/>
          <p:nvPr/>
        </p:nvSpPr>
        <p:spPr>
          <a:xfrm>
            <a:off x="9755505" y="219583"/>
            <a:ext cx="611758" cy="135935"/>
          </a:xfrm>
          <a:prstGeom prst="rect">
            <a:avLst/>
          </a:prstGeom>
        </p:spPr>
        <p:txBody>
          <a:bodyPr vert="horz" wrap="square" lIns="0" tIns="12700" rIns="0" bIns="0" rtlCol="0">
            <a:spAutoFit/>
          </a:bodyPr>
          <a:lstStyle/>
          <a:p>
            <a:pPr marL="12700">
              <a:lnSpc>
                <a:spcPct val="100000"/>
              </a:lnSpc>
              <a:spcBef>
                <a:spcPts val="100"/>
              </a:spcBef>
            </a:pPr>
            <a:r>
              <a:rPr lang="es-MX" sz="800" dirty="0" smtClean="0">
                <a:solidFill>
                  <a:srgbClr val="FFFFFF"/>
                </a:solidFill>
                <a:latin typeface="Arial"/>
                <a:cs typeface="Arial"/>
              </a:rPr>
              <a:t>En el trabajo</a:t>
            </a:r>
            <a:endParaRPr sz="800" dirty="0">
              <a:latin typeface="Arial"/>
              <a:cs typeface="Arial"/>
            </a:endParaRPr>
          </a:p>
        </p:txBody>
      </p:sp>
      <p:sp>
        <p:nvSpPr>
          <p:cNvPr id="9" name="object 59"/>
          <p:cNvSpPr/>
          <p:nvPr/>
        </p:nvSpPr>
        <p:spPr>
          <a:xfrm>
            <a:off x="10395204" y="179831"/>
            <a:ext cx="883919" cy="231775"/>
          </a:xfrm>
          <a:custGeom>
            <a:avLst/>
            <a:gdLst/>
            <a:ahLst/>
            <a:cxnLst/>
            <a:rect l="l" t="t" r="r" b="b"/>
            <a:pathLst>
              <a:path w="883920" h="231775">
                <a:moveTo>
                  <a:pt x="0" y="0"/>
                </a:moveTo>
                <a:lnTo>
                  <a:pt x="821309" y="0"/>
                </a:lnTo>
                <a:lnTo>
                  <a:pt x="883919" y="115823"/>
                </a:lnTo>
                <a:lnTo>
                  <a:pt x="821309" y="231647"/>
                </a:lnTo>
                <a:lnTo>
                  <a:pt x="0" y="231647"/>
                </a:lnTo>
                <a:lnTo>
                  <a:pt x="62611" y="115823"/>
                </a:lnTo>
                <a:lnTo>
                  <a:pt x="0" y="0"/>
                </a:lnTo>
                <a:close/>
              </a:path>
            </a:pathLst>
          </a:custGeom>
          <a:ln w="6095">
            <a:solidFill>
              <a:srgbClr val="FFFFFF"/>
            </a:solidFill>
          </a:ln>
        </p:spPr>
        <p:txBody>
          <a:bodyPr wrap="square" lIns="0" tIns="0" rIns="0" bIns="0" rtlCol="0"/>
          <a:lstStyle/>
          <a:p>
            <a:endParaRPr/>
          </a:p>
        </p:txBody>
      </p:sp>
      <p:sp>
        <p:nvSpPr>
          <p:cNvPr id="10" name="object 60"/>
          <p:cNvSpPr txBox="1"/>
          <p:nvPr/>
        </p:nvSpPr>
        <p:spPr>
          <a:xfrm>
            <a:off x="10476992" y="219583"/>
            <a:ext cx="830072" cy="135935"/>
          </a:xfrm>
          <a:prstGeom prst="rect">
            <a:avLst/>
          </a:prstGeom>
        </p:spPr>
        <p:txBody>
          <a:bodyPr vert="horz" wrap="square" lIns="0" tIns="12700" rIns="0" bIns="0" rtlCol="0">
            <a:spAutoFit/>
          </a:bodyPr>
          <a:lstStyle/>
          <a:p>
            <a:pPr marL="12700">
              <a:lnSpc>
                <a:spcPct val="100000"/>
              </a:lnSpc>
              <a:spcBef>
                <a:spcPts val="100"/>
              </a:spcBef>
            </a:pPr>
            <a:r>
              <a:rPr lang="es-MX" sz="800" dirty="0" smtClean="0">
                <a:solidFill>
                  <a:srgbClr val="FFFFFF"/>
                </a:solidFill>
                <a:latin typeface="Arial"/>
                <a:cs typeface="Arial"/>
              </a:rPr>
              <a:t>Áreas comunes</a:t>
            </a:r>
            <a:endParaRPr sz="800" dirty="0">
              <a:latin typeface="Arial"/>
              <a:cs typeface="Arial"/>
            </a:endParaRPr>
          </a:p>
        </p:txBody>
      </p:sp>
      <p:sp>
        <p:nvSpPr>
          <p:cNvPr id="11" name="object 63"/>
          <p:cNvSpPr/>
          <p:nvPr/>
        </p:nvSpPr>
        <p:spPr>
          <a:xfrm>
            <a:off x="8185404" y="179831"/>
            <a:ext cx="779145" cy="231775"/>
          </a:xfrm>
          <a:custGeom>
            <a:avLst/>
            <a:gdLst/>
            <a:ahLst/>
            <a:cxnLst/>
            <a:rect l="l" t="t" r="r" b="b"/>
            <a:pathLst>
              <a:path w="779145" h="231775">
                <a:moveTo>
                  <a:pt x="713105" y="0"/>
                </a:moveTo>
                <a:lnTo>
                  <a:pt x="0" y="0"/>
                </a:lnTo>
                <a:lnTo>
                  <a:pt x="0" y="231647"/>
                </a:lnTo>
                <a:lnTo>
                  <a:pt x="713105" y="231647"/>
                </a:lnTo>
                <a:lnTo>
                  <a:pt x="778764" y="115823"/>
                </a:lnTo>
                <a:lnTo>
                  <a:pt x="713105" y="0"/>
                </a:lnTo>
                <a:close/>
              </a:path>
            </a:pathLst>
          </a:custGeom>
          <a:solidFill>
            <a:srgbClr val="FFFFFF"/>
          </a:solidFill>
        </p:spPr>
        <p:txBody>
          <a:bodyPr wrap="square" lIns="0" tIns="0" rIns="0" bIns="0" rtlCol="0"/>
          <a:lstStyle/>
          <a:p>
            <a:endParaRPr/>
          </a:p>
        </p:txBody>
      </p:sp>
      <p:sp>
        <p:nvSpPr>
          <p:cNvPr id="12" name="object 64"/>
          <p:cNvSpPr/>
          <p:nvPr/>
        </p:nvSpPr>
        <p:spPr>
          <a:xfrm>
            <a:off x="8185404" y="179831"/>
            <a:ext cx="779145" cy="231775"/>
          </a:xfrm>
          <a:custGeom>
            <a:avLst/>
            <a:gdLst/>
            <a:ahLst/>
            <a:cxnLst/>
            <a:rect l="l" t="t" r="r" b="b"/>
            <a:pathLst>
              <a:path w="779145" h="231775">
                <a:moveTo>
                  <a:pt x="0" y="0"/>
                </a:moveTo>
                <a:lnTo>
                  <a:pt x="713105" y="0"/>
                </a:lnTo>
                <a:lnTo>
                  <a:pt x="778764" y="115823"/>
                </a:lnTo>
                <a:lnTo>
                  <a:pt x="713105" y="231647"/>
                </a:lnTo>
                <a:lnTo>
                  <a:pt x="0" y="231647"/>
                </a:lnTo>
                <a:lnTo>
                  <a:pt x="0" y="0"/>
                </a:lnTo>
                <a:close/>
              </a:path>
            </a:pathLst>
          </a:custGeom>
          <a:ln w="6096">
            <a:solidFill>
              <a:srgbClr val="FFFFFF"/>
            </a:solidFill>
          </a:ln>
        </p:spPr>
        <p:txBody>
          <a:bodyPr wrap="square" lIns="0" tIns="0" rIns="0" bIns="0" rtlCol="0"/>
          <a:lstStyle/>
          <a:p>
            <a:endParaRPr/>
          </a:p>
        </p:txBody>
      </p:sp>
      <p:sp>
        <p:nvSpPr>
          <p:cNvPr id="13" name="object 65"/>
          <p:cNvSpPr/>
          <p:nvPr/>
        </p:nvSpPr>
        <p:spPr>
          <a:xfrm>
            <a:off x="8921495" y="179831"/>
            <a:ext cx="779145" cy="231775"/>
          </a:xfrm>
          <a:custGeom>
            <a:avLst/>
            <a:gdLst/>
            <a:ahLst/>
            <a:cxnLst/>
            <a:rect l="l" t="t" r="r" b="b"/>
            <a:pathLst>
              <a:path w="779145" h="231775">
                <a:moveTo>
                  <a:pt x="0" y="0"/>
                </a:moveTo>
                <a:lnTo>
                  <a:pt x="716153" y="0"/>
                </a:lnTo>
                <a:lnTo>
                  <a:pt x="778764" y="115823"/>
                </a:lnTo>
                <a:lnTo>
                  <a:pt x="716153" y="231647"/>
                </a:lnTo>
                <a:lnTo>
                  <a:pt x="0" y="231647"/>
                </a:lnTo>
                <a:lnTo>
                  <a:pt x="62611" y="115823"/>
                </a:lnTo>
                <a:lnTo>
                  <a:pt x="0" y="0"/>
                </a:lnTo>
                <a:close/>
              </a:path>
            </a:pathLst>
          </a:custGeom>
          <a:ln w="6096">
            <a:solidFill>
              <a:srgbClr val="FFFFFF"/>
            </a:solidFill>
          </a:ln>
        </p:spPr>
        <p:txBody>
          <a:bodyPr wrap="square" lIns="0" tIns="0" rIns="0" bIns="0" rtlCol="0"/>
          <a:lstStyle/>
          <a:p>
            <a:endParaRPr/>
          </a:p>
        </p:txBody>
      </p:sp>
      <p:sp>
        <p:nvSpPr>
          <p:cNvPr id="14" name="object 66"/>
          <p:cNvSpPr/>
          <p:nvPr/>
        </p:nvSpPr>
        <p:spPr>
          <a:xfrm>
            <a:off x="8676131" y="842772"/>
            <a:ext cx="0" cy="184785"/>
          </a:xfrm>
          <a:custGeom>
            <a:avLst/>
            <a:gdLst/>
            <a:ahLst/>
            <a:cxnLst/>
            <a:rect l="l" t="t" r="r" b="b"/>
            <a:pathLst>
              <a:path h="184784">
                <a:moveTo>
                  <a:pt x="0" y="0"/>
                </a:moveTo>
                <a:lnTo>
                  <a:pt x="0" y="184658"/>
                </a:lnTo>
              </a:path>
            </a:pathLst>
          </a:custGeom>
          <a:ln w="6096">
            <a:solidFill>
              <a:srgbClr val="FFFFFF"/>
            </a:solidFill>
          </a:ln>
        </p:spPr>
        <p:txBody>
          <a:bodyPr wrap="square" lIns="0" tIns="0" rIns="0" bIns="0" rtlCol="0"/>
          <a:lstStyle/>
          <a:p>
            <a:endParaRPr/>
          </a:p>
        </p:txBody>
      </p:sp>
      <p:sp>
        <p:nvSpPr>
          <p:cNvPr id="15" name="object 67"/>
          <p:cNvSpPr txBox="1"/>
          <p:nvPr/>
        </p:nvSpPr>
        <p:spPr>
          <a:xfrm>
            <a:off x="8229600" y="219583"/>
            <a:ext cx="662939" cy="135935"/>
          </a:xfrm>
          <a:prstGeom prst="rect">
            <a:avLst/>
          </a:prstGeom>
        </p:spPr>
        <p:txBody>
          <a:bodyPr vert="horz" wrap="square" lIns="0" tIns="12700" rIns="0" bIns="0" rtlCol="0">
            <a:spAutoFit/>
          </a:bodyPr>
          <a:lstStyle/>
          <a:p>
            <a:pPr>
              <a:lnSpc>
                <a:spcPct val="100000"/>
              </a:lnSpc>
              <a:spcBef>
                <a:spcPts val="100"/>
              </a:spcBef>
              <a:tabLst>
                <a:tab pos="836294" algn="l"/>
              </a:tabLst>
            </a:pPr>
            <a:r>
              <a:rPr lang="es-MX" sz="800" b="1" spc="-5" dirty="0" smtClean="0">
                <a:latin typeface="Arial"/>
                <a:cs typeface="Arial"/>
              </a:rPr>
              <a:t>Previo</a:t>
            </a:r>
            <a:endParaRPr sz="1000" dirty="0">
              <a:latin typeface="Arial"/>
              <a:cs typeface="Arial"/>
            </a:endParaRPr>
          </a:p>
        </p:txBody>
      </p:sp>
      <p:sp>
        <p:nvSpPr>
          <p:cNvPr id="16" name="object 67"/>
          <p:cNvSpPr txBox="1"/>
          <p:nvPr/>
        </p:nvSpPr>
        <p:spPr>
          <a:xfrm>
            <a:off x="8001000" y="533400"/>
            <a:ext cx="3236976" cy="492443"/>
          </a:xfrm>
          <a:prstGeom prst="rect">
            <a:avLst/>
          </a:prstGeom>
        </p:spPr>
        <p:txBody>
          <a:bodyPr vert="horz" wrap="square" lIns="0" tIns="12700" rIns="0" bIns="0" rtlCol="0">
            <a:spAutoFit/>
          </a:bodyPr>
          <a:lstStyle/>
          <a:p>
            <a:pPr marL="174625">
              <a:lnSpc>
                <a:spcPct val="100000"/>
              </a:lnSpc>
              <a:spcBef>
                <a:spcPts val="100"/>
              </a:spcBef>
              <a:tabLst>
                <a:tab pos="836294" algn="l"/>
              </a:tabLst>
            </a:pPr>
            <a:r>
              <a:rPr lang="es-MX" sz="1200" b="1" spc="-20" dirty="0" smtClean="0">
                <a:solidFill>
                  <a:srgbClr val="FFFFFF"/>
                </a:solidFill>
                <a:latin typeface="Arial"/>
                <a:cs typeface="Arial"/>
              </a:rPr>
              <a:t>Concientizar</a:t>
            </a:r>
            <a:endParaRPr sz="1200" dirty="0">
              <a:latin typeface="Arial"/>
              <a:cs typeface="Arial"/>
            </a:endParaRPr>
          </a:p>
          <a:p>
            <a:pPr marL="19685">
              <a:lnSpc>
                <a:spcPct val="100000"/>
              </a:lnSpc>
              <a:spcBef>
                <a:spcPts val="1110"/>
              </a:spcBef>
              <a:tabLst>
                <a:tab pos="618490" algn="l"/>
              </a:tabLst>
            </a:pPr>
            <a:r>
              <a:rPr lang="es-MX" sz="1000" dirty="0" smtClean="0">
                <a:solidFill>
                  <a:srgbClr val="FFFFFF"/>
                </a:solidFill>
                <a:latin typeface="Arial"/>
                <a:cs typeface="Arial"/>
              </a:rPr>
              <a:t>     </a:t>
            </a:r>
            <a:r>
              <a:rPr sz="1000" dirty="0" smtClean="0">
                <a:solidFill>
                  <a:srgbClr val="FFFFFF"/>
                </a:solidFill>
                <a:latin typeface="Arial"/>
                <a:cs typeface="Arial"/>
              </a:rPr>
              <a:t>Of</a:t>
            </a:r>
            <a:r>
              <a:rPr lang="es-MX" sz="1000" dirty="0" err="1" smtClean="0">
                <a:solidFill>
                  <a:srgbClr val="FFFFFF"/>
                </a:solidFill>
                <a:latin typeface="Arial"/>
                <a:cs typeface="Arial"/>
              </a:rPr>
              <a:t>icina</a:t>
            </a:r>
            <a:r>
              <a:rPr lang="es-MX" sz="1000" dirty="0" smtClean="0">
                <a:solidFill>
                  <a:srgbClr val="FFFFFF"/>
                </a:solidFill>
                <a:latin typeface="Arial"/>
                <a:cs typeface="Arial"/>
              </a:rPr>
              <a:t>    </a:t>
            </a:r>
            <a:r>
              <a:rPr lang="es-MX" sz="1000" spc="-5" dirty="0" smtClean="0">
                <a:solidFill>
                  <a:srgbClr val="FFFFFF"/>
                </a:solidFill>
                <a:latin typeface="Arial"/>
                <a:cs typeface="Arial"/>
              </a:rPr>
              <a:t>Obra: Cielo </a:t>
            </a:r>
            <a:r>
              <a:rPr lang="es-MX" sz="1000" spc="-5" dirty="0">
                <a:solidFill>
                  <a:srgbClr val="FFFFFF"/>
                </a:solidFill>
                <a:latin typeface="Arial"/>
                <a:cs typeface="Arial"/>
              </a:rPr>
              <a:t>Abierto - Edificación</a:t>
            </a:r>
            <a:endParaRPr sz="1000" dirty="0">
              <a:latin typeface="Arial"/>
              <a:cs typeface="Arial"/>
            </a:endParaRPr>
          </a:p>
        </p:txBody>
      </p:sp>
      <p:sp>
        <p:nvSpPr>
          <p:cNvPr id="17" name="object 58"/>
          <p:cNvSpPr txBox="1"/>
          <p:nvPr/>
        </p:nvSpPr>
        <p:spPr>
          <a:xfrm>
            <a:off x="9065642" y="228600"/>
            <a:ext cx="611758" cy="135935"/>
          </a:xfrm>
          <a:prstGeom prst="rect">
            <a:avLst/>
          </a:prstGeom>
        </p:spPr>
        <p:txBody>
          <a:bodyPr vert="horz" wrap="square" lIns="0" tIns="12700" rIns="0" bIns="0" rtlCol="0">
            <a:spAutoFit/>
          </a:bodyPr>
          <a:lstStyle/>
          <a:p>
            <a:pPr marL="12700">
              <a:lnSpc>
                <a:spcPct val="100000"/>
              </a:lnSpc>
              <a:spcBef>
                <a:spcPts val="100"/>
              </a:spcBef>
            </a:pPr>
            <a:r>
              <a:rPr lang="es-MX" sz="800" dirty="0" smtClean="0">
                <a:solidFill>
                  <a:srgbClr val="FFFFFF"/>
                </a:solidFill>
                <a:latin typeface="Arial"/>
                <a:cs typeface="Arial"/>
              </a:rPr>
              <a:t>Traslados</a:t>
            </a:r>
            <a:endParaRPr sz="800" dirty="0">
              <a:latin typeface="Arial"/>
              <a:cs typeface="Arial"/>
            </a:endParaRPr>
          </a:p>
        </p:txBody>
      </p:sp>
      <p:sp>
        <p:nvSpPr>
          <p:cNvPr id="18" name="CuadroTexto 17"/>
          <p:cNvSpPr txBox="1"/>
          <p:nvPr/>
        </p:nvSpPr>
        <p:spPr>
          <a:xfrm rot="18830416">
            <a:off x="1284309" y="3409005"/>
            <a:ext cx="4419600" cy="584775"/>
          </a:xfrm>
          <a:prstGeom prst="rect">
            <a:avLst/>
          </a:prstGeom>
          <a:noFill/>
        </p:spPr>
        <p:txBody>
          <a:bodyPr wrap="square" rtlCol="0">
            <a:spAutoFit/>
          </a:bodyPr>
          <a:lstStyle/>
          <a:p>
            <a:pPr algn="ctr"/>
            <a:r>
              <a:rPr lang="es-MX" sz="3200" dirty="0" smtClean="0">
                <a:solidFill>
                  <a:schemeClr val="bg1">
                    <a:lumMod val="75000"/>
                  </a:schemeClr>
                </a:solidFill>
              </a:rPr>
              <a:t>COLOCAR EVIDENCIA</a:t>
            </a:r>
            <a:endParaRPr lang="es-MX" sz="3200" dirty="0">
              <a:solidFill>
                <a:schemeClr val="bg1">
                  <a:lumMod val="75000"/>
                </a:schemeClr>
              </a:solidFill>
            </a:endParaRPr>
          </a:p>
        </p:txBody>
      </p:sp>
      <p:grpSp>
        <p:nvGrpSpPr>
          <p:cNvPr id="19" name="Grupo 18"/>
          <p:cNvGrpSpPr/>
          <p:nvPr/>
        </p:nvGrpSpPr>
        <p:grpSpPr>
          <a:xfrm>
            <a:off x="8153400" y="515470"/>
            <a:ext cx="1600200" cy="304800"/>
            <a:chOff x="6153150" y="82890"/>
            <a:chExt cx="1600200" cy="304800"/>
          </a:xfrm>
        </p:grpSpPr>
        <p:sp>
          <p:nvSpPr>
            <p:cNvPr id="20" name="Rectángulo redondeado 19"/>
            <p:cNvSpPr/>
            <p:nvPr/>
          </p:nvSpPr>
          <p:spPr>
            <a:xfrm>
              <a:off x="6153150" y="82890"/>
              <a:ext cx="1600200" cy="304800"/>
            </a:xfrm>
            <a:prstGeom prst="roundRect">
              <a:avLst/>
            </a:prstGeom>
            <a:solidFill>
              <a:srgbClr val="CC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sz="1400" dirty="0" smtClean="0"/>
                <a:t>Administrativas</a:t>
              </a:r>
              <a:endParaRPr lang="es-MX" sz="1400" dirty="0"/>
            </a:p>
          </p:txBody>
        </p:sp>
        <p:pic>
          <p:nvPicPr>
            <p:cNvPr id="21" name="Imagen 2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84462" y="90014"/>
              <a:ext cx="202364" cy="269818"/>
            </a:xfrm>
            <a:prstGeom prst="rect">
              <a:avLst/>
            </a:prstGeom>
          </p:spPr>
        </p:pic>
      </p:grpSp>
    </p:spTree>
    <p:extLst>
      <p:ext uri="{BB962C8B-B14F-4D97-AF65-F5344CB8AC3E}">
        <p14:creationId xmlns:p14="http://schemas.microsoft.com/office/powerpoint/2010/main" val="5250432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42036" y="258572"/>
            <a:ext cx="6837680" cy="1166345"/>
          </a:xfrm>
          <a:prstGeom prst="rect">
            <a:avLst/>
          </a:prstGeom>
        </p:spPr>
        <p:txBody>
          <a:bodyPr vert="horz" wrap="square" lIns="0" tIns="12065" rIns="0" bIns="0" rtlCol="0">
            <a:spAutoFit/>
          </a:bodyPr>
          <a:lstStyle/>
          <a:p>
            <a:pPr marL="12700" marR="5080">
              <a:lnSpc>
                <a:spcPct val="100000"/>
              </a:lnSpc>
              <a:spcBef>
                <a:spcPts val="95"/>
              </a:spcBef>
            </a:pPr>
            <a:r>
              <a:rPr lang="es-MX" sz="2500" b="1" spc="-5" dirty="0">
                <a:latin typeface="Georgia"/>
                <a:cs typeface="Georgia"/>
              </a:rPr>
              <a:t>Establecer canales de comunicación </a:t>
            </a:r>
            <a:r>
              <a:rPr lang="es-MX" sz="2500" b="1" spc="-5" dirty="0" smtClean="0">
                <a:latin typeface="Georgia"/>
                <a:cs typeface="Georgia"/>
              </a:rPr>
              <a:t>remota mientras </a:t>
            </a:r>
            <a:r>
              <a:rPr lang="es-MX" sz="2500" b="1" spc="-5" dirty="0">
                <a:latin typeface="Georgia"/>
                <a:cs typeface="Georgia"/>
              </a:rPr>
              <a:t>los empleados se preparan para el regreso</a:t>
            </a:r>
            <a:endParaRPr sz="2500" dirty="0">
              <a:latin typeface="Georgia"/>
              <a:cs typeface="Georgia"/>
            </a:endParaRPr>
          </a:p>
        </p:txBody>
      </p:sp>
      <p:sp>
        <p:nvSpPr>
          <p:cNvPr id="3" name="object 3"/>
          <p:cNvSpPr txBox="1"/>
          <p:nvPr/>
        </p:nvSpPr>
        <p:spPr>
          <a:xfrm>
            <a:off x="8157464" y="1524000"/>
            <a:ext cx="3923284" cy="4996240"/>
          </a:xfrm>
          <a:prstGeom prst="rect">
            <a:avLst/>
          </a:prstGeom>
        </p:spPr>
        <p:txBody>
          <a:bodyPr vert="horz" wrap="square" lIns="0" tIns="12700" rIns="0" bIns="0" rtlCol="0">
            <a:spAutoFit/>
          </a:bodyPr>
          <a:lstStyle/>
          <a:p>
            <a:pPr marL="12700" marR="831215">
              <a:lnSpc>
                <a:spcPct val="100000"/>
              </a:lnSpc>
              <a:spcBef>
                <a:spcPts val="100"/>
              </a:spcBef>
            </a:pPr>
            <a:r>
              <a:rPr lang="es-MX" sz="1800" b="1" spc="-5" dirty="0" smtClean="0">
                <a:solidFill>
                  <a:srgbClr val="FFFFFF"/>
                </a:solidFill>
                <a:latin typeface="Arial"/>
                <a:cs typeface="Arial"/>
              </a:rPr>
              <a:t>Acciones</a:t>
            </a:r>
          </a:p>
          <a:p>
            <a:pPr marL="12700" marR="831215">
              <a:lnSpc>
                <a:spcPct val="100000"/>
              </a:lnSpc>
              <a:spcBef>
                <a:spcPts val="100"/>
              </a:spcBef>
            </a:pPr>
            <a:endParaRPr sz="1800" dirty="0">
              <a:latin typeface="Arial"/>
              <a:cs typeface="Arial"/>
            </a:endParaRPr>
          </a:p>
          <a:p>
            <a:pPr marL="300990" marR="111125" indent="-285750">
              <a:lnSpc>
                <a:spcPct val="100000"/>
              </a:lnSpc>
              <a:spcBef>
                <a:spcPts val="810"/>
              </a:spcBef>
              <a:buFont typeface="Arial" panose="020B0604020202020204" pitchFamily="34" charset="0"/>
              <a:buChar char="•"/>
            </a:pPr>
            <a:r>
              <a:rPr lang="es-MX" sz="1300" spc="-10" dirty="0">
                <a:solidFill>
                  <a:srgbClr val="FFFFFF"/>
                </a:solidFill>
                <a:latin typeface="Arial"/>
                <a:cs typeface="Arial"/>
              </a:rPr>
              <a:t>Desarrollar módulos y capacitaciones en línea para garantizar que los empleados hayan entendido adecuadamente todas las nuevas </a:t>
            </a:r>
            <a:r>
              <a:rPr lang="es-MX" sz="1300" spc="-10" dirty="0" smtClean="0">
                <a:solidFill>
                  <a:srgbClr val="FFFFFF"/>
                </a:solidFill>
                <a:latin typeface="Arial"/>
                <a:cs typeface="Arial"/>
              </a:rPr>
              <a:t>políticas </a:t>
            </a:r>
            <a:r>
              <a:rPr lang="es-MX" sz="1300" spc="-10" dirty="0">
                <a:solidFill>
                  <a:srgbClr val="FFFFFF"/>
                </a:solidFill>
                <a:latin typeface="Arial"/>
                <a:cs typeface="Arial"/>
              </a:rPr>
              <a:t>y </a:t>
            </a:r>
            <a:r>
              <a:rPr lang="es-MX" sz="1300" spc="-10" dirty="0" smtClean="0">
                <a:solidFill>
                  <a:srgbClr val="FFFFFF"/>
                </a:solidFill>
                <a:latin typeface="Arial"/>
                <a:cs typeface="Arial"/>
              </a:rPr>
              <a:t>los recursos disponibles.</a:t>
            </a:r>
            <a:endParaRPr lang="es-MX" sz="1300" spc="-10" dirty="0">
              <a:solidFill>
                <a:srgbClr val="FFFFFF"/>
              </a:solidFill>
              <a:latin typeface="Arial"/>
              <a:cs typeface="Arial"/>
            </a:endParaRPr>
          </a:p>
          <a:p>
            <a:pPr marL="300990" marR="111125" indent="-285750">
              <a:lnSpc>
                <a:spcPct val="100000"/>
              </a:lnSpc>
              <a:spcBef>
                <a:spcPts val="810"/>
              </a:spcBef>
              <a:buFont typeface="Arial" panose="020B0604020202020204" pitchFamily="34" charset="0"/>
              <a:buChar char="•"/>
            </a:pPr>
            <a:r>
              <a:rPr lang="es-MX" sz="1300" spc="-10" dirty="0" smtClean="0">
                <a:solidFill>
                  <a:srgbClr val="FFFFFF"/>
                </a:solidFill>
                <a:latin typeface="Arial"/>
                <a:cs typeface="Arial"/>
              </a:rPr>
              <a:t>Realizar encuentros </a:t>
            </a:r>
            <a:r>
              <a:rPr lang="es-MX" sz="1300" spc="-10" dirty="0">
                <a:solidFill>
                  <a:srgbClr val="FFFFFF"/>
                </a:solidFill>
                <a:latin typeface="Arial"/>
                <a:cs typeface="Arial"/>
              </a:rPr>
              <a:t>virtuales con </a:t>
            </a:r>
            <a:r>
              <a:rPr lang="es-MX" sz="1300" spc="-10" dirty="0" smtClean="0">
                <a:solidFill>
                  <a:srgbClr val="FFFFFF"/>
                </a:solidFill>
                <a:latin typeface="Arial"/>
                <a:cs typeface="Arial"/>
              </a:rPr>
              <a:t>supervisores </a:t>
            </a:r>
            <a:r>
              <a:rPr lang="es-MX" sz="1300" spc="-10" dirty="0">
                <a:solidFill>
                  <a:srgbClr val="FFFFFF"/>
                </a:solidFill>
                <a:latin typeface="Arial"/>
                <a:cs typeface="Arial"/>
              </a:rPr>
              <a:t>para responder preguntas en un foro de toda la empresa y garantizar la claridad del mensaje a la fuerza </a:t>
            </a:r>
            <a:r>
              <a:rPr lang="es-MX" sz="1300" spc="-10" dirty="0" smtClean="0">
                <a:solidFill>
                  <a:srgbClr val="FFFFFF"/>
                </a:solidFill>
                <a:latin typeface="Arial"/>
                <a:cs typeface="Arial"/>
              </a:rPr>
              <a:t>laboral.</a:t>
            </a:r>
            <a:endParaRPr lang="es-MX" sz="1300" spc="-10" dirty="0">
              <a:solidFill>
                <a:srgbClr val="FFFFFF"/>
              </a:solidFill>
              <a:latin typeface="Arial"/>
              <a:cs typeface="Arial"/>
            </a:endParaRPr>
          </a:p>
          <a:p>
            <a:pPr marL="300990" marR="111125" indent="-285750">
              <a:lnSpc>
                <a:spcPct val="100000"/>
              </a:lnSpc>
              <a:spcBef>
                <a:spcPts val="810"/>
              </a:spcBef>
              <a:buFont typeface="Arial" panose="020B0604020202020204" pitchFamily="34" charset="0"/>
              <a:buChar char="•"/>
            </a:pPr>
            <a:r>
              <a:rPr lang="es-MX" sz="1300" spc="-10" dirty="0" smtClean="0">
                <a:solidFill>
                  <a:srgbClr val="FFFFFF"/>
                </a:solidFill>
                <a:latin typeface="Arial"/>
                <a:cs typeface="Arial"/>
              </a:rPr>
              <a:t>Hacer </a:t>
            </a:r>
            <a:r>
              <a:rPr lang="es-MX" sz="1300" spc="-10" dirty="0">
                <a:solidFill>
                  <a:srgbClr val="FFFFFF"/>
                </a:solidFill>
                <a:latin typeface="Arial"/>
                <a:cs typeface="Arial"/>
              </a:rPr>
              <a:t>una encuesta proactiva a los empleados para recopilar comentarios sobre las medidas adoptadas e informar nuevas medidas de seguridad en el lugar de trabajo.</a:t>
            </a:r>
          </a:p>
          <a:p>
            <a:pPr marL="300990" marR="111125" indent="-285750">
              <a:lnSpc>
                <a:spcPct val="100000"/>
              </a:lnSpc>
              <a:spcBef>
                <a:spcPts val="810"/>
              </a:spcBef>
              <a:buFont typeface="Arial" panose="020B0604020202020204" pitchFamily="34" charset="0"/>
              <a:buChar char="•"/>
            </a:pPr>
            <a:r>
              <a:rPr lang="es-MX" sz="1300" spc="-10" dirty="0" smtClean="0">
                <a:solidFill>
                  <a:srgbClr val="FFFFFF"/>
                </a:solidFill>
                <a:latin typeface="Arial"/>
                <a:cs typeface="Arial"/>
              </a:rPr>
              <a:t>Compartir </a:t>
            </a:r>
            <a:r>
              <a:rPr lang="es-MX" sz="1300" spc="-10" dirty="0">
                <a:solidFill>
                  <a:srgbClr val="FFFFFF"/>
                </a:solidFill>
                <a:latin typeface="Arial"/>
                <a:cs typeface="Arial"/>
              </a:rPr>
              <a:t>material </a:t>
            </a:r>
            <a:r>
              <a:rPr lang="es-MX" sz="1300" spc="-10" dirty="0" smtClean="0">
                <a:solidFill>
                  <a:srgbClr val="FFFFFF"/>
                </a:solidFill>
                <a:latin typeface="Arial"/>
                <a:cs typeface="Arial"/>
              </a:rPr>
              <a:t>digital y/o impreso (flyers </a:t>
            </a:r>
            <a:r>
              <a:rPr lang="es-MX" sz="1300" spc="-10" dirty="0">
                <a:solidFill>
                  <a:srgbClr val="FFFFFF"/>
                </a:solidFill>
                <a:latin typeface="Arial"/>
                <a:cs typeface="Arial"/>
              </a:rPr>
              <a:t>y </a:t>
            </a:r>
            <a:r>
              <a:rPr lang="es-MX" sz="1300" spc="-10" dirty="0" smtClean="0">
                <a:solidFill>
                  <a:srgbClr val="FFFFFF"/>
                </a:solidFill>
                <a:latin typeface="Arial"/>
                <a:cs typeface="Arial"/>
              </a:rPr>
              <a:t>carteles).</a:t>
            </a:r>
          </a:p>
          <a:p>
            <a:pPr marL="300990" marR="111125" indent="-285750">
              <a:lnSpc>
                <a:spcPct val="100000"/>
              </a:lnSpc>
              <a:spcBef>
                <a:spcPts val="810"/>
              </a:spcBef>
              <a:buFont typeface="Arial" panose="020B0604020202020204" pitchFamily="34" charset="0"/>
              <a:buChar char="•"/>
            </a:pPr>
            <a:r>
              <a:rPr lang="es-MX" sz="1300" spc="-10" dirty="0" smtClean="0">
                <a:solidFill>
                  <a:srgbClr val="FFFFFF"/>
                </a:solidFill>
                <a:latin typeface="Arial"/>
                <a:cs typeface="Arial"/>
              </a:rPr>
              <a:t>Asegurar </a:t>
            </a:r>
            <a:r>
              <a:rPr lang="es-MX" sz="1300" spc="-10" dirty="0">
                <a:solidFill>
                  <a:srgbClr val="FFFFFF"/>
                </a:solidFill>
                <a:latin typeface="Arial"/>
                <a:cs typeface="Arial"/>
              </a:rPr>
              <a:t>que </a:t>
            </a:r>
            <a:r>
              <a:rPr lang="es-MX" sz="1300" spc="-10" dirty="0" smtClean="0">
                <a:solidFill>
                  <a:srgbClr val="FFFFFF"/>
                </a:solidFill>
                <a:latin typeface="Arial"/>
                <a:cs typeface="Arial"/>
              </a:rPr>
              <a:t>todos los </a:t>
            </a:r>
            <a:r>
              <a:rPr lang="es-MX" sz="1300" spc="-10" dirty="0">
                <a:solidFill>
                  <a:srgbClr val="FFFFFF"/>
                </a:solidFill>
                <a:latin typeface="Arial"/>
                <a:cs typeface="Arial"/>
              </a:rPr>
              <a:t>empleados hayan completado toda la capacitación </a:t>
            </a:r>
            <a:r>
              <a:rPr lang="es-MX" sz="1300" spc="-10" dirty="0" smtClean="0">
                <a:solidFill>
                  <a:srgbClr val="FFFFFF"/>
                </a:solidFill>
                <a:latin typeface="Arial"/>
                <a:cs typeface="Arial"/>
              </a:rPr>
              <a:t>de </a:t>
            </a:r>
            <a:r>
              <a:rPr lang="es-MX" sz="1300" spc="-10" dirty="0">
                <a:solidFill>
                  <a:srgbClr val="FFFFFF"/>
                </a:solidFill>
                <a:latin typeface="Arial"/>
                <a:cs typeface="Arial"/>
              </a:rPr>
              <a:t>regreso seguro al </a:t>
            </a:r>
            <a:r>
              <a:rPr lang="es-MX" sz="1300" spc="-10" dirty="0" smtClean="0">
                <a:solidFill>
                  <a:srgbClr val="FFFFFF"/>
                </a:solidFill>
                <a:latin typeface="Arial"/>
                <a:cs typeface="Arial"/>
              </a:rPr>
              <a:t>trabajo, mediante la respuesta de cuestionarios.</a:t>
            </a:r>
            <a:endParaRPr lang="es-MX" sz="1300" spc="-10" dirty="0">
              <a:solidFill>
                <a:srgbClr val="FFFFFF"/>
              </a:solidFill>
              <a:latin typeface="Arial"/>
              <a:cs typeface="Arial"/>
            </a:endParaRPr>
          </a:p>
          <a:p>
            <a:pPr marL="15240" marR="111125">
              <a:lnSpc>
                <a:spcPct val="100000"/>
              </a:lnSpc>
              <a:spcBef>
                <a:spcPts val="810"/>
              </a:spcBef>
            </a:pPr>
            <a:endParaRPr sz="1300" spc="-10" dirty="0">
              <a:solidFill>
                <a:srgbClr val="FFFFFF"/>
              </a:solidFill>
              <a:latin typeface="Arial"/>
              <a:cs typeface="Arial"/>
            </a:endParaRPr>
          </a:p>
        </p:txBody>
      </p:sp>
      <p:sp>
        <p:nvSpPr>
          <p:cNvPr id="5" name="object 5"/>
          <p:cNvSpPr/>
          <p:nvPr/>
        </p:nvSpPr>
        <p:spPr>
          <a:xfrm>
            <a:off x="8173211" y="1182624"/>
            <a:ext cx="3465829" cy="0"/>
          </a:xfrm>
          <a:custGeom>
            <a:avLst/>
            <a:gdLst/>
            <a:ahLst/>
            <a:cxnLst/>
            <a:rect l="l" t="t" r="r" b="b"/>
            <a:pathLst>
              <a:path w="3465829">
                <a:moveTo>
                  <a:pt x="0" y="0"/>
                </a:moveTo>
                <a:lnTo>
                  <a:pt x="3465576" y="0"/>
                </a:lnTo>
              </a:path>
            </a:pathLst>
          </a:custGeom>
          <a:ln w="6096">
            <a:solidFill>
              <a:srgbClr val="FFFFFF"/>
            </a:solidFill>
          </a:ln>
        </p:spPr>
        <p:txBody>
          <a:bodyPr wrap="square" lIns="0" tIns="0" rIns="0" bIns="0" rtlCol="0"/>
          <a:lstStyle/>
          <a:p>
            <a:endParaRPr/>
          </a:p>
        </p:txBody>
      </p:sp>
      <p:sp>
        <p:nvSpPr>
          <p:cNvPr id="25" name="object 7"/>
          <p:cNvSpPr/>
          <p:nvPr/>
        </p:nvSpPr>
        <p:spPr>
          <a:xfrm>
            <a:off x="8173211" y="1182624"/>
            <a:ext cx="3465829" cy="0"/>
          </a:xfrm>
          <a:custGeom>
            <a:avLst/>
            <a:gdLst/>
            <a:ahLst/>
            <a:cxnLst/>
            <a:rect l="l" t="t" r="r" b="b"/>
            <a:pathLst>
              <a:path w="3465829">
                <a:moveTo>
                  <a:pt x="0" y="0"/>
                </a:moveTo>
                <a:lnTo>
                  <a:pt x="3465576" y="0"/>
                </a:lnTo>
              </a:path>
            </a:pathLst>
          </a:custGeom>
          <a:ln w="6096">
            <a:solidFill>
              <a:srgbClr val="FFFFFF"/>
            </a:solidFill>
          </a:ln>
        </p:spPr>
        <p:txBody>
          <a:bodyPr wrap="square" lIns="0" tIns="0" rIns="0" bIns="0" rtlCol="0"/>
          <a:lstStyle/>
          <a:p>
            <a:endParaRPr/>
          </a:p>
        </p:txBody>
      </p:sp>
      <p:sp>
        <p:nvSpPr>
          <p:cNvPr id="26" name="object 57"/>
          <p:cNvSpPr/>
          <p:nvPr/>
        </p:nvSpPr>
        <p:spPr>
          <a:xfrm>
            <a:off x="9659111" y="179831"/>
            <a:ext cx="777240" cy="231775"/>
          </a:xfrm>
          <a:custGeom>
            <a:avLst/>
            <a:gdLst/>
            <a:ahLst/>
            <a:cxnLst/>
            <a:rect l="l" t="t" r="r" b="b"/>
            <a:pathLst>
              <a:path w="777240" h="231775">
                <a:moveTo>
                  <a:pt x="0" y="0"/>
                </a:moveTo>
                <a:lnTo>
                  <a:pt x="714629" y="0"/>
                </a:lnTo>
                <a:lnTo>
                  <a:pt x="777240" y="115823"/>
                </a:lnTo>
                <a:lnTo>
                  <a:pt x="714629" y="231647"/>
                </a:lnTo>
                <a:lnTo>
                  <a:pt x="0" y="231647"/>
                </a:lnTo>
                <a:lnTo>
                  <a:pt x="62611" y="115823"/>
                </a:lnTo>
                <a:lnTo>
                  <a:pt x="0" y="0"/>
                </a:lnTo>
                <a:close/>
              </a:path>
            </a:pathLst>
          </a:custGeom>
          <a:ln w="6096">
            <a:solidFill>
              <a:srgbClr val="FFFFFF"/>
            </a:solidFill>
          </a:ln>
        </p:spPr>
        <p:txBody>
          <a:bodyPr wrap="square" lIns="0" tIns="0" rIns="0" bIns="0" rtlCol="0"/>
          <a:lstStyle/>
          <a:p>
            <a:endParaRPr/>
          </a:p>
        </p:txBody>
      </p:sp>
      <p:sp>
        <p:nvSpPr>
          <p:cNvPr id="27" name="object 58"/>
          <p:cNvSpPr txBox="1"/>
          <p:nvPr/>
        </p:nvSpPr>
        <p:spPr>
          <a:xfrm>
            <a:off x="9755505" y="219583"/>
            <a:ext cx="611758" cy="135935"/>
          </a:xfrm>
          <a:prstGeom prst="rect">
            <a:avLst/>
          </a:prstGeom>
        </p:spPr>
        <p:txBody>
          <a:bodyPr vert="horz" wrap="square" lIns="0" tIns="12700" rIns="0" bIns="0" rtlCol="0">
            <a:spAutoFit/>
          </a:bodyPr>
          <a:lstStyle/>
          <a:p>
            <a:pPr marL="12700">
              <a:lnSpc>
                <a:spcPct val="100000"/>
              </a:lnSpc>
              <a:spcBef>
                <a:spcPts val="100"/>
              </a:spcBef>
            </a:pPr>
            <a:r>
              <a:rPr lang="es-MX" sz="800" dirty="0" smtClean="0">
                <a:solidFill>
                  <a:srgbClr val="FFFFFF"/>
                </a:solidFill>
                <a:latin typeface="Arial"/>
                <a:cs typeface="Arial"/>
              </a:rPr>
              <a:t>En el trabajo</a:t>
            </a:r>
            <a:endParaRPr sz="800" dirty="0">
              <a:latin typeface="Arial"/>
              <a:cs typeface="Arial"/>
            </a:endParaRPr>
          </a:p>
        </p:txBody>
      </p:sp>
      <p:sp>
        <p:nvSpPr>
          <p:cNvPr id="28" name="object 59"/>
          <p:cNvSpPr/>
          <p:nvPr/>
        </p:nvSpPr>
        <p:spPr>
          <a:xfrm>
            <a:off x="10395204" y="179831"/>
            <a:ext cx="883919" cy="231775"/>
          </a:xfrm>
          <a:custGeom>
            <a:avLst/>
            <a:gdLst/>
            <a:ahLst/>
            <a:cxnLst/>
            <a:rect l="l" t="t" r="r" b="b"/>
            <a:pathLst>
              <a:path w="883920" h="231775">
                <a:moveTo>
                  <a:pt x="0" y="0"/>
                </a:moveTo>
                <a:lnTo>
                  <a:pt x="821309" y="0"/>
                </a:lnTo>
                <a:lnTo>
                  <a:pt x="883919" y="115823"/>
                </a:lnTo>
                <a:lnTo>
                  <a:pt x="821309" y="231647"/>
                </a:lnTo>
                <a:lnTo>
                  <a:pt x="0" y="231647"/>
                </a:lnTo>
                <a:lnTo>
                  <a:pt x="62611" y="115823"/>
                </a:lnTo>
                <a:lnTo>
                  <a:pt x="0" y="0"/>
                </a:lnTo>
                <a:close/>
              </a:path>
            </a:pathLst>
          </a:custGeom>
          <a:ln w="6095">
            <a:solidFill>
              <a:srgbClr val="FFFFFF"/>
            </a:solidFill>
          </a:ln>
        </p:spPr>
        <p:txBody>
          <a:bodyPr wrap="square" lIns="0" tIns="0" rIns="0" bIns="0" rtlCol="0"/>
          <a:lstStyle/>
          <a:p>
            <a:endParaRPr/>
          </a:p>
        </p:txBody>
      </p:sp>
      <p:sp>
        <p:nvSpPr>
          <p:cNvPr id="29" name="object 60"/>
          <p:cNvSpPr txBox="1"/>
          <p:nvPr/>
        </p:nvSpPr>
        <p:spPr>
          <a:xfrm>
            <a:off x="10476992" y="219583"/>
            <a:ext cx="830072" cy="135935"/>
          </a:xfrm>
          <a:prstGeom prst="rect">
            <a:avLst/>
          </a:prstGeom>
        </p:spPr>
        <p:txBody>
          <a:bodyPr vert="horz" wrap="square" lIns="0" tIns="12700" rIns="0" bIns="0" rtlCol="0">
            <a:spAutoFit/>
          </a:bodyPr>
          <a:lstStyle/>
          <a:p>
            <a:pPr marL="12700">
              <a:lnSpc>
                <a:spcPct val="100000"/>
              </a:lnSpc>
              <a:spcBef>
                <a:spcPts val="100"/>
              </a:spcBef>
            </a:pPr>
            <a:r>
              <a:rPr lang="es-MX" sz="800" dirty="0" smtClean="0">
                <a:solidFill>
                  <a:srgbClr val="FFFFFF"/>
                </a:solidFill>
                <a:latin typeface="Arial"/>
                <a:cs typeface="Arial"/>
              </a:rPr>
              <a:t>Áreas comunes</a:t>
            </a:r>
            <a:endParaRPr sz="800" dirty="0">
              <a:latin typeface="Arial"/>
              <a:cs typeface="Arial"/>
            </a:endParaRPr>
          </a:p>
        </p:txBody>
      </p:sp>
      <p:sp>
        <p:nvSpPr>
          <p:cNvPr id="32" name="object 63"/>
          <p:cNvSpPr/>
          <p:nvPr/>
        </p:nvSpPr>
        <p:spPr>
          <a:xfrm>
            <a:off x="8185404" y="179831"/>
            <a:ext cx="779145" cy="231775"/>
          </a:xfrm>
          <a:custGeom>
            <a:avLst/>
            <a:gdLst/>
            <a:ahLst/>
            <a:cxnLst/>
            <a:rect l="l" t="t" r="r" b="b"/>
            <a:pathLst>
              <a:path w="779145" h="231775">
                <a:moveTo>
                  <a:pt x="713105" y="0"/>
                </a:moveTo>
                <a:lnTo>
                  <a:pt x="0" y="0"/>
                </a:lnTo>
                <a:lnTo>
                  <a:pt x="0" y="231647"/>
                </a:lnTo>
                <a:lnTo>
                  <a:pt x="713105" y="231647"/>
                </a:lnTo>
                <a:lnTo>
                  <a:pt x="778764" y="115823"/>
                </a:lnTo>
                <a:lnTo>
                  <a:pt x="713105" y="0"/>
                </a:lnTo>
                <a:close/>
              </a:path>
            </a:pathLst>
          </a:custGeom>
          <a:solidFill>
            <a:srgbClr val="FFFFFF"/>
          </a:solidFill>
        </p:spPr>
        <p:txBody>
          <a:bodyPr wrap="square" lIns="0" tIns="0" rIns="0" bIns="0" rtlCol="0"/>
          <a:lstStyle/>
          <a:p>
            <a:endParaRPr/>
          </a:p>
        </p:txBody>
      </p:sp>
      <p:sp>
        <p:nvSpPr>
          <p:cNvPr id="33" name="object 64"/>
          <p:cNvSpPr/>
          <p:nvPr/>
        </p:nvSpPr>
        <p:spPr>
          <a:xfrm>
            <a:off x="8185404" y="179831"/>
            <a:ext cx="779145" cy="231775"/>
          </a:xfrm>
          <a:custGeom>
            <a:avLst/>
            <a:gdLst/>
            <a:ahLst/>
            <a:cxnLst/>
            <a:rect l="l" t="t" r="r" b="b"/>
            <a:pathLst>
              <a:path w="779145" h="231775">
                <a:moveTo>
                  <a:pt x="0" y="0"/>
                </a:moveTo>
                <a:lnTo>
                  <a:pt x="713105" y="0"/>
                </a:lnTo>
                <a:lnTo>
                  <a:pt x="778764" y="115823"/>
                </a:lnTo>
                <a:lnTo>
                  <a:pt x="713105" y="231647"/>
                </a:lnTo>
                <a:lnTo>
                  <a:pt x="0" y="231647"/>
                </a:lnTo>
                <a:lnTo>
                  <a:pt x="0" y="0"/>
                </a:lnTo>
                <a:close/>
              </a:path>
            </a:pathLst>
          </a:custGeom>
          <a:ln w="6096">
            <a:solidFill>
              <a:srgbClr val="FFFFFF"/>
            </a:solidFill>
          </a:ln>
        </p:spPr>
        <p:txBody>
          <a:bodyPr wrap="square" lIns="0" tIns="0" rIns="0" bIns="0" rtlCol="0"/>
          <a:lstStyle/>
          <a:p>
            <a:endParaRPr/>
          </a:p>
        </p:txBody>
      </p:sp>
      <p:sp>
        <p:nvSpPr>
          <p:cNvPr id="34" name="object 65"/>
          <p:cNvSpPr/>
          <p:nvPr/>
        </p:nvSpPr>
        <p:spPr>
          <a:xfrm>
            <a:off x="8921495" y="179831"/>
            <a:ext cx="779145" cy="231775"/>
          </a:xfrm>
          <a:custGeom>
            <a:avLst/>
            <a:gdLst/>
            <a:ahLst/>
            <a:cxnLst/>
            <a:rect l="l" t="t" r="r" b="b"/>
            <a:pathLst>
              <a:path w="779145" h="231775">
                <a:moveTo>
                  <a:pt x="0" y="0"/>
                </a:moveTo>
                <a:lnTo>
                  <a:pt x="716153" y="0"/>
                </a:lnTo>
                <a:lnTo>
                  <a:pt x="778764" y="115823"/>
                </a:lnTo>
                <a:lnTo>
                  <a:pt x="716153" y="231647"/>
                </a:lnTo>
                <a:lnTo>
                  <a:pt x="0" y="231647"/>
                </a:lnTo>
                <a:lnTo>
                  <a:pt x="62611" y="115823"/>
                </a:lnTo>
                <a:lnTo>
                  <a:pt x="0" y="0"/>
                </a:lnTo>
                <a:close/>
              </a:path>
            </a:pathLst>
          </a:custGeom>
          <a:ln w="6096">
            <a:solidFill>
              <a:srgbClr val="FFFFFF"/>
            </a:solidFill>
          </a:ln>
        </p:spPr>
        <p:txBody>
          <a:bodyPr wrap="square" lIns="0" tIns="0" rIns="0" bIns="0" rtlCol="0"/>
          <a:lstStyle/>
          <a:p>
            <a:endParaRPr/>
          </a:p>
        </p:txBody>
      </p:sp>
      <p:sp>
        <p:nvSpPr>
          <p:cNvPr id="35" name="object 66"/>
          <p:cNvSpPr/>
          <p:nvPr/>
        </p:nvSpPr>
        <p:spPr>
          <a:xfrm>
            <a:off x="8676131" y="842772"/>
            <a:ext cx="0" cy="184785"/>
          </a:xfrm>
          <a:custGeom>
            <a:avLst/>
            <a:gdLst/>
            <a:ahLst/>
            <a:cxnLst/>
            <a:rect l="l" t="t" r="r" b="b"/>
            <a:pathLst>
              <a:path h="184784">
                <a:moveTo>
                  <a:pt x="0" y="0"/>
                </a:moveTo>
                <a:lnTo>
                  <a:pt x="0" y="184658"/>
                </a:lnTo>
              </a:path>
            </a:pathLst>
          </a:custGeom>
          <a:ln w="6096">
            <a:solidFill>
              <a:srgbClr val="FFFFFF"/>
            </a:solidFill>
          </a:ln>
        </p:spPr>
        <p:txBody>
          <a:bodyPr wrap="square" lIns="0" tIns="0" rIns="0" bIns="0" rtlCol="0"/>
          <a:lstStyle/>
          <a:p>
            <a:endParaRPr/>
          </a:p>
        </p:txBody>
      </p:sp>
      <p:sp>
        <p:nvSpPr>
          <p:cNvPr id="36" name="object 67"/>
          <p:cNvSpPr txBox="1"/>
          <p:nvPr/>
        </p:nvSpPr>
        <p:spPr>
          <a:xfrm>
            <a:off x="8229600" y="219583"/>
            <a:ext cx="662939" cy="135935"/>
          </a:xfrm>
          <a:prstGeom prst="rect">
            <a:avLst/>
          </a:prstGeom>
        </p:spPr>
        <p:txBody>
          <a:bodyPr vert="horz" wrap="square" lIns="0" tIns="12700" rIns="0" bIns="0" rtlCol="0">
            <a:spAutoFit/>
          </a:bodyPr>
          <a:lstStyle/>
          <a:p>
            <a:pPr>
              <a:lnSpc>
                <a:spcPct val="100000"/>
              </a:lnSpc>
              <a:spcBef>
                <a:spcPts val="100"/>
              </a:spcBef>
              <a:tabLst>
                <a:tab pos="836294" algn="l"/>
              </a:tabLst>
            </a:pPr>
            <a:r>
              <a:rPr lang="es-MX" sz="800" b="1" spc="-5" dirty="0" smtClean="0">
                <a:latin typeface="Arial"/>
                <a:cs typeface="Arial"/>
              </a:rPr>
              <a:t>Previo</a:t>
            </a:r>
            <a:endParaRPr sz="1000" dirty="0">
              <a:latin typeface="Arial"/>
              <a:cs typeface="Arial"/>
            </a:endParaRPr>
          </a:p>
        </p:txBody>
      </p:sp>
      <p:sp>
        <p:nvSpPr>
          <p:cNvPr id="37" name="object 67"/>
          <p:cNvSpPr txBox="1"/>
          <p:nvPr/>
        </p:nvSpPr>
        <p:spPr>
          <a:xfrm>
            <a:off x="8001000" y="533400"/>
            <a:ext cx="3344418" cy="492443"/>
          </a:xfrm>
          <a:prstGeom prst="rect">
            <a:avLst/>
          </a:prstGeom>
        </p:spPr>
        <p:txBody>
          <a:bodyPr vert="horz" wrap="square" lIns="0" tIns="12700" rIns="0" bIns="0" rtlCol="0">
            <a:spAutoFit/>
          </a:bodyPr>
          <a:lstStyle/>
          <a:p>
            <a:pPr marL="174625">
              <a:lnSpc>
                <a:spcPct val="100000"/>
              </a:lnSpc>
              <a:spcBef>
                <a:spcPts val="100"/>
              </a:spcBef>
              <a:tabLst>
                <a:tab pos="836294" algn="l"/>
              </a:tabLst>
            </a:pPr>
            <a:r>
              <a:rPr lang="es-MX" sz="1200" b="1" spc="-20" dirty="0" smtClean="0">
                <a:solidFill>
                  <a:srgbClr val="FFFFFF"/>
                </a:solidFill>
                <a:latin typeface="Arial"/>
                <a:cs typeface="Arial"/>
              </a:rPr>
              <a:t>Concientizar</a:t>
            </a:r>
            <a:endParaRPr sz="1200" dirty="0">
              <a:latin typeface="Arial"/>
              <a:cs typeface="Arial"/>
            </a:endParaRPr>
          </a:p>
          <a:p>
            <a:pPr marL="19685">
              <a:lnSpc>
                <a:spcPct val="100000"/>
              </a:lnSpc>
              <a:spcBef>
                <a:spcPts val="1110"/>
              </a:spcBef>
              <a:tabLst>
                <a:tab pos="618490" algn="l"/>
              </a:tabLst>
            </a:pPr>
            <a:r>
              <a:rPr lang="es-MX" sz="1000" dirty="0" smtClean="0">
                <a:solidFill>
                  <a:srgbClr val="FFFFFF"/>
                </a:solidFill>
                <a:latin typeface="Arial"/>
                <a:cs typeface="Arial"/>
              </a:rPr>
              <a:t>     </a:t>
            </a:r>
            <a:r>
              <a:rPr sz="1000" dirty="0" smtClean="0">
                <a:solidFill>
                  <a:srgbClr val="FFFFFF"/>
                </a:solidFill>
                <a:latin typeface="Arial"/>
                <a:cs typeface="Arial"/>
              </a:rPr>
              <a:t>Of</a:t>
            </a:r>
            <a:r>
              <a:rPr lang="es-MX" sz="1000" dirty="0" err="1" smtClean="0">
                <a:solidFill>
                  <a:srgbClr val="FFFFFF"/>
                </a:solidFill>
                <a:latin typeface="Arial"/>
                <a:cs typeface="Arial"/>
              </a:rPr>
              <a:t>icina</a:t>
            </a:r>
            <a:r>
              <a:rPr lang="es-MX" sz="1000" dirty="0" smtClean="0">
                <a:solidFill>
                  <a:srgbClr val="FFFFFF"/>
                </a:solidFill>
                <a:latin typeface="Arial"/>
                <a:cs typeface="Arial"/>
              </a:rPr>
              <a:t>    </a:t>
            </a:r>
            <a:r>
              <a:rPr lang="es-MX" sz="1000" spc="-5" dirty="0">
                <a:solidFill>
                  <a:srgbClr val="FFFFFF"/>
                </a:solidFill>
                <a:latin typeface="Arial"/>
                <a:cs typeface="Arial"/>
              </a:rPr>
              <a:t>Obra: Cielo Abierto - Edificación</a:t>
            </a:r>
            <a:endParaRPr sz="1000" dirty="0">
              <a:latin typeface="Arial"/>
              <a:cs typeface="Arial"/>
            </a:endParaRPr>
          </a:p>
        </p:txBody>
      </p:sp>
      <p:sp>
        <p:nvSpPr>
          <p:cNvPr id="38" name="object 58"/>
          <p:cNvSpPr txBox="1"/>
          <p:nvPr/>
        </p:nvSpPr>
        <p:spPr>
          <a:xfrm>
            <a:off x="9065642" y="228600"/>
            <a:ext cx="611758" cy="135935"/>
          </a:xfrm>
          <a:prstGeom prst="rect">
            <a:avLst/>
          </a:prstGeom>
        </p:spPr>
        <p:txBody>
          <a:bodyPr vert="horz" wrap="square" lIns="0" tIns="12700" rIns="0" bIns="0" rtlCol="0">
            <a:spAutoFit/>
          </a:bodyPr>
          <a:lstStyle/>
          <a:p>
            <a:pPr marL="12700">
              <a:lnSpc>
                <a:spcPct val="100000"/>
              </a:lnSpc>
              <a:spcBef>
                <a:spcPts val="100"/>
              </a:spcBef>
            </a:pPr>
            <a:r>
              <a:rPr lang="es-MX" sz="800" dirty="0" smtClean="0">
                <a:solidFill>
                  <a:srgbClr val="FFFFFF"/>
                </a:solidFill>
                <a:latin typeface="Arial"/>
                <a:cs typeface="Arial"/>
              </a:rPr>
              <a:t>Traslados</a:t>
            </a:r>
            <a:endParaRPr sz="800" dirty="0">
              <a:latin typeface="Arial"/>
              <a:cs typeface="Arial"/>
            </a:endParaRPr>
          </a:p>
        </p:txBody>
      </p:sp>
      <p:sp>
        <p:nvSpPr>
          <p:cNvPr id="4" name="Rectángulo 3"/>
          <p:cNvSpPr/>
          <p:nvPr/>
        </p:nvSpPr>
        <p:spPr>
          <a:xfrm>
            <a:off x="1524000" y="6430617"/>
            <a:ext cx="6246967" cy="369332"/>
          </a:xfrm>
          <a:prstGeom prst="rect">
            <a:avLst/>
          </a:prstGeom>
        </p:spPr>
        <p:txBody>
          <a:bodyPr wrap="none">
            <a:spAutoFit/>
          </a:bodyPr>
          <a:lstStyle/>
          <a:p>
            <a:pPr algn="r"/>
            <a:r>
              <a:rPr lang="es-MX" dirty="0" smtClean="0"/>
              <a:t>IMSS, Capacitación COVID-19 </a:t>
            </a:r>
            <a:r>
              <a:rPr lang="es-MX" dirty="0" smtClean="0">
                <a:hlinkClick r:id="rId2"/>
              </a:rPr>
              <a:t>www.imss.gob.mx/covid-19/cursos</a:t>
            </a:r>
            <a:endParaRPr lang="es-MX" dirty="0"/>
          </a:p>
        </p:txBody>
      </p:sp>
      <p:sp>
        <p:nvSpPr>
          <p:cNvPr id="20" name="CuadroTexto 19"/>
          <p:cNvSpPr txBox="1"/>
          <p:nvPr/>
        </p:nvSpPr>
        <p:spPr>
          <a:xfrm rot="18830416">
            <a:off x="1284309" y="3409005"/>
            <a:ext cx="4419600" cy="584775"/>
          </a:xfrm>
          <a:prstGeom prst="rect">
            <a:avLst/>
          </a:prstGeom>
          <a:noFill/>
        </p:spPr>
        <p:txBody>
          <a:bodyPr wrap="square" rtlCol="0">
            <a:spAutoFit/>
          </a:bodyPr>
          <a:lstStyle/>
          <a:p>
            <a:pPr algn="ctr"/>
            <a:r>
              <a:rPr lang="es-MX" sz="3200" dirty="0" smtClean="0">
                <a:solidFill>
                  <a:schemeClr val="bg1">
                    <a:lumMod val="75000"/>
                  </a:schemeClr>
                </a:solidFill>
              </a:rPr>
              <a:t>COLOCAR EVIDENCIA</a:t>
            </a:r>
            <a:endParaRPr lang="es-MX" sz="3200" dirty="0">
              <a:solidFill>
                <a:schemeClr val="bg1">
                  <a:lumMod val="75000"/>
                </a:schemeClr>
              </a:solidFill>
            </a:endParaRPr>
          </a:p>
        </p:txBody>
      </p:sp>
      <p:grpSp>
        <p:nvGrpSpPr>
          <p:cNvPr id="19" name="Grupo 18"/>
          <p:cNvGrpSpPr/>
          <p:nvPr/>
        </p:nvGrpSpPr>
        <p:grpSpPr>
          <a:xfrm>
            <a:off x="8153400" y="515470"/>
            <a:ext cx="1600200" cy="304800"/>
            <a:chOff x="6153150" y="82890"/>
            <a:chExt cx="1600200" cy="304800"/>
          </a:xfrm>
        </p:grpSpPr>
        <p:sp>
          <p:nvSpPr>
            <p:cNvPr id="21" name="Rectángulo redondeado 20"/>
            <p:cNvSpPr/>
            <p:nvPr/>
          </p:nvSpPr>
          <p:spPr>
            <a:xfrm>
              <a:off x="6153150" y="82890"/>
              <a:ext cx="1600200" cy="304800"/>
            </a:xfrm>
            <a:prstGeom prst="roundRect">
              <a:avLst/>
            </a:prstGeom>
            <a:solidFill>
              <a:srgbClr val="CC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sz="1400" dirty="0" smtClean="0"/>
                <a:t>Capacitación</a:t>
              </a:r>
              <a:endParaRPr lang="es-MX" sz="1400" dirty="0"/>
            </a:p>
          </p:txBody>
        </p:sp>
        <p:pic>
          <p:nvPicPr>
            <p:cNvPr id="22" name="Imagen 2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84462" y="90014"/>
              <a:ext cx="202364" cy="269818"/>
            </a:xfrm>
            <a:prstGeom prst="rect">
              <a:avLst/>
            </a:prstGeom>
          </p:spPr>
        </p:pic>
      </p:grpSp>
    </p:spTree>
    <p:extLst>
      <p:ext uri="{BB962C8B-B14F-4D97-AF65-F5344CB8AC3E}">
        <p14:creationId xmlns:p14="http://schemas.microsoft.com/office/powerpoint/2010/main" val="8545836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81246" y="148455"/>
            <a:ext cx="6641591" cy="1551066"/>
          </a:xfrm>
          <a:prstGeom prst="rect">
            <a:avLst/>
          </a:prstGeom>
        </p:spPr>
        <p:txBody>
          <a:bodyPr vert="horz" wrap="square" lIns="0" tIns="12065" rIns="0" bIns="0" rtlCol="0">
            <a:spAutoFit/>
          </a:bodyPr>
          <a:lstStyle/>
          <a:p>
            <a:pPr marL="12700" marR="5080">
              <a:lnSpc>
                <a:spcPct val="100000"/>
              </a:lnSpc>
              <a:spcBef>
                <a:spcPts val="95"/>
              </a:spcBef>
            </a:pPr>
            <a:r>
              <a:rPr lang="es-MX" spc="-10" dirty="0" smtClean="0"/>
              <a:t>Capacitar </a:t>
            </a:r>
            <a:r>
              <a:rPr lang="es-MX" spc="-10" dirty="0"/>
              <a:t>a los empleados sobre prácticas seguras de </a:t>
            </a:r>
            <a:r>
              <a:rPr lang="es-MX" spc="-10" dirty="0" smtClean="0"/>
              <a:t>viaje y </a:t>
            </a:r>
            <a:r>
              <a:rPr lang="es-MX" spc="-10" dirty="0"/>
              <a:t>bienestar </a:t>
            </a:r>
            <a:r>
              <a:rPr lang="es-MX" spc="-10" dirty="0" smtClean="0"/>
              <a:t>personal, cuando no están en el lugar de trabajo</a:t>
            </a:r>
            <a:endParaRPr spc="-5" dirty="0"/>
          </a:p>
        </p:txBody>
      </p:sp>
      <p:sp>
        <p:nvSpPr>
          <p:cNvPr id="4" name="object 4"/>
          <p:cNvSpPr txBox="1"/>
          <p:nvPr/>
        </p:nvSpPr>
        <p:spPr>
          <a:xfrm>
            <a:off x="8157464" y="1475994"/>
            <a:ext cx="3805936" cy="5196294"/>
          </a:xfrm>
          <a:prstGeom prst="rect">
            <a:avLst/>
          </a:prstGeom>
        </p:spPr>
        <p:txBody>
          <a:bodyPr vert="horz" wrap="square" lIns="0" tIns="12700" rIns="0" bIns="0" rtlCol="0">
            <a:spAutoFit/>
          </a:bodyPr>
          <a:lstStyle/>
          <a:p>
            <a:pPr marL="12700" marR="873760">
              <a:lnSpc>
                <a:spcPct val="100000"/>
              </a:lnSpc>
              <a:spcBef>
                <a:spcPts val="100"/>
              </a:spcBef>
            </a:pPr>
            <a:r>
              <a:rPr lang="es-MX" sz="1800" b="1" spc="-5" dirty="0" smtClean="0">
                <a:solidFill>
                  <a:srgbClr val="FFFFFF"/>
                </a:solidFill>
                <a:latin typeface="Arial"/>
                <a:cs typeface="Arial"/>
              </a:rPr>
              <a:t>Acciones</a:t>
            </a:r>
            <a:endParaRPr sz="1800" dirty="0">
              <a:latin typeface="Arial"/>
              <a:cs typeface="Arial"/>
            </a:endParaRPr>
          </a:p>
          <a:p>
            <a:pPr marL="12700" marR="5080">
              <a:lnSpc>
                <a:spcPct val="100000"/>
              </a:lnSpc>
              <a:spcBef>
                <a:spcPts val="1085"/>
              </a:spcBef>
            </a:pPr>
            <a:r>
              <a:rPr lang="es-MX" sz="1300" spc="-20" dirty="0" smtClean="0">
                <a:solidFill>
                  <a:srgbClr val="FFFFFF"/>
                </a:solidFill>
                <a:latin typeface="Arial"/>
                <a:cs typeface="Arial"/>
              </a:rPr>
              <a:t>Debido a que la vigilancia directa del coordinados  COVID-19 y su equipo de trabajo no se realiza en los momentos en que los empleados no están en la empresa, se deberá:</a:t>
            </a:r>
          </a:p>
          <a:p>
            <a:pPr marL="298450" marR="5080" indent="-285750">
              <a:lnSpc>
                <a:spcPct val="100000"/>
              </a:lnSpc>
              <a:spcBef>
                <a:spcPts val="1085"/>
              </a:spcBef>
              <a:buFont typeface="Arial" panose="020B0604020202020204" pitchFamily="34" charset="0"/>
              <a:buChar char="•"/>
            </a:pPr>
            <a:r>
              <a:rPr lang="es-MX" sz="1300" spc="-20" dirty="0" smtClean="0">
                <a:solidFill>
                  <a:srgbClr val="FFFFFF"/>
                </a:solidFill>
                <a:latin typeface="Arial"/>
                <a:cs typeface="Arial"/>
              </a:rPr>
              <a:t>Capacitar a </a:t>
            </a:r>
            <a:r>
              <a:rPr lang="es-MX" sz="1300" spc="-20" dirty="0">
                <a:solidFill>
                  <a:srgbClr val="FFFFFF"/>
                </a:solidFill>
                <a:latin typeface="Arial"/>
                <a:cs typeface="Arial"/>
              </a:rPr>
              <a:t>los empleados en prácticas de seguridad para el viajero, como usar </a:t>
            </a:r>
            <a:r>
              <a:rPr lang="es-MX" sz="1300" spc="-20" dirty="0" smtClean="0">
                <a:solidFill>
                  <a:srgbClr val="FFFFFF"/>
                </a:solidFill>
                <a:latin typeface="Arial"/>
                <a:cs typeface="Arial"/>
              </a:rPr>
              <a:t>cubrebocas </a:t>
            </a:r>
            <a:r>
              <a:rPr lang="es-MX" sz="1300" spc="-20" dirty="0">
                <a:solidFill>
                  <a:srgbClr val="FFFFFF"/>
                </a:solidFill>
                <a:latin typeface="Arial"/>
                <a:cs typeface="Arial"/>
              </a:rPr>
              <a:t>en público, evitar </a:t>
            </a:r>
            <a:r>
              <a:rPr lang="es-MX" sz="1300" spc="-20" dirty="0" smtClean="0">
                <a:solidFill>
                  <a:srgbClr val="FFFFFF"/>
                </a:solidFill>
                <a:latin typeface="Arial"/>
                <a:cs typeface="Arial"/>
              </a:rPr>
              <a:t>lugares concurridos en  </a:t>
            </a:r>
            <a:r>
              <a:rPr lang="es-MX" sz="1300" spc="-20" dirty="0">
                <a:solidFill>
                  <a:srgbClr val="FFFFFF"/>
                </a:solidFill>
                <a:latin typeface="Arial"/>
                <a:cs typeface="Arial"/>
              </a:rPr>
              <a:t>horas pico, elegir caminar </a:t>
            </a:r>
            <a:r>
              <a:rPr lang="es-MX" sz="1300" spc="-20" dirty="0" smtClean="0">
                <a:solidFill>
                  <a:srgbClr val="FFFFFF"/>
                </a:solidFill>
                <a:latin typeface="Arial"/>
                <a:cs typeface="Arial"/>
              </a:rPr>
              <a:t> en lugar de uso de transporte, así como, solamente salir de casa para compras y adquisición de artículos de primera necesidad.</a:t>
            </a:r>
            <a:endParaRPr lang="es-MX" sz="1300" spc="-20" dirty="0">
              <a:solidFill>
                <a:srgbClr val="FFFFFF"/>
              </a:solidFill>
              <a:latin typeface="Arial"/>
              <a:cs typeface="Arial"/>
            </a:endParaRPr>
          </a:p>
          <a:p>
            <a:pPr marL="298450" marR="5080" indent="-285750">
              <a:lnSpc>
                <a:spcPct val="100000"/>
              </a:lnSpc>
              <a:spcBef>
                <a:spcPts val="1085"/>
              </a:spcBef>
              <a:buFont typeface="Arial" panose="020B0604020202020204" pitchFamily="34" charset="0"/>
              <a:buChar char="•"/>
            </a:pPr>
            <a:r>
              <a:rPr lang="es-MX" sz="1300" spc="-20" dirty="0" smtClean="0">
                <a:solidFill>
                  <a:srgbClr val="FFFFFF"/>
                </a:solidFill>
                <a:latin typeface="Arial"/>
                <a:cs typeface="Arial"/>
              </a:rPr>
              <a:t>Sugerir </a:t>
            </a:r>
            <a:r>
              <a:rPr lang="es-MX" sz="1300" spc="-20" dirty="0">
                <a:solidFill>
                  <a:srgbClr val="FFFFFF"/>
                </a:solidFill>
                <a:latin typeface="Arial"/>
                <a:cs typeface="Arial"/>
              </a:rPr>
              <a:t>el uso de </a:t>
            </a:r>
            <a:r>
              <a:rPr lang="es-MX" sz="1300" spc="-20" dirty="0" smtClean="0">
                <a:solidFill>
                  <a:srgbClr val="FFFFFF"/>
                </a:solidFill>
                <a:latin typeface="Arial"/>
                <a:cs typeface="Arial"/>
              </a:rPr>
              <a:t>equipo de protección personal </a:t>
            </a:r>
            <a:r>
              <a:rPr lang="es-MX" sz="1300" spc="-20" dirty="0">
                <a:solidFill>
                  <a:srgbClr val="FFFFFF"/>
                </a:solidFill>
                <a:latin typeface="Arial"/>
                <a:cs typeface="Arial"/>
              </a:rPr>
              <a:t>en el </a:t>
            </a:r>
            <a:r>
              <a:rPr lang="es-MX" sz="1300" spc="-20" dirty="0" smtClean="0">
                <a:solidFill>
                  <a:srgbClr val="FFFFFF"/>
                </a:solidFill>
                <a:latin typeface="Arial"/>
                <a:cs typeface="Arial"/>
              </a:rPr>
              <a:t>traslado </a:t>
            </a:r>
            <a:r>
              <a:rPr lang="es-MX" sz="1300" spc="-20" dirty="0">
                <a:solidFill>
                  <a:srgbClr val="FFFFFF"/>
                </a:solidFill>
                <a:latin typeface="Arial"/>
                <a:cs typeface="Arial"/>
              </a:rPr>
              <a:t>al </a:t>
            </a:r>
            <a:r>
              <a:rPr lang="es-MX" sz="1300" spc="-20" dirty="0" smtClean="0">
                <a:solidFill>
                  <a:srgbClr val="FFFFFF"/>
                </a:solidFill>
                <a:latin typeface="Arial"/>
                <a:cs typeface="Arial"/>
              </a:rPr>
              <a:t>trabajo.</a:t>
            </a:r>
            <a:endParaRPr lang="es-MX" sz="1300" spc="-20" dirty="0">
              <a:solidFill>
                <a:srgbClr val="FFFFFF"/>
              </a:solidFill>
              <a:latin typeface="Arial"/>
              <a:cs typeface="Arial"/>
            </a:endParaRPr>
          </a:p>
          <a:p>
            <a:pPr marL="298450" marR="5080" indent="-285750">
              <a:lnSpc>
                <a:spcPct val="100000"/>
              </a:lnSpc>
              <a:spcBef>
                <a:spcPts val="1085"/>
              </a:spcBef>
              <a:buFont typeface="Arial" panose="020B0604020202020204" pitchFamily="34" charset="0"/>
              <a:buChar char="•"/>
            </a:pPr>
            <a:r>
              <a:rPr lang="es-MX" sz="1300" spc="-20" dirty="0" smtClean="0">
                <a:solidFill>
                  <a:srgbClr val="FFFFFF"/>
                </a:solidFill>
                <a:latin typeface="Arial"/>
                <a:cs typeface="Arial"/>
              </a:rPr>
              <a:t>Proporcionar </a:t>
            </a:r>
            <a:r>
              <a:rPr lang="es-MX" sz="1300" spc="-20" dirty="0">
                <a:solidFill>
                  <a:srgbClr val="FFFFFF"/>
                </a:solidFill>
                <a:latin typeface="Arial"/>
                <a:cs typeface="Arial"/>
              </a:rPr>
              <a:t>a los empleados paquetes de saneamiento para el transporte público, como mini desinfectantes, toallitas y guantes de acceso rápido.</a:t>
            </a:r>
          </a:p>
          <a:p>
            <a:pPr marL="298450" marR="5080" indent="-285750">
              <a:lnSpc>
                <a:spcPct val="100000"/>
              </a:lnSpc>
              <a:spcBef>
                <a:spcPts val="1085"/>
              </a:spcBef>
              <a:buFont typeface="Arial" panose="020B0604020202020204" pitchFamily="34" charset="0"/>
              <a:buChar char="•"/>
            </a:pPr>
            <a:r>
              <a:rPr lang="es-MX" sz="1300" spc="-20" dirty="0">
                <a:solidFill>
                  <a:srgbClr val="FFFFFF"/>
                </a:solidFill>
                <a:latin typeface="Arial"/>
                <a:cs typeface="Arial"/>
              </a:rPr>
              <a:t>Capacitar a los empleados sobre las mejores prácticas para la limpieza y desinfección después del uso del transporte público y antes de </a:t>
            </a:r>
            <a:r>
              <a:rPr lang="es-MX" sz="1300" spc="-20" dirty="0" smtClean="0">
                <a:solidFill>
                  <a:srgbClr val="FFFFFF"/>
                </a:solidFill>
                <a:latin typeface="Arial"/>
                <a:cs typeface="Arial"/>
              </a:rPr>
              <a:t>ingresar al centro de trabajo.</a:t>
            </a:r>
            <a:endParaRPr sz="1300" dirty="0">
              <a:latin typeface="Arial"/>
              <a:cs typeface="Arial"/>
            </a:endParaRPr>
          </a:p>
        </p:txBody>
      </p:sp>
      <p:sp>
        <p:nvSpPr>
          <p:cNvPr id="13" name="object 13"/>
          <p:cNvSpPr/>
          <p:nvPr/>
        </p:nvSpPr>
        <p:spPr>
          <a:xfrm>
            <a:off x="8173211" y="1182624"/>
            <a:ext cx="3465829" cy="0"/>
          </a:xfrm>
          <a:custGeom>
            <a:avLst/>
            <a:gdLst/>
            <a:ahLst/>
            <a:cxnLst/>
            <a:rect l="l" t="t" r="r" b="b"/>
            <a:pathLst>
              <a:path w="3465829">
                <a:moveTo>
                  <a:pt x="0" y="0"/>
                </a:moveTo>
                <a:lnTo>
                  <a:pt x="3465576" y="0"/>
                </a:lnTo>
              </a:path>
            </a:pathLst>
          </a:custGeom>
          <a:ln w="6096">
            <a:solidFill>
              <a:srgbClr val="FFFFFF"/>
            </a:solidFill>
          </a:ln>
        </p:spPr>
        <p:txBody>
          <a:bodyPr wrap="square" lIns="0" tIns="0" rIns="0" bIns="0" rtlCol="0"/>
          <a:lstStyle/>
          <a:p>
            <a:endParaRPr/>
          </a:p>
        </p:txBody>
      </p:sp>
      <p:sp>
        <p:nvSpPr>
          <p:cNvPr id="29" name="object 57"/>
          <p:cNvSpPr/>
          <p:nvPr/>
        </p:nvSpPr>
        <p:spPr>
          <a:xfrm>
            <a:off x="9659111" y="179831"/>
            <a:ext cx="777240" cy="231775"/>
          </a:xfrm>
          <a:custGeom>
            <a:avLst/>
            <a:gdLst/>
            <a:ahLst/>
            <a:cxnLst/>
            <a:rect l="l" t="t" r="r" b="b"/>
            <a:pathLst>
              <a:path w="777240" h="231775">
                <a:moveTo>
                  <a:pt x="0" y="0"/>
                </a:moveTo>
                <a:lnTo>
                  <a:pt x="714629" y="0"/>
                </a:lnTo>
                <a:lnTo>
                  <a:pt x="777240" y="115823"/>
                </a:lnTo>
                <a:lnTo>
                  <a:pt x="714629" y="231647"/>
                </a:lnTo>
                <a:lnTo>
                  <a:pt x="0" y="231647"/>
                </a:lnTo>
                <a:lnTo>
                  <a:pt x="62611" y="115823"/>
                </a:lnTo>
                <a:lnTo>
                  <a:pt x="0" y="0"/>
                </a:lnTo>
                <a:close/>
              </a:path>
            </a:pathLst>
          </a:custGeom>
          <a:ln w="6096">
            <a:solidFill>
              <a:srgbClr val="FFFFFF"/>
            </a:solidFill>
          </a:ln>
        </p:spPr>
        <p:txBody>
          <a:bodyPr wrap="square" lIns="0" tIns="0" rIns="0" bIns="0" rtlCol="0"/>
          <a:lstStyle/>
          <a:p>
            <a:endParaRPr/>
          </a:p>
        </p:txBody>
      </p:sp>
      <p:sp>
        <p:nvSpPr>
          <p:cNvPr id="30" name="object 58"/>
          <p:cNvSpPr txBox="1"/>
          <p:nvPr/>
        </p:nvSpPr>
        <p:spPr>
          <a:xfrm>
            <a:off x="9755505" y="219583"/>
            <a:ext cx="611758" cy="135935"/>
          </a:xfrm>
          <a:prstGeom prst="rect">
            <a:avLst/>
          </a:prstGeom>
        </p:spPr>
        <p:txBody>
          <a:bodyPr vert="horz" wrap="square" lIns="0" tIns="12700" rIns="0" bIns="0" rtlCol="0">
            <a:spAutoFit/>
          </a:bodyPr>
          <a:lstStyle/>
          <a:p>
            <a:pPr marL="12700">
              <a:lnSpc>
                <a:spcPct val="100000"/>
              </a:lnSpc>
              <a:spcBef>
                <a:spcPts val="100"/>
              </a:spcBef>
            </a:pPr>
            <a:r>
              <a:rPr lang="es-MX" sz="800" dirty="0" smtClean="0">
                <a:solidFill>
                  <a:srgbClr val="FFFFFF"/>
                </a:solidFill>
                <a:latin typeface="Arial"/>
                <a:cs typeface="Arial"/>
              </a:rPr>
              <a:t>En el trabajo</a:t>
            </a:r>
            <a:endParaRPr sz="800" dirty="0">
              <a:latin typeface="Arial"/>
              <a:cs typeface="Arial"/>
            </a:endParaRPr>
          </a:p>
        </p:txBody>
      </p:sp>
      <p:sp>
        <p:nvSpPr>
          <p:cNvPr id="31" name="object 59"/>
          <p:cNvSpPr/>
          <p:nvPr/>
        </p:nvSpPr>
        <p:spPr>
          <a:xfrm>
            <a:off x="10395204" y="179831"/>
            <a:ext cx="883919" cy="231775"/>
          </a:xfrm>
          <a:custGeom>
            <a:avLst/>
            <a:gdLst/>
            <a:ahLst/>
            <a:cxnLst/>
            <a:rect l="l" t="t" r="r" b="b"/>
            <a:pathLst>
              <a:path w="883920" h="231775">
                <a:moveTo>
                  <a:pt x="0" y="0"/>
                </a:moveTo>
                <a:lnTo>
                  <a:pt x="821309" y="0"/>
                </a:lnTo>
                <a:lnTo>
                  <a:pt x="883919" y="115823"/>
                </a:lnTo>
                <a:lnTo>
                  <a:pt x="821309" y="231647"/>
                </a:lnTo>
                <a:lnTo>
                  <a:pt x="0" y="231647"/>
                </a:lnTo>
                <a:lnTo>
                  <a:pt x="62611" y="115823"/>
                </a:lnTo>
                <a:lnTo>
                  <a:pt x="0" y="0"/>
                </a:lnTo>
                <a:close/>
              </a:path>
            </a:pathLst>
          </a:custGeom>
          <a:ln w="6095">
            <a:solidFill>
              <a:srgbClr val="FFFFFF"/>
            </a:solidFill>
          </a:ln>
        </p:spPr>
        <p:txBody>
          <a:bodyPr wrap="square" lIns="0" tIns="0" rIns="0" bIns="0" rtlCol="0"/>
          <a:lstStyle/>
          <a:p>
            <a:endParaRPr/>
          </a:p>
        </p:txBody>
      </p:sp>
      <p:sp>
        <p:nvSpPr>
          <p:cNvPr id="32" name="object 60"/>
          <p:cNvSpPr txBox="1"/>
          <p:nvPr/>
        </p:nvSpPr>
        <p:spPr>
          <a:xfrm>
            <a:off x="10476992" y="219583"/>
            <a:ext cx="830072" cy="135935"/>
          </a:xfrm>
          <a:prstGeom prst="rect">
            <a:avLst/>
          </a:prstGeom>
        </p:spPr>
        <p:txBody>
          <a:bodyPr vert="horz" wrap="square" lIns="0" tIns="12700" rIns="0" bIns="0" rtlCol="0">
            <a:spAutoFit/>
          </a:bodyPr>
          <a:lstStyle/>
          <a:p>
            <a:pPr marL="12700">
              <a:lnSpc>
                <a:spcPct val="100000"/>
              </a:lnSpc>
              <a:spcBef>
                <a:spcPts val="100"/>
              </a:spcBef>
            </a:pPr>
            <a:r>
              <a:rPr lang="es-MX" sz="800" dirty="0" smtClean="0">
                <a:solidFill>
                  <a:srgbClr val="FFFFFF"/>
                </a:solidFill>
                <a:latin typeface="Arial"/>
                <a:cs typeface="Arial"/>
              </a:rPr>
              <a:t>Áreas comunes</a:t>
            </a:r>
            <a:endParaRPr sz="800" dirty="0">
              <a:latin typeface="Arial"/>
              <a:cs typeface="Arial"/>
            </a:endParaRPr>
          </a:p>
        </p:txBody>
      </p:sp>
      <p:sp>
        <p:nvSpPr>
          <p:cNvPr id="35" name="object 63"/>
          <p:cNvSpPr/>
          <p:nvPr/>
        </p:nvSpPr>
        <p:spPr>
          <a:xfrm>
            <a:off x="8185404" y="179831"/>
            <a:ext cx="779145" cy="231775"/>
          </a:xfrm>
          <a:custGeom>
            <a:avLst/>
            <a:gdLst/>
            <a:ahLst/>
            <a:cxnLst/>
            <a:rect l="l" t="t" r="r" b="b"/>
            <a:pathLst>
              <a:path w="779145" h="231775">
                <a:moveTo>
                  <a:pt x="713105" y="0"/>
                </a:moveTo>
                <a:lnTo>
                  <a:pt x="0" y="0"/>
                </a:lnTo>
                <a:lnTo>
                  <a:pt x="0" y="231647"/>
                </a:lnTo>
                <a:lnTo>
                  <a:pt x="713105" y="231647"/>
                </a:lnTo>
                <a:lnTo>
                  <a:pt x="778764" y="115823"/>
                </a:lnTo>
                <a:lnTo>
                  <a:pt x="713105" y="0"/>
                </a:lnTo>
                <a:close/>
              </a:path>
            </a:pathLst>
          </a:custGeom>
          <a:solidFill>
            <a:srgbClr val="FFFFFF"/>
          </a:solidFill>
        </p:spPr>
        <p:txBody>
          <a:bodyPr wrap="square" lIns="0" tIns="0" rIns="0" bIns="0" rtlCol="0"/>
          <a:lstStyle/>
          <a:p>
            <a:endParaRPr/>
          </a:p>
        </p:txBody>
      </p:sp>
      <p:sp>
        <p:nvSpPr>
          <p:cNvPr id="36" name="object 64"/>
          <p:cNvSpPr/>
          <p:nvPr/>
        </p:nvSpPr>
        <p:spPr>
          <a:xfrm>
            <a:off x="8185404" y="179831"/>
            <a:ext cx="779145" cy="231775"/>
          </a:xfrm>
          <a:custGeom>
            <a:avLst/>
            <a:gdLst/>
            <a:ahLst/>
            <a:cxnLst/>
            <a:rect l="l" t="t" r="r" b="b"/>
            <a:pathLst>
              <a:path w="779145" h="231775">
                <a:moveTo>
                  <a:pt x="0" y="0"/>
                </a:moveTo>
                <a:lnTo>
                  <a:pt x="713105" y="0"/>
                </a:lnTo>
                <a:lnTo>
                  <a:pt x="778764" y="115823"/>
                </a:lnTo>
                <a:lnTo>
                  <a:pt x="713105" y="231647"/>
                </a:lnTo>
                <a:lnTo>
                  <a:pt x="0" y="231647"/>
                </a:lnTo>
                <a:lnTo>
                  <a:pt x="0" y="0"/>
                </a:lnTo>
                <a:close/>
              </a:path>
            </a:pathLst>
          </a:custGeom>
          <a:ln w="6096">
            <a:solidFill>
              <a:srgbClr val="FFFFFF"/>
            </a:solidFill>
          </a:ln>
        </p:spPr>
        <p:txBody>
          <a:bodyPr wrap="square" lIns="0" tIns="0" rIns="0" bIns="0" rtlCol="0"/>
          <a:lstStyle/>
          <a:p>
            <a:endParaRPr/>
          </a:p>
        </p:txBody>
      </p:sp>
      <p:sp>
        <p:nvSpPr>
          <p:cNvPr id="37" name="object 65"/>
          <p:cNvSpPr/>
          <p:nvPr/>
        </p:nvSpPr>
        <p:spPr>
          <a:xfrm>
            <a:off x="8921495" y="179831"/>
            <a:ext cx="779145" cy="231775"/>
          </a:xfrm>
          <a:custGeom>
            <a:avLst/>
            <a:gdLst/>
            <a:ahLst/>
            <a:cxnLst/>
            <a:rect l="l" t="t" r="r" b="b"/>
            <a:pathLst>
              <a:path w="779145" h="231775">
                <a:moveTo>
                  <a:pt x="0" y="0"/>
                </a:moveTo>
                <a:lnTo>
                  <a:pt x="716153" y="0"/>
                </a:lnTo>
                <a:lnTo>
                  <a:pt x="778764" y="115823"/>
                </a:lnTo>
                <a:lnTo>
                  <a:pt x="716153" y="231647"/>
                </a:lnTo>
                <a:lnTo>
                  <a:pt x="0" y="231647"/>
                </a:lnTo>
                <a:lnTo>
                  <a:pt x="62611" y="115823"/>
                </a:lnTo>
                <a:lnTo>
                  <a:pt x="0" y="0"/>
                </a:lnTo>
                <a:close/>
              </a:path>
            </a:pathLst>
          </a:custGeom>
          <a:ln w="6096">
            <a:solidFill>
              <a:srgbClr val="FFFFFF"/>
            </a:solidFill>
          </a:ln>
        </p:spPr>
        <p:txBody>
          <a:bodyPr wrap="square" lIns="0" tIns="0" rIns="0" bIns="0" rtlCol="0"/>
          <a:lstStyle/>
          <a:p>
            <a:endParaRPr/>
          </a:p>
        </p:txBody>
      </p:sp>
      <p:sp>
        <p:nvSpPr>
          <p:cNvPr id="38" name="object 66"/>
          <p:cNvSpPr/>
          <p:nvPr/>
        </p:nvSpPr>
        <p:spPr>
          <a:xfrm>
            <a:off x="8676131" y="842772"/>
            <a:ext cx="0" cy="184785"/>
          </a:xfrm>
          <a:custGeom>
            <a:avLst/>
            <a:gdLst/>
            <a:ahLst/>
            <a:cxnLst/>
            <a:rect l="l" t="t" r="r" b="b"/>
            <a:pathLst>
              <a:path h="184784">
                <a:moveTo>
                  <a:pt x="0" y="0"/>
                </a:moveTo>
                <a:lnTo>
                  <a:pt x="0" y="184658"/>
                </a:lnTo>
              </a:path>
            </a:pathLst>
          </a:custGeom>
          <a:ln w="6096">
            <a:solidFill>
              <a:srgbClr val="FFFFFF"/>
            </a:solidFill>
          </a:ln>
        </p:spPr>
        <p:txBody>
          <a:bodyPr wrap="square" lIns="0" tIns="0" rIns="0" bIns="0" rtlCol="0"/>
          <a:lstStyle/>
          <a:p>
            <a:endParaRPr/>
          </a:p>
        </p:txBody>
      </p:sp>
      <p:sp>
        <p:nvSpPr>
          <p:cNvPr id="39" name="object 67"/>
          <p:cNvSpPr txBox="1"/>
          <p:nvPr/>
        </p:nvSpPr>
        <p:spPr>
          <a:xfrm>
            <a:off x="8229600" y="219583"/>
            <a:ext cx="662939" cy="135935"/>
          </a:xfrm>
          <a:prstGeom prst="rect">
            <a:avLst/>
          </a:prstGeom>
        </p:spPr>
        <p:txBody>
          <a:bodyPr vert="horz" wrap="square" lIns="0" tIns="12700" rIns="0" bIns="0" rtlCol="0">
            <a:spAutoFit/>
          </a:bodyPr>
          <a:lstStyle/>
          <a:p>
            <a:pPr>
              <a:lnSpc>
                <a:spcPct val="100000"/>
              </a:lnSpc>
              <a:spcBef>
                <a:spcPts val="100"/>
              </a:spcBef>
              <a:tabLst>
                <a:tab pos="836294" algn="l"/>
              </a:tabLst>
            </a:pPr>
            <a:r>
              <a:rPr lang="es-MX" sz="800" b="1" spc="-5" dirty="0" smtClean="0">
                <a:latin typeface="Arial"/>
                <a:cs typeface="Arial"/>
              </a:rPr>
              <a:t>Previo</a:t>
            </a:r>
            <a:endParaRPr sz="1000" dirty="0">
              <a:latin typeface="Arial"/>
              <a:cs typeface="Arial"/>
            </a:endParaRPr>
          </a:p>
        </p:txBody>
      </p:sp>
      <p:sp>
        <p:nvSpPr>
          <p:cNvPr id="40" name="object 67"/>
          <p:cNvSpPr txBox="1"/>
          <p:nvPr/>
        </p:nvSpPr>
        <p:spPr>
          <a:xfrm>
            <a:off x="8000999" y="533400"/>
            <a:ext cx="3278123" cy="492443"/>
          </a:xfrm>
          <a:prstGeom prst="rect">
            <a:avLst/>
          </a:prstGeom>
        </p:spPr>
        <p:txBody>
          <a:bodyPr vert="horz" wrap="square" lIns="0" tIns="12700" rIns="0" bIns="0" rtlCol="0">
            <a:spAutoFit/>
          </a:bodyPr>
          <a:lstStyle/>
          <a:p>
            <a:pPr marL="174625">
              <a:lnSpc>
                <a:spcPct val="100000"/>
              </a:lnSpc>
              <a:spcBef>
                <a:spcPts val="100"/>
              </a:spcBef>
              <a:tabLst>
                <a:tab pos="836294" algn="l"/>
              </a:tabLst>
            </a:pPr>
            <a:r>
              <a:rPr lang="es-MX" sz="1200" b="1" spc="-20" dirty="0" smtClean="0">
                <a:solidFill>
                  <a:srgbClr val="FFFFFF"/>
                </a:solidFill>
                <a:latin typeface="Arial"/>
                <a:cs typeface="Arial"/>
              </a:rPr>
              <a:t>Concientizar</a:t>
            </a:r>
            <a:endParaRPr sz="1200" dirty="0">
              <a:latin typeface="Arial"/>
              <a:cs typeface="Arial"/>
            </a:endParaRPr>
          </a:p>
          <a:p>
            <a:pPr marL="19685">
              <a:lnSpc>
                <a:spcPct val="100000"/>
              </a:lnSpc>
              <a:spcBef>
                <a:spcPts val="1110"/>
              </a:spcBef>
              <a:tabLst>
                <a:tab pos="618490" algn="l"/>
              </a:tabLst>
            </a:pPr>
            <a:r>
              <a:rPr lang="es-MX" sz="1000" dirty="0" smtClean="0">
                <a:solidFill>
                  <a:srgbClr val="FFFFFF"/>
                </a:solidFill>
                <a:latin typeface="Arial"/>
                <a:cs typeface="Arial"/>
              </a:rPr>
              <a:t>     </a:t>
            </a:r>
            <a:r>
              <a:rPr sz="1000" dirty="0" smtClean="0">
                <a:solidFill>
                  <a:srgbClr val="FFFFFF"/>
                </a:solidFill>
                <a:latin typeface="Arial"/>
                <a:cs typeface="Arial"/>
              </a:rPr>
              <a:t>Of</a:t>
            </a:r>
            <a:r>
              <a:rPr lang="es-MX" sz="1000" dirty="0" err="1" smtClean="0">
                <a:solidFill>
                  <a:srgbClr val="FFFFFF"/>
                </a:solidFill>
                <a:latin typeface="Arial"/>
                <a:cs typeface="Arial"/>
              </a:rPr>
              <a:t>icina</a:t>
            </a:r>
            <a:r>
              <a:rPr lang="es-MX" sz="1000" dirty="0" smtClean="0">
                <a:solidFill>
                  <a:srgbClr val="FFFFFF"/>
                </a:solidFill>
                <a:latin typeface="Arial"/>
                <a:cs typeface="Arial"/>
              </a:rPr>
              <a:t>    </a:t>
            </a:r>
            <a:r>
              <a:rPr lang="es-MX" sz="1000" spc="-5" dirty="0">
                <a:solidFill>
                  <a:srgbClr val="FFFFFF"/>
                </a:solidFill>
                <a:latin typeface="Arial"/>
                <a:cs typeface="Arial"/>
              </a:rPr>
              <a:t>Obra: Cielo Abierto - Edificación</a:t>
            </a:r>
            <a:endParaRPr sz="1000" dirty="0">
              <a:latin typeface="Arial"/>
              <a:cs typeface="Arial"/>
            </a:endParaRPr>
          </a:p>
        </p:txBody>
      </p:sp>
      <p:sp>
        <p:nvSpPr>
          <p:cNvPr id="41" name="object 58"/>
          <p:cNvSpPr txBox="1"/>
          <p:nvPr/>
        </p:nvSpPr>
        <p:spPr>
          <a:xfrm>
            <a:off x="9065642" y="228600"/>
            <a:ext cx="611758" cy="135935"/>
          </a:xfrm>
          <a:prstGeom prst="rect">
            <a:avLst/>
          </a:prstGeom>
        </p:spPr>
        <p:txBody>
          <a:bodyPr vert="horz" wrap="square" lIns="0" tIns="12700" rIns="0" bIns="0" rtlCol="0">
            <a:spAutoFit/>
          </a:bodyPr>
          <a:lstStyle/>
          <a:p>
            <a:pPr marL="12700">
              <a:lnSpc>
                <a:spcPct val="100000"/>
              </a:lnSpc>
              <a:spcBef>
                <a:spcPts val="100"/>
              </a:spcBef>
            </a:pPr>
            <a:r>
              <a:rPr lang="es-MX" sz="800" dirty="0" smtClean="0">
                <a:solidFill>
                  <a:srgbClr val="FFFFFF"/>
                </a:solidFill>
                <a:latin typeface="Arial"/>
                <a:cs typeface="Arial"/>
              </a:rPr>
              <a:t>Traslados</a:t>
            </a:r>
            <a:endParaRPr sz="800" dirty="0">
              <a:latin typeface="Arial"/>
              <a:cs typeface="Arial"/>
            </a:endParaRPr>
          </a:p>
        </p:txBody>
      </p:sp>
      <p:sp>
        <p:nvSpPr>
          <p:cNvPr id="23" name="CuadroTexto 22"/>
          <p:cNvSpPr txBox="1"/>
          <p:nvPr/>
        </p:nvSpPr>
        <p:spPr>
          <a:xfrm rot="18830416">
            <a:off x="1284309" y="3409005"/>
            <a:ext cx="4419600" cy="584775"/>
          </a:xfrm>
          <a:prstGeom prst="rect">
            <a:avLst/>
          </a:prstGeom>
          <a:noFill/>
        </p:spPr>
        <p:txBody>
          <a:bodyPr wrap="square" rtlCol="0">
            <a:spAutoFit/>
          </a:bodyPr>
          <a:lstStyle/>
          <a:p>
            <a:pPr algn="ctr"/>
            <a:r>
              <a:rPr lang="es-MX" sz="3200" dirty="0" smtClean="0">
                <a:solidFill>
                  <a:schemeClr val="bg1">
                    <a:lumMod val="75000"/>
                  </a:schemeClr>
                </a:solidFill>
              </a:rPr>
              <a:t>COLOCAR EVIDENCIA</a:t>
            </a:r>
            <a:endParaRPr lang="es-MX" sz="3200" dirty="0">
              <a:solidFill>
                <a:schemeClr val="bg1">
                  <a:lumMod val="75000"/>
                </a:schemeClr>
              </a:solidFill>
            </a:endParaRPr>
          </a:p>
        </p:txBody>
      </p:sp>
      <p:grpSp>
        <p:nvGrpSpPr>
          <p:cNvPr id="17" name="Grupo 16"/>
          <p:cNvGrpSpPr/>
          <p:nvPr/>
        </p:nvGrpSpPr>
        <p:grpSpPr>
          <a:xfrm>
            <a:off x="8153400" y="515470"/>
            <a:ext cx="1600200" cy="304800"/>
            <a:chOff x="6153150" y="82890"/>
            <a:chExt cx="1600200" cy="304800"/>
          </a:xfrm>
        </p:grpSpPr>
        <p:sp>
          <p:nvSpPr>
            <p:cNvPr id="18" name="Rectángulo redondeado 17"/>
            <p:cNvSpPr/>
            <p:nvPr/>
          </p:nvSpPr>
          <p:spPr>
            <a:xfrm>
              <a:off x="6153150" y="82890"/>
              <a:ext cx="1600200" cy="304800"/>
            </a:xfrm>
            <a:prstGeom prst="roundRect">
              <a:avLst/>
            </a:prstGeom>
            <a:solidFill>
              <a:srgbClr val="CC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sz="1400" dirty="0" smtClean="0"/>
                <a:t>Capacitación</a:t>
              </a:r>
              <a:endParaRPr lang="es-MX" sz="1400" dirty="0"/>
            </a:p>
          </p:txBody>
        </p:sp>
        <p:pic>
          <p:nvPicPr>
            <p:cNvPr id="19" name="Imagen 1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84462" y="90014"/>
              <a:ext cx="202364" cy="269818"/>
            </a:xfrm>
            <a:prstGeom prst="rect">
              <a:avLst/>
            </a:prstGeom>
          </p:spPr>
        </p:pic>
      </p:grpSp>
    </p:spTree>
    <p:extLst>
      <p:ext uri="{BB962C8B-B14F-4D97-AF65-F5344CB8AC3E}">
        <p14:creationId xmlns:p14="http://schemas.microsoft.com/office/powerpoint/2010/main" val="9883828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81246" y="148455"/>
            <a:ext cx="6641591" cy="781624"/>
          </a:xfrm>
          <a:prstGeom prst="rect">
            <a:avLst/>
          </a:prstGeom>
        </p:spPr>
        <p:txBody>
          <a:bodyPr vert="horz" wrap="square" lIns="0" tIns="12065" rIns="0" bIns="0" rtlCol="0">
            <a:spAutoFit/>
          </a:bodyPr>
          <a:lstStyle/>
          <a:p>
            <a:pPr marL="12700" marR="5080">
              <a:lnSpc>
                <a:spcPct val="100000"/>
              </a:lnSpc>
              <a:spcBef>
                <a:spcPts val="95"/>
              </a:spcBef>
            </a:pPr>
            <a:r>
              <a:rPr lang="es-MX" spc="-10" dirty="0" smtClean="0"/>
              <a:t>Promover que los empleados sigan las medidas de higiene casa</a:t>
            </a:r>
            <a:endParaRPr spc="-5" dirty="0"/>
          </a:p>
        </p:txBody>
      </p:sp>
      <p:sp>
        <p:nvSpPr>
          <p:cNvPr id="4" name="object 4"/>
          <p:cNvSpPr txBox="1"/>
          <p:nvPr/>
        </p:nvSpPr>
        <p:spPr>
          <a:xfrm>
            <a:off x="8194719" y="1447800"/>
            <a:ext cx="3805936" cy="5442516"/>
          </a:xfrm>
          <a:prstGeom prst="rect">
            <a:avLst/>
          </a:prstGeom>
        </p:spPr>
        <p:txBody>
          <a:bodyPr vert="horz" wrap="square" lIns="0" tIns="12700" rIns="0" bIns="0" rtlCol="0">
            <a:spAutoFit/>
          </a:bodyPr>
          <a:lstStyle/>
          <a:p>
            <a:pPr marL="12700" marR="873760">
              <a:lnSpc>
                <a:spcPct val="100000"/>
              </a:lnSpc>
              <a:spcBef>
                <a:spcPts val="100"/>
              </a:spcBef>
            </a:pPr>
            <a:r>
              <a:rPr lang="es-MX" sz="1800" b="1" spc="-5" dirty="0" smtClean="0">
                <a:solidFill>
                  <a:srgbClr val="FFFFFF"/>
                </a:solidFill>
                <a:latin typeface="Arial"/>
                <a:cs typeface="Arial"/>
              </a:rPr>
              <a:t>Acciones</a:t>
            </a:r>
          </a:p>
          <a:p>
            <a:pPr marL="12700" marR="5080">
              <a:lnSpc>
                <a:spcPct val="100000"/>
              </a:lnSpc>
              <a:spcBef>
                <a:spcPts val="1085"/>
              </a:spcBef>
            </a:pPr>
            <a:r>
              <a:rPr lang="es-MX" sz="1300" spc="-20" dirty="0" smtClean="0">
                <a:solidFill>
                  <a:srgbClr val="FFFFFF"/>
                </a:solidFill>
                <a:latin typeface="Arial"/>
                <a:cs typeface="Arial"/>
              </a:rPr>
              <a:t>Capacitar a los empleados en continuar con las medidas de higiene en casa:</a:t>
            </a:r>
          </a:p>
          <a:p>
            <a:pPr marL="298450" marR="5080" indent="-285750">
              <a:lnSpc>
                <a:spcPct val="100000"/>
              </a:lnSpc>
              <a:spcBef>
                <a:spcPts val="1085"/>
              </a:spcBef>
              <a:buFont typeface="Arial" panose="020B0604020202020204" pitchFamily="34" charset="0"/>
              <a:buChar char="•"/>
            </a:pPr>
            <a:endParaRPr lang="es-MX" sz="1300" spc="-20" dirty="0" smtClean="0">
              <a:solidFill>
                <a:srgbClr val="FFFFFF"/>
              </a:solidFill>
              <a:latin typeface="Arial"/>
              <a:cs typeface="Arial"/>
            </a:endParaRPr>
          </a:p>
          <a:p>
            <a:pPr marL="298450" marR="5080" indent="-285750">
              <a:lnSpc>
                <a:spcPct val="100000"/>
              </a:lnSpc>
              <a:spcBef>
                <a:spcPts val="1085"/>
              </a:spcBef>
              <a:buFont typeface="Arial" panose="020B0604020202020204" pitchFamily="34" charset="0"/>
              <a:buChar char="•"/>
            </a:pPr>
            <a:r>
              <a:rPr lang="es-MX" sz="1300" spc="-20" dirty="0" smtClean="0">
                <a:solidFill>
                  <a:srgbClr val="FFFFFF"/>
                </a:solidFill>
                <a:latin typeface="Arial"/>
                <a:cs typeface="Arial"/>
              </a:rPr>
              <a:t>Permanecer en casa y sólo salir para lo indispensable.</a:t>
            </a:r>
          </a:p>
          <a:p>
            <a:pPr marL="298450" marR="5080" indent="-285750">
              <a:lnSpc>
                <a:spcPct val="100000"/>
              </a:lnSpc>
              <a:spcBef>
                <a:spcPts val="1085"/>
              </a:spcBef>
              <a:buFont typeface="Arial" panose="020B0604020202020204" pitchFamily="34" charset="0"/>
              <a:buChar char="•"/>
            </a:pPr>
            <a:r>
              <a:rPr lang="es-MX" sz="1300" spc="-20" dirty="0" smtClean="0">
                <a:solidFill>
                  <a:srgbClr val="FFFFFF"/>
                </a:solidFill>
                <a:latin typeface="Arial"/>
                <a:cs typeface="Arial"/>
              </a:rPr>
              <a:t>Lavar y desinfectar insumos y alimentos.</a:t>
            </a:r>
          </a:p>
          <a:p>
            <a:pPr marL="298450" marR="5080" indent="-285750">
              <a:lnSpc>
                <a:spcPct val="100000"/>
              </a:lnSpc>
              <a:spcBef>
                <a:spcPts val="1085"/>
              </a:spcBef>
              <a:buFont typeface="Arial" panose="020B0604020202020204" pitchFamily="34" charset="0"/>
              <a:buChar char="•"/>
            </a:pPr>
            <a:r>
              <a:rPr lang="es-MX" sz="1300" spc="-20" dirty="0" smtClean="0">
                <a:solidFill>
                  <a:srgbClr val="FFFFFF"/>
                </a:solidFill>
                <a:latin typeface="Arial"/>
                <a:cs typeface="Arial"/>
              </a:rPr>
              <a:t>No recibir visitas.</a:t>
            </a:r>
          </a:p>
          <a:p>
            <a:pPr marL="298450" marR="5080" indent="-285750">
              <a:lnSpc>
                <a:spcPct val="100000"/>
              </a:lnSpc>
              <a:spcBef>
                <a:spcPts val="1085"/>
              </a:spcBef>
              <a:buFont typeface="Arial" panose="020B0604020202020204" pitchFamily="34" charset="0"/>
              <a:buChar char="•"/>
            </a:pPr>
            <a:r>
              <a:rPr lang="es-MX" sz="1300" spc="-20" dirty="0" smtClean="0">
                <a:solidFill>
                  <a:srgbClr val="FFFFFF"/>
                </a:solidFill>
                <a:latin typeface="Arial"/>
                <a:cs typeface="Arial"/>
              </a:rPr>
              <a:t>Limpiar continuamente las superficies que continuamente se tocan.</a:t>
            </a:r>
          </a:p>
          <a:p>
            <a:pPr marL="298450" marR="5080" indent="-285750">
              <a:lnSpc>
                <a:spcPct val="100000"/>
              </a:lnSpc>
              <a:spcBef>
                <a:spcPts val="1085"/>
              </a:spcBef>
              <a:buFont typeface="Arial" panose="020B0604020202020204" pitchFamily="34" charset="0"/>
              <a:buChar char="•"/>
            </a:pPr>
            <a:r>
              <a:rPr lang="es-MX" sz="1300" spc="-20" dirty="0" smtClean="0">
                <a:solidFill>
                  <a:srgbClr val="FFFFFF"/>
                </a:solidFill>
                <a:latin typeface="Arial"/>
                <a:cs typeface="Arial"/>
              </a:rPr>
              <a:t>Lavarse las manos frecuentemente, antes de cocinar, después de tocar billetes y monedas, después de usar el  baño.</a:t>
            </a:r>
          </a:p>
          <a:p>
            <a:pPr marL="298450" marR="5080" indent="-285750">
              <a:lnSpc>
                <a:spcPct val="100000"/>
              </a:lnSpc>
              <a:spcBef>
                <a:spcPts val="1085"/>
              </a:spcBef>
              <a:buFont typeface="Arial" panose="020B0604020202020204" pitchFamily="34" charset="0"/>
              <a:buChar char="•"/>
            </a:pPr>
            <a:r>
              <a:rPr lang="es-MX" sz="1300" spc="-20" dirty="0" smtClean="0">
                <a:solidFill>
                  <a:srgbClr val="FFFFFF"/>
                </a:solidFill>
                <a:latin typeface="Arial"/>
                <a:cs typeface="Arial"/>
              </a:rPr>
              <a:t>No tocarse la cara  sin haberse lavado las manos.</a:t>
            </a:r>
          </a:p>
          <a:p>
            <a:pPr marL="298450" marR="5080" indent="-285750">
              <a:lnSpc>
                <a:spcPct val="100000"/>
              </a:lnSpc>
              <a:spcBef>
                <a:spcPts val="1085"/>
              </a:spcBef>
              <a:buFont typeface="Arial" panose="020B0604020202020204" pitchFamily="34" charset="0"/>
              <a:buChar char="•"/>
            </a:pPr>
            <a:r>
              <a:rPr lang="es-MX" sz="1300" spc="-20" dirty="0" smtClean="0">
                <a:solidFill>
                  <a:srgbClr val="FFFFFF"/>
                </a:solidFill>
                <a:latin typeface="Arial"/>
                <a:cs typeface="Arial"/>
              </a:rPr>
              <a:t>Aseo general de la vivienda y procurar la ventilación de la misma. </a:t>
            </a:r>
          </a:p>
          <a:p>
            <a:pPr marL="12700" marR="5080">
              <a:lnSpc>
                <a:spcPct val="100000"/>
              </a:lnSpc>
              <a:spcBef>
                <a:spcPts val="1085"/>
              </a:spcBef>
            </a:pPr>
            <a:endParaRPr lang="es-MX" sz="1300" spc="-20" dirty="0" smtClean="0">
              <a:solidFill>
                <a:srgbClr val="FFFFFF"/>
              </a:solidFill>
              <a:latin typeface="Arial"/>
              <a:cs typeface="Arial"/>
            </a:endParaRPr>
          </a:p>
          <a:p>
            <a:pPr marL="298450" marR="5080" indent="-285750">
              <a:lnSpc>
                <a:spcPct val="100000"/>
              </a:lnSpc>
              <a:spcBef>
                <a:spcPts val="1085"/>
              </a:spcBef>
              <a:buFont typeface="Arial" panose="020B0604020202020204" pitchFamily="34" charset="0"/>
              <a:buChar char="•"/>
            </a:pPr>
            <a:endParaRPr lang="es-MX" sz="1300" spc="-20" dirty="0" smtClean="0">
              <a:solidFill>
                <a:srgbClr val="FFFFFF"/>
              </a:solidFill>
              <a:latin typeface="Arial"/>
              <a:cs typeface="Arial"/>
            </a:endParaRPr>
          </a:p>
        </p:txBody>
      </p:sp>
      <p:sp>
        <p:nvSpPr>
          <p:cNvPr id="13" name="object 13"/>
          <p:cNvSpPr/>
          <p:nvPr/>
        </p:nvSpPr>
        <p:spPr>
          <a:xfrm>
            <a:off x="8173211" y="1182624"/>
            <a:ext cx="3465829" cy="0"/>
          </a:xfrm>
          <a:custGeom>
            <a:avLst/>
            <a:gdLst/>
            <a:ahLst/>
            <a:cxnLst/>
            <a:rect l="l" t="t" r="r" b="b"/>
            <a:pathLst>
              <a:path w="3465829">
                <a:moveTo>
                  <a:pt x="0" y="0"/>
                </a:moveTo>
                <a:lnTo>
                  <a:pt x="3465576" y="0"/>
                </a:lnTo>
              </a:path>
            </a:pathLst>
          </a:custGeom>
          <a:ln w="6096">
            <a:solidFill>
              <a:srgbClr val="FFFFFF"/>
            </a:solidFill>
          </a:ln>
        </p:spPr>
        <p:txBody>
          <a:bodyPr wrap="square" lIns="0" tIns="0" rIns="0" bIns="0" rtlCol="0"/>
          <a:lstStyle/>
          <a:p>
            <a:endParaRPr/>
          </a:p>
        </p:txBody>
      </p:sp>
      <p:sp>
        <p:nvSpPr>
          <p:cNvPr id="29" name="object 57"/>
          <p:cNvSpPr/>
          <p:nvPr/>
        </p:nvSpPr>
        <p:spPr>
          <a:xfrm>
            <a:off x="9659111" y="179831"/>
            <a:ext cx="777240" cy="231775"/>
          </a:xfrm>
          <a:custGeom>
            <a:avLst/>
            <a:gdLst/>
            <a:ahLst/>
            <a:cxnLst/>
            <a:rect l="l" t="t" r="r" b="b"/>
            <a:pathLst>
              <a:path w="777240" h="231775">
                <a:moveTo>
                  <a:pt x="0" y="0"/>
                </a:moveTo>
                <a:lnTo>
                  <a:pt x="714629" y="0"/>
                </a:lnTo>
                <a:lnTo>
                  <a:pt x="777240" y="115823"/>
                </a:lnTo>
                <a:lnTo>
                  <a:pt x="714629" y="231647"/>
                </a:lnTo>
                <a:lnTo>
                  <a:pt x="0" y="231647"/>
                </a:lnTo>
                <a:lnTo>
                  <a:pt x="62611" y="115823"/>
                </a:lnTo>
                <a:lnTo>
                  <a:pt x="0" y="0"/>
                </a:lnTo>
                <a:close/>
              </a:path>
            </a:pathLst>
          </a:custGeom>
          <a:ln w="6096">
            <a:solidFill>
              <a:srgbClr val="FFFFFF"/>
            </a:solidFill>
          </a:ln>
        </p:spPr>
        <p:txBody>
          <a:bodyPr wrap="square" lIns="0" tIns="0" rIns="0" bIns="0" rtlCol="0"/>
          <a:lstStyle/>
          <a:p>
            <a:endParaRPr/>
          </a:p>
        </p:txBody>
      </p:sp>
      <p:sp>
        <p:nvSpPr>
          <p:cNvPr id="30" name="object 58"/>
          <p:cNvSpPr txBox="1"/>
          <p:nvPr/>
        </p:nvSpPr>
        <p:spPr>
          <a:xfrm>
            <a:off x="9755505" y="219583"/>
            <a:ext cx="611758" cy="135935"/>
          </a:xfrm>
          <a:prstGeom prst="rect">
            <a:avLst/>
          </a:prstGeom>
        </p:spPr>
        <p:txBody>
          <a:bodyPr vert="horz" wrap="square" lIns="0" tIns="12700" rIns="0" bIns="0" rtlCol="0">
            <a:spAutoFit/>
          </a:bodyPr>
          <a:lstStyle/>
          <a:p>
            <a:pPr marL="12700">
              <a:lnSpc>
                <a:spcPct val="100000"/>
              </a:lnSpc>
              <a:spcBef>
                <a:spcPts val="100"/>
              </a:spcBef>
            </a:pPr>
            <a:r>
              <a:rPr lang="es-MX" sz="800" dirty="0" smtClean="0">
                <a:solidFill>
                  <a:srgbClr val="FFFFFF"/>
                </a:solidFill>
                <a:latin typeface="Arial"/>
                <a:cs typeface="Arial"/>
              </a:rPr>
              <a:t>En el trabajo</a:t>
            </a:r>
            <a:endParaRPr sz="800" dirty="0">
              <a:latin typeface="Arial"/>
              <a:cs typeface="Arial"/>
            </a:endParaRPr>
          </a:p>
        </p:txBody>
      </p:sp>
      <p:sp>
        <p:nvSpPr>
          <p:cNvPr id="31" name="object 59"/>
          <p:cNvSpPr/>
          <p:nvPr/>
        </p:nvSpPr>
        <p:spPr>
          <a:xfrm>
            <a:off x="10395204" y="179831"/>
            <a:ext cx="883919" cy="231775"/>
          </a:xfrm>
          <a:custGeom>
            <a:avLst/>
            <a:gdLst/>
            <a:ahLst/>
            <a:cxnLst/>
            <a:rect l="l" t="t" r="r" b="b"/>
            <a:pathLst>
              <a:path w="883920" h="231775">
                <a:moveTo>
                  <a:pt x="0" y="0"/>
                </a:moveTo>
                <a:lnTo>
                  <a:pt x="821309" y="0"/>
                </a:lnTo>
                <a:lnTo>
                  <a:pt x="883919" y="115823"/>
                </a:lnTo>
                <a:lnTo>
                  <a:pt x="821309" y="231647"/>
                </a:lnTo>
                <a:lnTo>
                  <a:pt x="0" y="231647"/>
                </a:lnTo>
                <a:lnTo>
                  <a:pt x="62611" y="115823"/>
                </a:lnTo>
                <a:lnTo>
                  <a:pt x="0" y="0"/>
                </a:lnTo>
                <a:close/>
              </a:path>
            </a:pathLst>
          </a:custGeom>
          <a:ln w="6095">
            <a:solidFill>
              <a:srgbClr val="FFFFFF"/>
            </a:solidFill>
          </a:ln>
        </p:spPr>
        <p:txBody>
          <a:bodyPr wrap="square" lIns="0" tIns="0" rIns="0" bIns="0" rtlCol="0"/>
          <a:lstStyle/>
          <a:p>
            <a:endParaRPr/>
          </a:p>
        </p:txBody>
      </p:sp>
      <p:sp>
        <p:nvSpPr>
          <p:cNvPr id="32" name="object 60"/>
          <p:cNvSpPr txBox="1"/>
          <p:nvPr/>
        </p:nvSpPr>
        <p:spPr>
          <a:xfrm>
            <a:off x="10476992" y="219583"/>
            <a:ext cx="830072" cy="135935"/>
          </a:xfrm>
          <a:prstGeom prst="rect">
            <a:avLst/>
          </a:prstGeom>
        </p:spPr>
        <p:txBody>
          <a:bodyPr vert="horz" wrap="square" lIns="0" tIns="12700" rIns="0" bIns="0" rtlCol="0">
            <a:spAutoFit/>
          </a:bodyPr>
          <a:lstStyle/>
          <a:p>
            <a:pPr marL="12700">
              <a:lnSpc>
                <a:spcPct val="100000"/>
              </a:lnSpc>
              <a:spcBef>
                <a:spcPts val="100"/>
              </a:spcBef>
            </a:pPr>
            <a:r>
              <a:rPr lang="es-MX" sz="800" dirty="0" smtClean="0">
                <a:solidFill>
                  <a:srgbClr val="FFFFFF"/>
                </a:solidFill>
                <a:latin typeface="Arial"/>
                <a:cs typeface="Arial"/>
              </a:rPr>
              <a:t>Áreas comunes</a:t>
            </a:r>
            <a:endParaRPr sz="800" dirty="0">
              <a:latin typeface="Arial"/>
              <a:cs typeface="Arial"/>
            </a:endParaRPr>
          </a:p>
        </p:txBody>
      </p:sp>
      <p:sp>
        <p:nvSpPr>
          <p:cNvPr id="35" name="object 63"/>
          <p:cNvSpPr/>
          <p:nvPr/>
        </p:nvSpPr>
        <p:spPr>
          <a:xfrm>
            <a:off x="8185404" y="179831"/>
            <a:ext cx="779145" cy="231775"/>
          </a:xfrm>
          <a:custGeom>
            <a:avLst/>
            <a:gdLst/>
            <a:ahLst/>
            <a:cxnLst/>
            <a:rect l="l" t="t" r="r" b="b"/>
            <a:pathLst>
              <a:path w="779145" h="231775">
                <a:moveTo>
                  <a:pt x="713105" y="0"/>
                </a:moveTo>
                <a:lnTo>
                  <a:pt x="0" y="0"/>
                </a:lnTo>
                <a:lnTo>
                  <a:pt x="0" y="231647"/>
                </a:lnTo>
                <a:lnTo>
                  <a:pt x="713105" y="231647"/>
                </a:lnTo>
                <a:lnTo>
                  <a:pt x="778764" y="115823"/>
                </a:lnTo>
                <a:lnTo>
                  <a:pt x="713105" y="0"/>
                </a:lnTo>
                <a:close/>
              </a:path>
            </a:pathLst>
          </a:custGeom>
          <a:solidFill>
            <a:srgbClr val="FFFFFF"/>
          </a:solidFill>
        </p:spPr>
        <p:txBody>
          <a:bodyPr wrap="square" lIns="0" tIns="0" rIns="0" bIns="0" rtlCol="0"/>
          <a:lstStyle/>
          <a:p>
            <a:endParaRPr/>
          </a:p>
        </p:txBody>
      </p:sp>
      <p:sp>
        <p:nvSpPr>
          <p:cNvPr id="36" name="object 64"/>
          <p:cNvSpPr/>
          <p:nvPr/>
        </p:nvSpPr>
        <p:spPr>
          <a:xfrm>
            <a:off x="8185404" y="179831"/>
            <a:ext cx="779145" cy="231775"/>
          </a:xfrm>
          <a:custGeom>
            <a:avLst/>
            <a:gdLst/>
            <a:ahLst/>
            <a:cxnLst/>
            <a:rect l="l" t="t" r="r" b="b"/>
            <a:pathLst>
              <a:path w="779145" h="231775">
                <a:moveTo>
                  <a:pt x="0" y="0"/>
                </a:moveTo>
                <a:lnTo>
                  <a:pt x="713105" y="0"/>
                </a:lnTo>
                <a:lnTo>
                  <a:pt x="778764" y="115823"/>
                </a:lnTo>
                <a:lnTo>
                  <a:pt x="713105" y="231647"/>
                </a:lnTo>
                <a:lnTo>
                  <a:pt x="0" y="231647"/>
                </a:lnTo>
                <a:lnTo>
                  <a:pt x="0" y="0"/>
                </a:lnTo>
                <a:close/>
              </a:path>
            </a:pathLst>
          </a:custGeom>
          <a:ln w="6096">
            <a:solidFill>
              <a:srgbClr val="FFFFFF"/>
            </a:solidFill>
          </a:ln>
        </p:spPr>
        <p:txBody>
          <a:bodyPr wrap="square" lIns="0" tIns="0" rIns="0" bIns="0" rtlCol="0"/>
          <a:lstStyle/>
          <a:p>
            <a:endParaRPr/>
          </a:p>
        </p:txBody>
      </p:sp>
      <p:sp>
        <p:nvSpPr>
          <p:cNvPr id="37" name="object 65"/>
          <p:cNvSpPr/>
          <p:nvPr/>
        </p:nvSpPr>
        <p:spPr>
          <a:xfrm>
            <a:off x="8921495" y="179831"/>
            <a:ext cx="779145" cy="231775"/>
          </a:xfrm>
          <a:custGeom>
            <a:avLst/>
            <a:gdLst/>
            <a:ahLst/>
            <a:cxnLst/>
            <a:rect l="l" t="t" r="r" b="b"/>
            <a:pathLst>
              <a:path w="779145" h="231775">
                <a:moveTo>
                  <a:pt x="0" y="0"/>
                </a:moveTo>
                <a:lnTo>
                  <a:pt x="716153" y="0"/>
                </a:lnTo>
                <a:lnTo>
                  <a:pt x="778764" y="115823"/>
                </a:lnTo>
                <a:lnTo>
                  <a:pt x="716153" y="231647"/>
                </a:lnTo>
                <a:lnTo>
                  <a:pt x="0" y="231647"/>
                </a:lnTo>
                <a:lnTo>
                  <a:pt x="62611" y="115823"/>
                </a:lnTo>
                <a:lnTo>
                  <a:pt x="0" y="0"/>
                </a:lnTo>
                <a:close/>
              </a:path>
            </a:pathLst>
          </a:custGeom>
          <a:ln w="6096">
            <a:solidFill>
              <a:srgbClr val="FFFFFF"/>
            </a:solidFill>
          </a:ln>
        </p:spPr>
        <p:txBody>
          <a:bodyPr wrap="square" lIns="0" tIns="0" rIns="0" bIns="0" rtlCol="0"/>
          <a:lstStyle/>
          <a:p>
            <a:endParaRPr/>
          </a:p>
        </p:txBody>
      </p:sp>
      <p:sp>
        <p:nvSpPr>
          <p:cNvPr id="38" name="object 66"/>
          <p:cNvSpPr/>
          <p:nvPr/>
        </p:nvSpPr>
        <p:spPr>
          <a:xfrm>
            <a:off x="8676131" y="842772"/>
            <a:ext cx="0" cy="184785"/>
          </a:xfrm>
          <a:custGeom>
            <a:avLst/>
            <a:gdLst/>
            <a:ahLst/>
            <a:cxnLst/>
            <a:rect l="l" t="t" r="r" b="b"/>
            <a:pathLst>
              <a:path h="184784">
                <a:moveTo>
                  <a:pt x="0" y="0"/>
                </a:moveTo>
                <a:lnTo>
                  <a:pt x="0" y="184658"/>
                </a:lnTo>
              </a:path>
            </a:pathLst>
          </a:custGeom>
          <a:ln w="6096">
            <a:solidFill>
              <a:srgbClr val="FFFFFF"/>
            </a:solidFill>
          </a:ln>
        </p:spPr>
        <p:txBody>
          <a:bodyPr wrap="square" lIns="0" tIns="0" rIns="0" bIns="0" rtlCol="0"/>
          <a:lstStyle/>
          <a:p>
            <a:endParaRPr/>
          </a:p>
        </p:txBody>
      </p:sp>
      <p:sp>
        <p:nvSpPr>
          <p:cNvPr id="39" name="object 67"/>
          <p:cNvSpPr txBox="1"/>
          <p:nvPr/>
        </p:nvSpPr>
        <p:spPr>
          <a:xfrm>
            <a:off x="8229600" y="219583"/>
            <a:ext cx="662939" cy="135935"/>
          </a:xfrm>
          <a:prstGeom prst="rect">
            <a:avLst/>
          </a:prstGeom>
        </p:spPr>
        <p:txBody>
          <a:bodyPr vert="horz" wrap="square" lIns="0" tIns="12700" rIns="0" bIns="0" rtlCol="0">
            <a:spAutoFit/>
          </a:bodyPr>
          <a:lstStyle/>
          <a:p>
            <a:pPr>
              <a:lnSpc>
                <a:spcPct val="100000"/>
              </a:lnSpc>
              <a:spcBef>
                <a:spcPts val="100"/>
              </a:spcBef>
              <a:tabLst>
                <a:tab pos="836294" algn="l"/>
              </a:tabLst>
            </a:pPr>
            <a:r>
              <a:rPr lang="es-MX" sz="800" b="1" spc="-5" dirty="0" smtClean="0">
                <a:latin typeface="Arial"/>
                <a:cs typeface="Arial"/>
              </a:rPr>
              <a:t>Previo</a:t>
            </a:r>
            <a:endParaRPr sz="1000" dirty="0">
              <a:latin typeface="Arial"/>
              <a:cs typeface="Arial"/>
            </a:endParaRPr>
          </a:p>
        </p:txBody>
      </p:sp>
      <p:sp>
        <p:nvSpPr>
          <p:cNvPr id="40" name="object 67"/>
          <p:cNvSpPr txBox="1"/>
          <p:nvPr/>
        </p:nvSpPr>
        <p:spPr>
          <a:xfrm>
            <a:off x="8000999" y="533400"/>
            <a:ext cx="3278123" cy="492443"/>
          </a:xfrm>
          <a:prstGeom prst="rect">
            <a:avLst/>
          </a:prstGeom>
        </p:spPr>
        <p:txBody>
          <a:bodyPr vert="horz" wrap="square" lIns="0" tIns="12700" rIns="0" bIns="0" rtlCol="0">
            <a:spAutoFit/>
          </a:bodyPr>
          <a:lstStyle/>
          <a:p>
            <a:pPr marL="174625">
              <a:lnSpc>
                <a:spcPct val="100000"/>
              </a:lnSpc>
              <a:spcBef>
                <a:spcPts val="100"/>
              </a:spcBef>
              <a:tabLst>
                <a:tab pos="836294" algn="l"/>
              </a:tabLst>
            </a:pPr>
            <a:r>
              <a:rPr lang="es-MX" sz="1200" b="1" spc="-20" dirty="0" smtClean="0">
                <a:solidFill>
                  <a:srgbClr val="FFFFFF"/>
                </a:solidFill>
                <a:latin typeface="Arial"/>
                <a:cs typeface="Arial"/>
              </a:rPr>
              <a:t>Concientizar</a:t>
            </a:r>
            <a:endParaRPr sz="1200" dirty="0">
              <a:latin typeface="Arial"/>
              <a:cs typeface="Arial"/>
            </a:endParaRPr>
          </a:p>
          <a:p>
            <a:pPr marL="19685">
              <a:lnSpc>
                <a:spcPct val="100000"/>
              </a:lnSpc>
              <a:spcBef>
                <a:spcPts val="1110"/>
              </a:spcBef>
              <a:tabLst>
                <a:tab pos="618490" algn="l"/>
              </a:tabLst>
            </a:pPr>
            <a:r>
              <a:rPr lang="es-MX" sz="1000" dirty="0" smtClean="0">
                <a:solidFill>
                  <a:srgbClr val="FFFFFF"/>
                </a:solidFill>
                <a:latin typeface="Arial"/>
                <a:cs typeface="Arial"/>
              </a:rPr>
              <a:t>     </a:t>
            </a:r>
            <a:r>
              <a:rPr sz="1000" dirty="0" smtClean="0">
                <a:solidFill>
                  <a:srgbClr val="FFFFFF"/>
                </a:solidFill>
                <a:latin typeface="Arial"/>
                <a:cs typeface="Arial"/>
              </a:rPr>
              <a:t>Of</a:t>
            </a:r>
            <a:r>
              <a:rPr lang="es-MX" sz="1000" dirty="0" err="1" smtClean="0">
                <a:solidFill>
                  <a:srgbClr val="FFFFFF"/>
                </a:solidFill>
                <a:latin typeface="Arial"/>
                <a:cs typeface="Arial"/>
              </a:rPr>
              <a:t>icina</a:t>
            </a:r>
            <a:r>
              <a:rPr lang="es-MX" sz="1000" dirty="0" smtClean="0">
                <a:solidFill>
                  <a:srgbClr val="FFFFFF"/>
                </a:solidFill>
                <a:latin typeface="Arial"/>
                <a:cs typeface="Arial"/>
              </a:rPr>
              <a:t>    </a:t>
            </a:r>
            <a:r>
              <a:rPr lang="es-MX" sz="1000" spc="-5" dirty="0">
                <a:solidFill>
                  <a:srgbClr val="FFFFFF"/>
                </a:solidFill>
                <a:latin typeface="Arial"/>
                <a:cs typeface="Arial"/>
              </a:rPr>
              <a:t>Obra: Cielo Abierto - Edificación</a:t>
            </a:r>
            <a:endParaRPr sz="1000" dirty="0">
              <a:latin typeface="Arial"/>
              <a:cs typeface="Arial"/>
            </a:endParaRPr>
          </a:p>
        </p:txBody>
      </p:sp>
      <p:sp>
        <p:nvSpPr>
          <p:cNvPr id="41" name="object 58"/>
          <p:cNvSpPr txBox="1"/>
          <p:nvPr/>
        </p:nvSpPr>
        <p:spPr>
          <a:xfrm>
            <a:off x="9065642" y="228600"/>
            <a:ext cx="611758" cy="135935"/>
          </a:xfrm>
          <a:prstGeom prst="rect">
            <a:avLst/>
          </a:prstGeom>
        </p:spPr>
        <p:txBody>
          <a:bodyPr vert="horz" wrap="square" lIns="0" tIns="12700" rIns="0" bIns="0" rtlCol="0">
            <a:spAutoFit/>
          </a:bodyPr>
          <a:lstStyle/>
          <a:p>
            <a:pPr marL="12700">
              <a:lnSpc>
                <a:spcPct val="100000"/>
              </a:lnSpc>
              <a:spcBef>
                <a:spcPts val="100"/>
              </a:spcBef>
            </a:pPr>
            <a:r>
              <a:rPr lang="es-MX" sz="800" dirty="0" smtClean="0">
                <a:solidFill>
                  <a:srgbClr val="FFFFFF"/>
                </a:solidFill>
                <a:latin typeface="Arial"/>
                <a:cs typeface="Arial"/>
              </a:rPr>
              <a:t>Traslados</a:t>
            </a:r>
            <a:endParaRPr sz="800" dirty="0">
              <a:latin typeface="Arial"/>
              <a:cs typeface="Arial"/>
            </a:endParaRPr>
          </a:p>
        </p:txBody>
      </p:sp>
      <p:sp>
        <p:nvSpPr>
          <p:cNvPr id="17" name="CuadroTexto 16"/>
          <p:cNvSpPr txBox="1"/>
          <p:nvPr/>
        </p:nvSpPr>
        <p:spPr>
          <a:xfrm rot="18830416">
            <a:off x="1284309" y="3409005"/>
            <a:ext cx="4419600" cy="584775"/>
          </a:xfrm>
          <a:prstGeom prst="rect">
            <a:avLst/>
          </a:prstGeom>
          <a:noFill/>
        </p:spPr>
        <p:txBody>
          <a:bodyPr wrap="square" rtlCol="0">
            <a:spAutoFit/>
          </a:bodyPr>
          <a:lstStyle/>
          <a:p>
            <a:pPr algn="ctr"/>
            <a:r>
              <a:rPr lang="es-MX" sz="3200" dirty="0" smtClean="0">
                <a:solidFill>
                  <a:schemeClr val="bg1">
                    <a:lumMod val="75000"/>
                  </a:schemeClr>
                </a:solidFill>
              </a:rPr>
              <a:t>COLOCAR EVIDENCIA</a:t>
            </a:r>
            <a:endParaRPr lang="es-MX" sz="3200" dirty="0">
              <a:solidFill>
                <a:schemeClr val="bg1">
                  <a:lumMod val="75000"/>
                </a:schemeClr>
              </a:solidFill>
            </a:endParaRPr>
          </a:p>
        </p:txBody>
      </p:sp>
      <p:grpSp>
        <p:nvGrpSpPr>
          <p:cNvPr id="18" name="Grupo 17"/>
          <p:cNvGrpSpPr/>
          <p:nvPr/>
        </p:nvGrpSpPr>
        <p:grpSpPr>
          <a:xfrm>
            <a:off x="8153400" y="515470"/>
            <a:ext cx="1600200" cy="304800"/>
            <a:chOff x="6153150" y="82890"/>
            <a:chExt cx="1600200" cy="304800"/>
          </a:xfrm>
        </p:grpSpPr>
        <p:sp>
          <p:nvSpPr>
            <p:cNvPr id="19" name="Rectángulo redondeado 18"/>
            <p:cNvSpPr/>
            <p:nvPr/>
          </p:nvSpPr>
          <p:spPr>
            <a:xfrm>
              <a:off x="6153150" y="82890"/>
              <a:ext cx="1600200" cy="304800"/>
            </a:xfrm>
            <a:prstGeom prst="roundRect">
              <a:avLst/>
            </a:prstGeom>
            <a:solidFill>
              <a:srgbClr val="CC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sz="1400" dirty="0" smtClean="0"/>
                <a:t>Capacitación</a:t>
              </a:r>
              <a:endParaRPr lang="es-MX" sz="1400" dirty="0"/>
            </a:p>
          </p:txBody>
        </p:sp>
        <p:pic>
          <p:nvPicPr>
            <p:cNvPr id="20" name="Imagen 1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84462" y="90014"/>
              <a:ext cx="202364" cy="269818"/>
            </a:xfrm>
            <a:prstGeom prst="rect">
              <a:avLst/>
            </a:prstGeom>
          </p:spPr>
        </p:pic>
      </p:grpSp>
    </p:spTree>
    <p:extLst>
      <p:ext uri="{BB962C8B-B14F-4D97-AF65-F5344CB8AC3E}">
        <p14:creationId xmlns:p14="http://schemas.microsoft.com/office/powerpoint/2010/main" val="1307734508"/>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m4Wt6hiX4Uj4tW4_aVUs8g"/>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m4Wt6hiX4Uj4tW4_aVUs8g"/>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m4Wt6hiX4Uj4tW4_aVUs8g"/>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m4Wt6hiX4Uj4tW4_aVUs8g"/>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3742</TotalTime>
  <Words>6232</Words>
  <Application>Microsoft Office PowerPoint</Application>
  <PresentationFormat>Panorámica</PresentationFormat>
  <Paragraphs>756</Paragraphs>
  <Slides>45</Slides>
  <Notes>1</Notes>
  <HiddenSlides>0</HiddenSlides>
  <MMClips>0</MMClips>
  <ScaleCrop>false</ScaleCrop>
  <HeadingPairs>
    <vt:vector size="8" baseType="variant">
      <vt:variant>
        <vt:lpstr>Fuentes usadas</vt:lpstr>
      </vt:variant>
      <vt:variant>
        <vt:i4>6</vt:i4>
      </vt:variant>
      <vt:variant>
        <vt:lpstr>Tema</vt:lpstr>
      </vt:variant>
      <vt:variant>
        <vt:i4>1</vt:i4>
      </vt:variant>
      <vt:variant>
        <vt:lpstr>Servidores OLE incrustados</vt:lpstr>
      </vt:variant>
      <vt:variant>
        <vt:i4>1</vt:i4>
      </vt:variant>
      <vt:variant>
        <vt:lpstr>Títulos de diapositiva</vt:lpstr>
      </vt:variant>
      <vt:variant>
        <vt:i4>45</vt:i4>
      </vt:variant>
    </vt:vector>
  </HeadingPairs>
  <TitlesOfParts>
    <vt:vector size="53" baseType="lpstr">
      <vt:lpstr>Arial</vt:lpstr>
      <vt:lpstr>Calibri</vt:lpstr>
      <vt:lpstr>Century Gothic</vt:lpstr>
      <vt:lpstr>Georgia</vt:lpstr>
      <vt:lpstr>Gotham Book Regular</vt:lpstr>
      <vt:lpstr>Wingdings</vt:lpstr>
      <vt:lpstr>Office Theme</vt:lpstr>
      <vt:lpstr>think-cell Slide</vt:lpstr>
      <vt:lpstr>Presentación de PowerPoint</vt:lpstr>
      <vt:lpstr>Objetivo</vt:lpstr>
      <vt:lpstr>Nuestro plan de acción para el regreso seguro</vt:lpstr>
      <vt:lpstr>Presentación de PowerPoint</vt:lpstr>
      <vt:lpstr>Nuestras acciones previo al regreso</vt:lpstr>
      <vt:lpstr>Presentación de PowerPoint</vt:lpstr>
      <vt:lpstr>Presentación de PowerPoint</vt:lpstr>
      <vt:lpstr>Capacitar a los empleados sobre prácticas seguras de viaje y bienestar personal, cuando no están en el lugar de trabajo</vt:lpstr>
      <vt:lpstr>Promover que los empleados sigan las medidas de higiene casa</vt:lpstr>
      <vt:lpstr>Síntomas de COVID-19</vt:lpstr>
      <vt:lpstr>Protocolo para manejo de casos  COVID-19</vt:lpstr>
      <vt:lpstr>Protocolo para manejo de casos  COVID-19</vt:lpstr>
      <vt:lpstr>Protocolo para manejo de casos  COVID-19</vt:lpstr>
      <vt:lpstr>Manejo de casos  COVID-19 en casa </vt:lpstr>
      <vt:lpstr>Mejores prácticas Traslados y acceso a instalaciones</vt:lpstr>
      <vt:lpstr>Medidas  de higiene en transporte público</vt:lpstr>
      <vt:lpstr>Incrementar las medidas de  seguridad en viajes proporcionados por la empresa</vt:lpstr>
      <vt:lpstr>Aliente a los empleados a utilizar el transporte privado siempre que sea posible.</vt:lpstr>
      <vt:lpstr>Brindar apoyo emocional a  los empleados afectados por COVID-19 / cuarentena</vt:lpstr>
      <vt:lpstr>Presentación de PowerPoint</vt:lpstr>
      <vt:lpstr>Presentación de PowerPoint</vt:lpstr>
      <vt:lpstr>Mejores prácticas En el trabajo</vt:lpstr>
      <vt:lpstr>Aplicar recurrentemente cuestionario para evaluar el posible riesgo de la persona </vt:lpstr>
      <vt:lpstr>Alternar turnos de trabajo entre empleados</vt:lpstr>
      <vt:lpstr>Limite reuniones de empleados y establezca la cultura del “trabajo remoto”</vt:lpstr>
      <vt:lpstr>Enfatice la limpieza de alta frecuencia 1/2</vt:lpstr>
      <vt:lpstr>Enfatice la limpieza de alta frecuencia 2/2</vt:lpstr>
      <vt:lpstr>Proporcionar equipos de limpieza a empleados,  fomentar descansos de revisión y desinfección </vt:lpstr>
      <vt:lpstr>Promueva hábitos personales saludables con señalización de alta visibilidad y campañas de información</vt:lpstr>
      <vt:lpstr>Fomentar y exigir el uso de equipo de protección personal apropiado EPP - COVID</vt:lpstr>
      <vt:lpstr>Reforzar las medidas de higiene en el trabajo que requieren un inevitable acercamiento o contacto físico</vt:lpstr>
      <vt:lpstr>Disponga de un  número adecuado de empleados por área</vt:lpstr>
      <vt:lpstr>Entrada y salida de materiales en almacenes</vt:lpstr>
      <vt:lpstr>Implementar políticas estrictas de viaje nacionales e internacionales.</vt:lpstr>
      <vt:lpstr>Mejores prácticas Áreas comunes</vt:lpstr>
      <vt:lpstr>Identificar áreas de alto riesgo basadas en una evaluación de recorrido</vt:lpstr>
      <vt:lpstr>Eliminar o reemplazar recursos comunes de alto contacto</vt:lpstr>
      <vt:lpstr>Cierre las áreas comunes y proporcione protocolos estrictos para cuando vuelvan a abrir</vt:lpstr>
      <vt:lpstr>Presentación de PowerPoint</vt:lpstr>
      <vt:lpstr>Escalone las horas de comida y el tiempo que pasa en las áreas comunes</vt:lpstr>
      <vt:lpstr>Garantizar la Distancia física mediante el uso de zonas</vt:lpstr>
      <vt:lpstr>En síntesis</vt:lpstr>
      <vt:lpstr>Principales medidas generales</vt:lpstr>
      <vt:lpstr>Principales medidas para casa, traslado y lugar de trabajo</vt:lpstr>
      <vt:lpstr>Decálogo del Regreso Seguro a las Obras de Construcción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José Luis Alcantara Vázquez</dc:creator>
  <cp:lastModifiedBy>José Luis Alcantara Vázquez</cp:lastModifiedBy>
  <cp:revision>275</cp:revision>
  <dcterms:created xsi:type="dcterms:W3CDTF">2020-05-05T23:17:25Z</dcterms:created>
  <dcterms:modified xsi:type="dcterms:W3CDTF">2020-05-21T14:51:26Z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2020-04-24T00:00:00Z</vt:filetime>
  </property>
  <property fmtid="{D5CDD505-2E9C-101B-9397-08002B2CF9AE}" pid="3" name="LastSaved">
    <vt:filetime>2020-05-05T00:00:00Z</vt:filetime>
  </property>
</Properties>
</file>